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2" r:id="rId6"/>
    <p:sldMasterId id="2147483697" r:id="rId7"/>
    <p:sldMasterId id="2147483715" r:id="rId8"/>
    <p:sldMasterId id="2147483727" r:id="rId9"/>
    <p:sldMasterId id="2147483745" r:id="rId10"/>
    <p:sldMasterId id="2147483750" r:id="rId11"/>
    <p:sldMasterId id="2147483762" r:id="rId12"/>
  </p:sldMasterIdLst>
  <p:notesMasterIdLst>
    <p:notesMasterId r:id="rId71"/>
  </p:notesMasterIdLst>
  <p:sldIdLst>
    <p:sldId id="256" r:id="rId13"/>
    <p:sldId id="271" r:id="rId14"/>
    <p:sldId id="274" r:id="rId15"/>
    <p:sldId id="269" r:id="rId16"/>
    <p:sldId id="270" r:id="rId17"/>
    <p:sldId id="277" r:id="rId18"/>
    <p:sldId id="279" r:id="rId19"/>
    <p:sldId id="278" r:id="rId20"/>
    <p:sldId id="280" r:id="rId21"/>
    <p:sldId id="281" r:id="rId22"/>
    <p:sldId id="268" r:id="rId23"/>
    <p:sldId id="1923" r:id="rId24"/>
    <p:sldId id="1925" r:id="rId25"/>
    <p:sldId id="1924" r:id="rId26"/>
    <p:sldId id="1926" r:id="rId27"/>
    <p:sldId id="483" r:id="rId28"/>
    <p:sldId id="487" r:id="rId29"/>
    <p:sldId id="485" r:id="rId30"/>
    <p:sldId id="484" r:id="rId31"/>
    <p:sldId id="488" r:id="rId32"/>
    <p:sldId id="486" r:id="rId33"/>
    <p:sldId id="261" r:id="rId34"/>
    <p:sldId id="306" r:id="rId35"/>
    <p:sldId id="308" r:id="rId36"/>
    <p:sldId id="323" r:id="rId37"/>
    <p:sldId id="322" r:id="rId38"/>
    <p:sldId id="293" r:id="rId39"/>
    <p:sldId id="264" r:id="rId40"/>
    <p:sldId id="1927" r:id="rId41"/>
    <p:sldId id="376" r:id="rId42"/>
    <p:sldId id="377" r:id="rId43"/>
    <p:sldId id="1928" r:id="rId44"/>
    <p:sldId id="378" r:id="rId45"/>
    <p:sldId id="379" r:id="rId46"/>
    <p:sldId id="380" r:id="rId47"/>
    <p:sldId id="297" r:id="rId48"/>
    <p:sldId id="300" r:id="rId49"/>
    <p:sldId id="1929" r:id="rId50"/>
    <p:sldId id="1930" r:id="rId51"/>
    <p:sldId id="320" r:id="rId52"/>
    <p:sldId id="334" r:id="rId53"/>
    <p:sldId id="317" r:id="rId54"/>
    <p:sldId id="329" r:id="rId55"/>
    <p:sldId id="316" r:id="rId56"/>
    <p:sldId id="328" r:id="rId57"/>
    <p:sldId id="330" r:id="rId58"/>
    <p:sldId id="314" r:id="rId59"/>
    <p:sldId id="299" r:id="rId60"/>
    <p:sldId id="259" r:id="rId61"/>
    <p:sldId id="360" r:id="rId62"/>
    <p:sldId id="343" r:id="rId63"/>
    <p:sldId id="359" r:id="rId64"/>
    <p:sldId id="387" r:id="rId65"/>
    <p:sldId id="386" r:id="rId66"/>
    <p:sldId id="388" r:id="rId67"/>
    <p:sldId id="358" r:id="rId68"/>
    <p:sldId id="275" r:id="rId69"/>
    <p:sldId id="27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e Robinson" initials="CR" lastIdx="1" clrIdx="0">
    <p:extLst>
      <p:ext uri="{19B8F6BF-5375-455C-9EA6-DF929625EA0E}">
        <p15:presenceInfo xmlns:p15="http://schemas.microsoft.com/office/powerpoint/2012/main" userId="S-1-5-21-299502267-2139871995-725345543-4786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0" autoAdjust="0"/>
    <p:restoredTop sz="94660"/>
  </p:normalViewPr>
  <p:slideViewPr>
    <p:cSldViewPr snapToGrid="0">
      <p:cViewPr varScale="1">
        <p:scale>
          <a:sx n="102" d="100"/>
          <a:sy n="102" d="100"/>
        </p:scale>
        <p:origin x="13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97C21-7391-4CA1-ACD3-703710975A5C}"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E2B5170A-939C-4C90-984F-097000902DE6}">
      <dgm:prSet/>
      <dgm:spPr/>
      <dgm:t>
        <a:bodyPr/>
        <a:lstStyle/>
        <a:p>
          <a:pPr>
            <a:lnSpc>
              <a:spcPct val="100000"/>
            </a:lnSpc>
          </a:pPr>
          <a:r>
            <a:rPr lang="en-GB" dirty="0"/>
            <a:t>Employed in a health or social care position for a minimum of 30 hours per week and be sponsored by their employer</a:t>
          </a:r>
          <a:endParaRPr lang="en-US" dirty="0"/>
        </a:p>
      </dgm:t>
    </dgm:pt>
    <dgm:pt modelId="{B7B3E80A-6714-4026-A783-A190BE2A6528}" type="parTrans" cxnId="{A99D091B-727F-4637-86F2-7F3B8150D546}">
      <dgm:prSet/>
      <dgm:spPr/>
      <dgm:t>
        <a:bodyPr/>
        <a:lstStyle/>
        <a:p>
          <a:endParaRPr lang="en-US"/>
        </a:p>
      </dgm:t>
    </dgm:pt>
    <dgm:pt modelId="{741F9342-C335-427D-AEAB-5878C0F8609C}" type="sibTrans" cxnId="{A99D091B-727F-4637-86F2-7F3B8150D546}">
      <dgm:prSet/>
      <dgm:spPr/>
      <dgm:t>
        <a:bodyPr/>
        <a:lstStyle/>
        <a:p>
          <a:endParaRPr lang="en-US"/>
        </a:p>
      </dgm:t>
    </dgm:pt>
    <dgm:pt modelId="{945D6808-6BA8-4836-9672-346F178621EC}">
      <dgm:prSet/>
      <dgm:spPr/>
      <dgm:t>
        <a:bodyPr/>
        <a:lstStyle/>
        <a:p>
          <a:pPr>
            <a:lnSpc>
              <a:spcPct val="100000"/>
            </a:lnSpc>
          </a:pPr>
          <a:r>
            <a:rPr lang="en-GB" dirty="0"/>
            <a:t>Level 2</a:t>
          </a:r>
          <a:endParaRPr lang="en-US" dirty="0"/>
        </a:p>
      </dgm:t>
    </dgm:pt>
    <dgm:pt modelId="{48029F88-D718-44E4-8830-96F01D6C608D}" type="parTrans" cxnId="{B9D16BE3-1BCF-488B-9C84-1EDEE5284A3E}">
      <dgm:prSet/>
      <dgm:spPr/>
      <dgm:t>
        <a:bodyPr/>
        <a:lstStyle/>
        <a:p>
          <a:endParaRPr lang="en-US"/>
        </a:p>
      </dgm:t>
    </dgm:pt>
    <dgm:pt modelId="{4FF2B249-38BA-4BEA-8857-1C9DAFAC9624}" type="sibTrans" cxnId="{B9D16BE3-1BCF-488B-9C84-1EDEE5284A3E}">
      <dgm:prSet/>
      <dgm:spPr/>
      <dgm:t>
        <a:bodyPr/>
        <a:lstStyle/>
        <a:p>
          <a:endParaRPr lang="en-US"/>
        </a:p>
      </dgm:t>
    </dgm:pt>
    <dgm:pt modelId="{A690615C-7661-41A2-82E8-D7EDBF81ED23}">
      <dgm:prSet custT="1"/>
      <dgm:spPr/>
      <dgm:t>
        <a:bodyPr/>
        <a:lstStyle/>
        <a:p>
          <a:pPr>
            <a:lnSpc>
              <a:spcPct val="100000"/>
            </a:lnSpc>
          </a:pPr>
          <a:r>
            <a:rPr lang="en-GB" sz="2000" dirty="0"/>
            <a:t>Maths and English (GCSE Grade C/4 or Functional Skills Level 2 pass)</a:t>
          </a:r>
          <a:endParaRPr lang="en-US" sz="2000" dirty="0"/>
        </a:p>
      </dgm:t>
    </dgm:pt>
    <dgm:pt modelId="{AE830F80-8988-49DC-B275-72C533E7C9DF}" type="parTrans" cxnId="{3D430298-5D37-47B9-B3F0-6D173ACCCA31}">
      <dgm:prSet/>
      <dgm:spPr/>
      <dgm:t>
        <a:bodyPr/>
        <a:lstStyle/>
        <a:p>
          <a:endParaRPr lang="en-US"/>
        </a:p>
      </dgm:t>
    </dgm:pt>
    <dgm:pt modelId="{D1FED108-0ABA-4091-B19C-DEC829D4ED6B}" type="sibTrans" cxnId="{3D430298-5D37-47B9-B3F0-6D173ACCCA31}">
      <dgm:prSet/>
      <dgm:spPr/>
      <dgm:t>
        <a:bodyPr/>
        <a:lstStyle/>
        <a:p>
          <a:endParaRPr lang="en-US"/>
        </a:p>
      </dgm:t>
    </dgm:pt>
    <dgm:pt modelId="{15293F0C-649D-4883-B536-C9C67B95BB0C}">
      <dgm:prSet custT="1"/>
      <dgm:spPr/>
      <dgm:t>
        <a:bodyPr/>
        <a:lstStyle/>
        <a:p>
          <a:pPr>
            <a:lnSpc>
              <a:spcPct val="100000"/>
            </a:lnSpc>
          </a:pPr>
          <a:r>
            <a:rPr lang="en-GB" sz="2000" dirty="0"/>
            <a:t>Double Science (GCSE Grade C/4)</a:t>
          </a:r>
          <a:endParaRPr lang="en-US" sz="2000" dirty="0"/>
        </a:p>
      </dgm:t>
    </dgm:pt>
    <dgm:pt modelId="{361738D5-1295-4BFB-8067-07D27ECC95E9}" type="parTrans" cxnId="{D8236C6A-967F-4F2D-9AB4-5643F3E12307}">
      <dgm:prSet/>
      <dgm:spPr/>
      <dgm:t>
        <a:bodyPr/>
        <a:lstStyle/>
        <a:p>
          <a:endParaRPr lang="en-US"/>
        </a:p>
      </dgm:t>
    </dgm:pt>
    <dgm:pt modelId="{0063D475-05B4-4526-92C9-3A150246B96D}" type="sibTrans" cxnId="{D8236C6A-967F-4F2D-9AB4-5643F3E12307}">
      <dgm:prSet/>
      <dgm:spPr/>
      <dgm:t>
        <a:bodyPr/>
        <a:lstStyle/>
        <a:p>
          <a:endParaRPr lang="en-US"/>
        </a:p>
      </dgm:t>
    </dgm:pt>
    <dgm:pt modelId="{95C4D5F5-8F17-4BC6-883C-44CDF93A1563}">
      <dgm:prSet/>
      <dgm:spPr/>
      <dgm:t>
        <a:bodyPr/>
        <a:lstStyle/>
        <a:p>
          <a:pPr>
            <a:lnSpc>
              <a:spcPct val="100000"/>
            </a:lnSpc>
          </a:pPr>
          <a:r>
            <a:rPr lang="en-GB"/>
            <a:t>Level 3</a:t>
          </a:r>
          <a:endParaRPr lang="en-US"/>
        </a:p>
      </dgm:t>
    </dgm:pt>
    <dgm:pt modelId="{20B6617D-617C-4D0F-9F7E-FF98A517F3CD}" type="parTrans" cxnId="{6C9FCFC9-9DF0-4F99-8669-8B57D942C272}">
      <dgm:prSet/>
      <dgm:spPr/>
      <dgm:t>
        <a:bodyPr/>
        <a:lstStyle/>
        <a:p>
          <a:endParaRPr lang="en-US"/>
        </a:p>
      </dgm:t>
    </dgm:pt>
    <dgm:pt modelId="{CA9342ED-52DF-4386-B445-E2B5B35D4A77}" type="sibTrans" cxnId="{6C9FCFC9-9DF0-4F99-8669-8B57D942C272}">
      <dgm:prSet/>
      <dgm:spPr/>
      <dgm:t>
        <a:bodyPr/>
        <a:lstStyle/>
        <a:p>
          <a:endParaRPr lang="en-US"/>
        </a:p>
      </dgm:t>
    </dgm:pt>
    <dgm:pt modelId="{78A68BD1-5E86-4A8B-AADE-0A6A34A8BE94}">
      <dgm:prSet custT="1"/>
      <dgm:spPr/>
      <dgm:t>
        <a:bodyPr/>
        <a:lstStyle/>
        <a:p>
          <a:pPr>
            <a:lnSpc>
              <a:spcPct val="100000"/>
            </a:lnSpc>
          </a:pPr>
          <a:r>
            <a:rPr lang="en-GB" sz="2000" dirty="0"/>
            <a:t>128 UCAS Tariff points and C in Biology A Level/equivalent at level 3 </a:t>
          </a:r>
          <a:r>
            <a:rPr lang="en-GB" sz="2000" b="1" dirty="0"/>
            <a:t>OR</a:t>
          </a:r>
          <a:endParaRPr lang="en-US" sz="2000" b="1" dirty="0"/>
        </a:p>
      </dgm:t>
    </dgm:pt>
    <dgm:pt modelId="{20C72151-6642-4448-9F5B-57C486E317F0}" type="parTrans" cxnId="{DB545E49-DACE-4858-8920-E25D87727883}">
      <dgm:prSet/>
      <dgm:spPr/>
      <dgm:t>
        <a:bodyPr/>
        <a:lstStyle/>
        <a:p>
          <a:endParaRPr lang="en-US"/>
        </a:p>
      </dgm:t>
    </dgm:pt>
    <dgm:pt modelId="{41A117FF-5618-46DC-96EF-175DACF298A5}" type="sibTrans" cxnId="{DB545E49-DACE-4858-8920-E25D87727883}">
      <dgm:prSet/>
      <dgm:spPr/>
      <dgm:t>
        <a:bodyPr/>
        <a:lstStyle/>
        <a:p>
          <a:endParaRPr lang="en-US"/>
        </a:p>
      </dgm:t>
    </dgm:pt>
    <dgm:pt modelId="{A93D114B-7577-4756-A4A4-FC69EF9ADFCE}">
      <dgm:prSet custT="1"/>
      <dgm:spPr/>
      <dgm:t>
        <a:bodyPr/>
        <a:lstStyle/>
        <a:p>
          <a:pPr>
            <a:lnSpc>
              <a:spcPct val="100000"/>
            </a:lnSpc>
          </a:pPr>
          <a:r>
            <a:rPr lang="en-GB" sz="2000" dirty="0"/>
            <a:t>104 UCAS Tariff points and C in Biology with relevant work experience </a:t>
          </a:r>
          <a:endParaRPr lang="en-US" sz="2000" dirty="0"/>
        </a:p>
      </dgm:t>
    </dgm:pt>
    <dgm:pt modelId="{83B4BCAA-8F99-4361-8693-A390F464289A}" type="parTrans" cxnId="{E02FEEE0-B35D-4CB4-9701-9B9F6265553E}">
      <dgm:prSet/>
      <dgm:spPr/>
      <dgm:t>
        <a:bodyPr/>
        <a:lstStyle/>
        <a:p>
          <a:endParaRPr lang="en-US"/>
        </a:p>
      </dgm:t>
    </dgm:pt>
    <dgm:pt modelId="{BE4C4C37-AB5A-43DF-ADF2-36997323CE89}" type="sibTrans" cxnId="{E02FEEE0-B35D-4CB4-9701-9B9F6265553E}">
      <dgm:prSet/>
      <dgm:spPr/>
      <dgm:t>
        <a:bodyPr/>
        <a:lstStyle/>
        <a:p>
          <a:endParaRPr lang="en-US"/>
        </a:p>
      </dgm:t>
    </dgm:pt>
    <dgm:pt modelId="{8F53AB05-FBAA-4D1B-8532-133984EF07D7}" type="pres">
      <dgm:prSet presAssocID="{5F997C21-7391-4CA1-ACD3-703710975A5C}" presName="root" presStyleCnt="0">
        <dgm:presLayoutVars>
          <dgm:dir/>
          <dgm:resizeHandles val="exact"/>
        </dgm:presLayoutVars>
      </dgm:prSet>
      <dgm:spPr/>
    </dgm:pt>
    <dgm:pt modelId="{5CF10749-A74D-49E2-A489-D7EA2633D587}" type="pres">
      <dgm:prSet presAssocID="{E2B5170A-939C-4C90-984F-097000902DE6}" presName="compNode" presStyleCnt="0"/>
      <dgm:spPr/>
    </dgm:pt>
    <dgm:pt modelId="{AD84AD22-99FA-4265-8D0E-E265FBE5DE2F}" type="pres">
      <dgm:prSet presAssocID="{E2B5170A-939C-4C90-984F-097000902DE6}" presName="bgRect" presStyleLbl="bgShp" presStyleIdx="0" presStyleCnt="3"/>
      <dgm:spPr/>
    </dgm:pt>
    <dgm:pt modelId="{6E91EBC8-A36C-4EA9-8CDE-FFBE572F8D21}" type="pres">
      <dgm:prSet presAssocID="{E2B5170A-939C-4C90-984F-097000902DE6}" presName="iconRect" presStyleLbl="node1" presStyleIdx="0" presStyleCnt="3" custScaleX="149345" custScaleY="17870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mployee badge with solid fill"/>
        </a:ext>
      </dgm:extLst>
    </dgm:pt>
    <dgm:pt modelId="{C91A6745-862D-4620-A6FC-5283A96ECA51}" type="pres">
      <dgm:prSet presAssocID="{E2B5170A-939C-4C90-984F-097000902DE6}" presName="spaceRect" presStyleCnt="0"/>
      <dgm:spPr/>
    </dgm:pt>
    <dgm:pt modelId="{9DB0B111-A3B3-4833-B21C-2719E3C38CC8}" type="pres">
      <dgm:prSet presAssocID="{E2B5170A-939C-4C90-984F-097000902DE6}" presName="parTx" presStyleLbl="revTx" presStyleIdx="0" presStyleCnt="5">
        <dgm:presLayoutVars>
          <dgm:chMax val="0"/>
          <dgm:chPref val="0"/>
        </dgm:presLayoutVars>
      </dgm:prSet>
      <dgm:spPr/>
    </dgm:pt>
    <dgm:pt modelId="{82A32F16-4376-4D9F-84C9-1E8F0181EC70}" type="pres">
      <dgm:prSet presAssocID="{741F9342-C335-427D-AEAB-5878C0F8609C}" presName="sibTrans" presStyleCnt="0"/>
      <dgm:spPr/>
    </dgm:pt>
    <dgm:pt modelId="{8A0B4E18-87E1-43C7-8972-8E8B3230E327}" type="pres">
      <dgm:prSet presAssocID="{945D6808-6BA8-4836-9672-346F178621EC}" presName="compNode" presStyleCnt="0"/>
      <dgm:spPr/>
    </dgm:pt>
    <dgm:pt modelId="{375E49D2-DFCD-4CDA-BDC3-7F8B11E0486A}" type="pres">
      <dgm:prSet presAssocID="{945D6808-6BA8-4836-9672-346F178621EC}" presName="bgRect" presStyleLbl="bgShp" presStyleIdx="1" presStyleCnt="3"/>
      <dgm:spPr/>
    </dgm:pt>
    <dgm:pt modelId="{1A82B529-6F90-4038-9B7C-9F1E1296CE47}" type="pres">
      <dgm:prSet presAssocID="{945D6808-6BA8-4836-9672-346F178621EC}" presName="iconRect" presStyleLbl="node1" presStyleIdx="1" presStyleCnt="3" custScaleX="160040" custScaleY="17397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DFC35071-A060-4C78-A76D-AC45EDC4DD11}" type="pres">
      <dgm:prSet presAssocID="{945D6808-6BA8-4836-9672-346F178621EC}" presName="spaceRect" presStyleCnt="0"/>
      <dgm:spPr/>
    </dgm:pt>
    <dgm:pt modelId="{A52B9B15-4291-48AB-BF68-F18E7A6147AA}" type="pres">
      <dgm:prSet presAssocID="{945D6808-6BA8-4836-9672-346F178621EC}" presName="parTx" presStyleLbl="revTx" presStyleIdx="1" presStyleCnt="5" custScaleX="55921" custLinFactNeighborX="-24655" custLinFactNeighborY="-2063">
        <dgm:presLayoutVars>
          <dgm:chMax val="0"/>
          <dgm:chPref val="0"/>
        </dgm:presLayoutVars>
      </dgm:prSet>
      <dgm:spPr/>
    </dgm:pt>
    <dgm:pt modelId="{113F7051-CF3B-4682-B99A-3045DFDF8913}" type="pres">
      <dgm:prSet presAssocID="{945D6808-6BA8-4836-9672-346F178621EC}" presName="desTx" presStyleLbl="revTx" presStyleIdx="2" presStyleCnt="5" custScaleX="154873" custLinFactNeighborX="5967" custLinFactNeighborY="-2165">
        <dgm:presLayoutVars/>
      </dgm:prSet>
      <dgm:spPr/>
    </dgm:pt>
    <dgm:pt modelId="{0621A154-58DD-47F0-9F35-DB46CA9885E9}" type="pres">
      <dgm:prSet presAssocID="{4FF2B249-38BA-4BEA-8857-1C9DAFAC9624}" presName="sibTrans" presStyleCnt="0"/>
      <dgm:spPr/>
    </dgm:pt>
    <dgm:pt modelId="{6AE8DFF6-2BF6-475D-B6C4-AEDA9EFC0898}" type="pres">
      <dgm:prSet presAssocID="{95C4D5F5-8F17-4BC6-883C-44CDF93A1563}" presName="compNode" presStyleCnt="0"/>
      <dgm:spPr/>
    </dgm:pt>
    <dgm:pt modelId="{11BFD357-05EE-4285-99C9-7B64F386EA15}" type="pres">
      <dgm:prSet presAssocID="{95C4D5F5-8F17-4BC6-883C-44CDF93A1563}" presName="bgRect" presStyleLbl="bgShp" presStyleIdx="2" presStyleCnt="3" custLinFactNeighborX="439" custLinFactNeighborY="-392"/>
      <dgm:spPr/>
    </dgm:pt>
    <dgm:pt modelId="{4F77DE07-816B-4538-806B-B3B91B71F1E8}" type="pres">
      <dgm:prSet presAssocID="{95C4D5F5-8F17-4BC6-883C-44CDF93A1563}" presName="iconRect" presStyleLbl="node1" presStyleIdx="2" presStyleCnt="3" custScaleX="143889" custScaleY="17631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rve with solid fill"/>
        </a:ext>
      </dgm:extLst>
    </dgm:pt>
    <dgm:pt modelId="{81EF21A2-CB7C-4FCF-AD8C-083373FEA17C}" type="pres">
      <dgm:prSet presAssocID="{95C4D5F5-8F17-4BC6-883C-44CDF93A1563}" presName="spaceRect" presStyleCnt="0"/>
      <dgm:spPr/>
    </dgm:pt>
    <dgm:pt modelId="{9DD4970D-8CCB-40FD-BF59-3BFF0CCE1166}" type="pres">
      <dgm:prSet presAssocID="{95C4D5F5-8F17-4BC6-883C-44CDF93A1563}" presName="parTx" presStyleLbl="revTx" presStyleIdx="3" presStyleCnt="5">
        <dgm:presLayoutVars>
          <dgm:chMax val="0"/>
          <dgm:chPref val="0"/>
        </dgm:presLayoutVars>
      </dgm:prSet>
      <dgm:spPr/>
    </dgm:pt>
    <dgm:pt modelId="{70CF8BF4-01A2-4F91-B5C8-2D95F2F34B02}" type="pres">
      <dgm:prSet presAssocID="{95C4D5F5-8F17-4BC6-883C-44CDF93A1563}" presName="desTx" presStyleLbl="revTx" presStyleIdx="4" presStyleCnt="5" custScaleX="165502" custLinFactNeighborX="-43024" custLinFactNeighborY="4376">
        <dgm:presLayoutVars/>
      </dgm:prSet>
      <dgm:spPr/>
    </dgm:pt>
  </dgm:ptLst>
  <dgm:cxnLst>
    <dgm:cxn modelId="{4B670608-2690-401C-983E-DA007A689100}" type="presOf" srcId="{A690615C-7661-41A2-82E8-D7EDBF81ED23}" destId="{113F7051-CF3B-4682-B99A-3045DFDF8913}" srcOrd="0" destOrd="0" presId="urn:microsoft.com/office/officeart/2018/2/layout/IconVerticalSolidList"/>
    <dgm:cxn modelId="{2CB5140F-ED73-4A39-8D8D-7B62C8212065}" type="presOf" srcId="{95C4D5F5-8F17-4BC6-883C-44CDF93A1563}" destId="{9DD4970D-8CCB-40FD-BF59-3BFF0CCE1166}" srcOrd="0" destOrd="0" presId="urn:microsoft.com/office/officeart/2018/2/layout/IconVerticalSolidList"/>
    <dgm:cxn modelId="{0E26CD1A-D3EA-4F01-873E-DFBE4AB063CF}" type="presOf" srcId="{5F997C21-7391-4CA1-ACD3-703710975A5C}" destId="{8F53AB05-FBAA-4D1B-8532-133984EF07D7}" srcOrd="0" destOrd="0" presId="urn:microsoft.com/office/officeart/2018/2/layout/IconVerticalSolidList"/>
    <dgm:cxn modelId="{A99D091B-727F-4637-86F2-7F3B8150D546}" srcId="{5F997C21-7391-4CA1-ACD3-703710975A5C}" destId="{E2B5170A-939C-4C90-984F-097000902DE6}" srcOrd="0" destOrd="0" parTransId="{B7B3E80A-6714-4026-A783-A190BE2A6528}" sibTransId="{741F9342-C335-427D-AEAB-5878C0F8609C}"/>
    <dgm:cxn modelId="{668C6C37-A7FF-46C9-AF1E-746B5F11D4EC}" type="presOf" srcId="{78A68BD1-5E86-4A8B-AADE-0A6A34A8BE94}" destId="{70CF8BF4-01A2-4F91-B5C8-2D95F2F34B02}" srcOrd="0" destOrd="0" presId="urn:microsoft.com/office/officeart/2018/2/layout/IconVerticalSolidList"/>
    <dgm:cxn modelId="{DB545E49-DACE-4858-8920-E25D87727883}" srcId="{95C4D5F5-8F17-4BC6-883C-44CDF93A1563}" destId="{78A68BD1-5E86-4A8B-AADE-0A6A34A8BE94}" srcOrd="0" destOrd="0" parTransId="{20C72151-6642-4448-9F5B-57C486E317F0}" sibTransId="{41A117FF-5618-46DC-96EF-175DACF298A5}"/>
    <dgm:cxn modelId="{D8236C6A-967F-4F2D-9AB4-5643F3E12307}" srcId="{945D6808-6BA8-4836-9672-346F178621EC}" destId="{15293F0C-649D-4883-B536-C9C67B95BB0C}" srcOrd="1" destOrd="0" parTransId="{361738D5-1295-4BFB-8067-07D27ECC95E9}" sibTransId="{0063D475-05B4-4526-92C9-3A150246B96D}"/>
    <dgm:cxn modelId="{FDEB254F-88E1-4D83-A977-0C99786FDC38}" type="presOf" srcId="{A93D114B-7577-4756-A4A4-FC69EF9ADFCE}" destId="{70CF8BF4-01A2-4F91-B5C8-2D95F2F34B02}" srcOrd="0" destOrd="1" presId="urn:microsoft.com/office/officeart/2018/2/layout/IconVerticalSolidList"/>
    <dgm:cxn modelId="{3D430298-5D37-47B9-B3F0-6D173ACCCA31}" srcId="{945D6808-6BA8-4836-9672-346F178621EC}" destId="{A690615C-7661-41A2-82E8-D7EDBF81ED23}" srcOrd="0" destOrd="0" parTransId="{AE830F80-8988-49DC-B275-72C533E7C9DF}" sibTransId="{D1FED108-0ABA-4091-B19C-DEC829D4ED6B}"/>
    <dgm:cxn modelId="{1F6EC6AC-0874-4AA0-9BD9-00E2623B223C}" type="presOf" srcId="{15293F0C-649D-4883-B536-C9C67B95BB0C}" destId="{113F7051-CF3B-4682-B99A-3045DFDF8913}" srcOrd="0" destOrd="1" presId="urn:microsoft.com/office/officeart/2018/2/layout/IconVerticalSolidList"/>
    <dgm:cxn modelId="{804B60C7-409E-4B8D-B109-5EEA00DF59A8}" type="presOf" srcId="{E2B5170A-939C-4C90-984F-097000902DE6}" destId="{9DB0B111-A3B3-4833-B21C-2719E3C38CC8}" srcOrd="0" destOrd="0" presId="urn:microsoft.com/office/officeart/2018/2/layout/IconVerticalSolidList"/>
    <dgm:cxn modelId="{6C9FCFC9-9DF0-4F99-8669-8B57D942C272}" srcId="{5F997C21-7391-4CA1-ACD3-703710975A5C}" destId="{95C4D5F5-8F17-4BC6-883C-44CDF93A1563}" srcOrd="2" destOrd="0" parTransId="{20B6617D-617C-4D0F-9F7E-FF98A517F3CD}" sibTransId="{CA9342ED-52DF-4386-B445-E2B5B35D4A77}"/>
    <dgm:cxn modelId="{E02FEEE0-B35D-4CB4-9701-9B9F6265553E}" srcId="{95C4D5F5-8F17-4BC6-883C-44CDF93A1563}" destId="{A93D114B-7577-4756-A4A4-FC69EF9ADFCE}" srcOrd="1" destOrd="0" parTransId="{83B4BCAA-8F99-4361-8693-A390F464289A}" sibTransId="{BE4C4C37-AB5A-43DF-ADF2-36997323CE89}"/>
    <dgm:cxn modelId="{B9D16BE3-1BCF-488B-9C84-1EDEE5284A3E}" srcId="{5F997C21-7391-4CA1-ACD3-703710975A5C}" destId="{945D6808-6BA8-4836-9672-346F178621EC}" srcOrd="1" destOrd="0" parTransId="{48029F88-D718-44E4-8830-96F01D6C608D}" sibTransId="{4FF2B249-38BA-4BEA-8857-1C9DAFAC9624}"/>
    <dgm:cxn modelId="{79A434FE-F045-4B57-9971-94C2464D5719}" type="presOf" srcId="{945D6808-6BA8-4836-9672-346F178621EC}" destId="{A52B9B15-4291-48AB-BF68-F18E7A6147AA}" srcOrd="0" destOrd="0" presId="urn:microsoft.com/office/officeart/2018/2/layout/IconVerticalSolidList"/>
    <dgm:cxn modelId="{E0838290-C2A1-485A-B6C9-8D3B5ED7E09A}" type="presParOf" srcId="{8F53AB05-FBAA-4D1B-8532-133984EF07D7}" destId="{5CF10749-A74D-49E2-A489-D7EA2633D587}" srcOrd="0" destOrd="0" presId="urn:microsoft.com/office/officeart/2018/2/layout/IconVerticalSolidList"/>
    <dgm:cxn modelId="{F2D3ED23-F8D8-486C-9FF1-AF00685A861A}" type="presParOf" srcId="{5CF10749-A74D-49E2-A489-D7EA2633D587}" destId="{AD84AD22-99FA-4265-8D0E-E265FBE5DE2F}" srcOrd="0" destOrd="0" presId="urn:microsoft.com/office/officeart/2018/2/layout/IconVerticalSolidList"/>
    <dgm:cxn modelId="{03A5D730-1552-4A97-B029-356C486E5A63}" type="presParOf" srcId="{5CF10749-A74D-49E2-A489-D7EA2633D587}" destId="{6E91EBC8-A36C-4EA9-8CDE-FFBE572F8D21}" srcOrd="1" destOrd="0" presId="urn:microsoft.com/office/officeart/2018/2/layout/IconVerticalSolidList"/>
    <dgm:cxn modelId="{694087A1-33AC-44DE-B466-6583472AE366}" type="presParOf" srcId="{5CF10749-A74D-49E2-A489-D7EA2633D587}" destId="{C91A6745-862D-4620-A6FC-5283A96ECA51}" srcOrd="2" destOrd="0" presId="urn:microsoft.com/office/officeart/2018/2/layout/IconVerticalSolidList"/>
    <dgm:cxn modelId="{37E30A9F-0FF9-4470-A058-800F10E15B0C}" type="presParOf" srcId="{5CF10749-A74D-49E2-A489-D7EA2633D587}" destId="{9DB0B111-A3B3-4833-B21C-2719E3C38CC8}" srcOrd="3" destOrd="0" presId="urn:microsoft.com/office/officeart/2018/2/layout/IconVerticalSolidList"/>
    <dgm:cxn modelId="{3BD1549D-6D6F-4B79-B43E-E17BA37DDA94}" type="presParOf" srcId="{8F53AB05-FBAA-4D1B-8532-133984EF07D7}" destId="{82A32F16-4376-4D9F-84C9-1E8F0181EC70}" srcOrd="1" destOrd="0" presId="urn:microsoft.com/office/officeart/2018/2/layout/IconVerticalSolidList"/>
    <dgm:cxn modelId="{744FAA88-B53F-42A8-B319-008F6BEE31EA}" type="presParOf" srcId="{8F53AB05-FBAA-4D1B-8532-133984EF07D7}" destId="{8A0B4E18-87E1-43C7-8972-8E8B3230E327}" srcOrd="2" destOrd="0" presId="urn:microsoft.com/office/officeart/2018/2/layout/IconVerticalSolidList"/>
    <dgm:cxn modelId="{EA17C1F5-C483-4900-8AF7-7A789F93367E}" type="presParOf" srcId="{8A0B4E18-87E1-43C7-8972-8E8B3230E327}" destId="{375E49D2-DFCD-4CDA-BDC3-7F8B11E0486A}" srcOrd="0" destOrd="0" presId="urn:microsoft.com/office/officeart/2018/2/layout/IconVerticalSolidList"/>
    <dgm:cxn modelId="{C7677695-8C01-43F0-9697-C1CE28489F33}" type="presParOf" srcId="{8A0B4E18-87E1-43C7-8972-8E8B3230E327}" destId="{1A82B529-6F90-4038-9B7C-9F1E1296CE47}" srcOrd="1" destOrd="0" presId="urn:microsoft.com/office/officeart/2018/2/layout/IconVerticalSolidList"/>
    <dgm:cxn modelId="{345D334F-69E6-44A1-8F41-992FA9805672}" type="presParOf" srcId="{8A0B4E18-87E1-43C7-8972-8E8B3230E327}" destId="{DFC35071-A060-4C78-A76D-AC45EDC4DD11}" srcOrd="2" destOrd="0" presId="urn:microsoft.com/office/officeart/2018/2/layout/IconVerticalSolidList"/>
    <dgm:cxn modelId="{E8CD9F30-5A97-4300-82A8-E05F2307D4EF}" type="presParOf" srcId="{8A0B4E18-87E1-43C7-8972-8E8B3230E327}" destId="{A52B9B15-4291-48AB-BF68-F18E7A6147AA}" srcOrd="3" destOrd="0" presId="urn:microsoft.com/office/officeart/2018/2/layout/IconVerticalSolidList"/>
    <dgm:cxn modelId="{A2B882F4-6AD9-4D80-AEDF-8A659B7B28B2}" type="presParOf" srcId="{8A0B4E18-87E1-43C7-8972-8E8B3230E327}" destId="{113F7051-CF3B-4682-B99A-3045DFDF8913}" srcOrd="4" destOrd="0" presId="urn:microsoft.com/office/officeart/2018/2/layout/IconVerticalSolidList"/>
    <dgm:cxn modelId="{00BC1ECA-78F1-4E78-AA7A-9F53DA78ED0E}" type="presParOf" srcId="{8F53AB05-FBAA-4D1B-8532-133984EF07D7}" destId="{0621A154-58DD-47F0-9F35-DB46CA9885E9}" srcOrd="3" destOrd="0" presId="urn:microsoft.com/office/officeart/2018/2/layout/IconVerticalSolidList"/>
    <dgm:cxn modelId="{6EE66085-FE3C-49D1-95A8-F686ECFC0FE1}" type="presParOf" srcId="{8F53AB05-FBAA-4D1B-8532-133984EF07D7}" destId="{6AE8DFF6-2BF6-475D-B6C4-AEDA9EFC0898}" srcOrd="4" destOrd="0" presId="urn:microsoft.com/office/officeart/2018/2/layout/IconVerticalSolidList"/>
    <dgm:cxn modelId="{7A8E52D2-9B79-4E8B-8696-58A5BE57C537}" type="presParOf" srcId="{6AE8DFF6-2BF6-475D-B6C4-AEDA9EFC0898}" destId="{11BFD357-05EE-4285-99C9-7B64F386EA15}" srcOrd="0" destOrd="0" presId="urn:microsoft.com/office/officeart/2018/2/layout/IconVerticalSolidList"/>
    <dgm:cxn modelId="{8F0E669B-B8B6-428D-A380-89953EB80099}" type="presParOf" srcId="{6AE8DFF6-2BF6-475D-B6C4-AEDA9EFC0898}" destId="{4F77DE07-816B-4538-806B-B3B91B71F1E8}" srcOrd="1" destOrd="0" presId="urn:microsoft.com/office/officeart/2018/2/layout/IconVerticalSolidList"/>
    <dgm:cxn modelId="{2B68F1F7-DF30-457D-83C9-F2EA2AAB5FAA}" type="presParOf" srcId="{6AE8DFF6-2BF6-475D-B6C4-AEDA9EFC0898}" destId="{81EF21A2-CB7C-4FCF-AD8C-083373FEA17C}" srcOrd="2" destOrd="0" presId="urn:microsoft.com/office/officeart/2018/2/layout/IconVerticalSolidList"/>
    <dgm:cxn modelId="{34FD7283-6D71-4127-B4E6-B68DA364C3A7}" type="presParOf" srcId="{6AE8DFF6-2BF6-475D-B6C4-AEDA9EFC0898}" destId="{9DD4970D-8CCB-40FD-BF59-3BFF0CCE1166}" srcOrd="3" destOrd="0" presId="urn:microsoft.com/office/officeart/2018/2/layout/IconVerticalSolidList"/>
    <dgm:cxn modelId="{C68E956B-B3E6-476C-B627-69DCDB58F6B1}" type="presParOf" srcId="{6AE8DFF6-2BF6-475D-B6C4-AEDA9EFC0898}" destId="{70CF8BF4-01A2-4F91-B5C8-2D95F2F34B02}"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58A02-A51E-0F48-B119-15781153FF38}" type="doc">
      <dgm:prSet loTypeId="urn:microsoft.com/office/officeart/2005/8/layout/radial5" loCatId="" qsTypeId="urn:microsoft.com/office/officeart/2005/8/quickstyle/simple1" qsCatId="simple" csTypeId="urn:microsoft.com/office/officeart/2005/8/colors/accent1_1" csCatId="accent1" phldr="1"/>
      <dgm:spPr/>
      <dgm:t>
        <a:bodyPr/>
        <a:lstStyle/>
        <a:p>
          <a:endParaRPr lang="en-GB"/>
        </a:p>
      </dgm:t>
    </dgm:pt>
    <dgm:pt modelId="{C7BBB1BC-A940-E547-B1A2-D4551D99376F}">
      <dgm:prSet phldrT="[Text]"/>
      <dgm:spPr/>
      <dgm:t>
        <a:bodyPr/>
        <a:lstStyle/>
        <a:p>
          <a:r>
            <a:rPr lang="en-GB" b="1"/>
            <a:t>How will we support employers?</a:t>
          </a:r>
        </a:p>
      </dgm:t>
    </dgm:pt>
    <dgm:pt modelId="{30133447-570F-2241-8C7D-82BC7D5BB7C4}" type="parTrans" cxnId="{87226FEC-4FFA-C142-9CA1-1A96A6B325F5}">
      <dgm:prSet/>
      <dgm:spPr/>
      <dgm:t>
        <a:bodyPr/>
        <a:lstStyle/>
        <a:p>
          <a:endParaRPr lang="en-GB"/>
        </a:p>
      </dgm:t>
    </dgm:pt>
    <dgm:pt modelId="{385B291D-772B-3149-BF0E-89A0780D6053}" type="sibTrans" cxnId="{87226FEC-4FFA-C142-9CA1-1A96A6B325F5}">
      <dgm:prSet/>
      <dgm:spPr/>
      <dgm:t>
        <a:bodyPr/>
        <a:lstStyle/>
        <a:p>
          <a:endParaRPr lang="en-GB"/>
        </a:p>
      </dgm:t>
    </dgm:pt>
    <dgm:pt modelId="{C8DBBE71-ACD8-434B-AFCD-77A05D8EEE78}">
      <dgm:prSet phldrT="[Text]"/>
      <dgm:spPr/>
      <dgm:t>
        <a:bodyPr/>
        <a:lstStyle/>
        <a:p>
          <a:r>
            <a:rPr lang="en-US">
              <a:latin typeface="Calibri" panose="020F0502020204030204" pitchFamily="34" charset="0"/>
              <a:cs typeface="Calibri" panose="020F0502020204030204" pitchFamily="34" charset="0"/>
            </a:rPr>
            <a:t>Board and Curriculum Development Meetings</a:t>
          </a:r>
          <a:endParaRPr lang="en-GB"/>
        </a:p>
      </dgm:t>
    </dgm:pt>
    <dgm:pt modelId="{F665C98E-B7F7-1D4B-B2B2-EC8E769020F5}" type="parTrans" cxnId="{6548255A-7D74-BA45-8DFD-0941CB188608}">
      <dgm:prSet/>
      <dgm:spPr/>
      <dgm:t>
        <a:bodyPr/>
        <a:lstStyle/>
        <a:p>
          <a:endParaRPr lang="en-GB"/>
        </a:p>
      </dgm:t>
    </dgm:pt>
    <dgm:pt modelId="{E6FD2943-CC7B-3142-9E77-49D194266453}" type="sibTrans" cxnId="{6548255A-7D74-BA45-8DFD-0941CB188608}">
      <dgm:prSet/>
      <dgm:spPr/>
      <dgm:t>
        <a:bodyPr/>
        <a:lstStyle/>
        <a:p>
          <a:endParaRPr lang="en-GB"/>
        </a:p>
      </dgm:t>
    </dgm:pt>
    <dgm:pt modelId="{BBBF5998-6914-DB42-AE78-2A4FE67932FE}">
      <dgm:prSet/>
      <dgm:spPr/>
      <dgm:t>
        <a:bodyPr/>
        <a:lstStyle/>
        <a:p>
          <a:r>
            <a:rPr lang="en-US" b="1">
              <a:latin typeface="Calibri" panose="020F0502020204030204" pitchFamily="34" charset="0"/>
              <a:cs typeface="Calibri" panose="020F0502020204030204" pitchFamily="34" charset="0"/>
            </a:rPr>
            <a:t>Facilitator and Mentor training </a:t>
          </a:r>
        </a:p>
      </dgm:t>
    </dgm:pt>
    <dgm:pt modelId="{A1D7DA89-491F-A640-ABCA-97212F33597A}" type="parTrans" cxnId="{51889DF9-BD02-C244-8977-11FE135272E1}">
      <dgm:prSet/>
      <dgm:spPr/>
      <dgm:t>
        <a:bodyPr/>
        <a:lstStyle/>
        <a:p>
          <a:endParaRPr lang="en-GB"/>
        </a:p>
      </dgm:t>
    </dgm:pt>
    <dgm:pt modelId="{DC05B3FB-DAF1-2841-998A-C751C370D6AB}" type="sibTrans" cxnId="{51889DF9-BD02-C244-8977-11FE135272E1}">
      <dgm:prSet/>
      <dgm:spPr/>
      <dgm:t>
        <a:bodyPr/>
        <a:lstStyle/>
        <a:p>
          <a:endParaRPr lang="en-GB"/>
        </a:p>
      </dgm:t>
    </dgm:pt>
    <dgm:pt modelId="{2DB9FCC0-6278-D548-BE5C-33C73A66BAB9}">
      <dgm:prSet/>
      <dgm:spPr/>
      <dgm:t>
        <a:bodyPr/>
        <a:lstStyle/>
        <a:p>
          <a:r>
            <a:rPr lang="en-US" b="1">
              <a:latin typeface="Calibri" panose="020F0502020204030204" pitchFamily="34" charset="0"/>
              <a:cs typeface="Calibri" panose="020F0502020204030204" pitchFamily="34" charset="0"/>
            </a:rPr>
            <a:t>APTEM</a:t>
          </a:r>
          <a:r>
            <a:rPr lang="en-US" b="1" baseline="0">
              <a:latin typeface="Calibri" panose="020F0502020204030204" pitchFamily="34" charset="0"/>
              <a:cs typeface="Calibri" panose="020F0502020204030204" pitchFamily="34" charset="0"/>
            </a:rPr>
            <a:t> and APTEM Support</a:t>
          </a:r>
          <a:endParaRPr lang="en-US" b="1">
            <a:latin typeface="Calibri" panose="020F0502020204030204" pitchFamily="34" charset="0"/>
            <a:cs typeface="Calibri" panose="020F0502020204030204" pitchFamily="34" charset="0"/>
          </a:endParaRPr>
        </a:p>
      </dgm:t>
    </dgm:pt>
    <dgm:pt modelId="{2C788CB5-A378-AA47-A30F-B67B3FDFA14D}" type="parTrans" cxnId="{2CC1E6EC-7610-CA48-9943-72900225DA22}">
      <dgm:prSet/>
      <dgm:spPr/>
      <dgm:t>
        <a:bodyPr/>
        <a:lstStyle/>
        <a:p>
          <a:endParaRPr lang="en-GB"/>
        </a:p>
      </dgm:t>
    </dgm:pt>
    <dgm:pt modelId="{252B1893-EB95-2747-BDC4-C89AAB1A87B2}" type="sibTrans" cxnId="{2CC1E6EC-7610-CA48-9943-72900225DA22}">
      <dgm:prSet/>
      <dgm:spPr/>
      <dgm:t>
        <a:bodyPr/>
        <a:lstStyle/>
        <a:p>
          <a:endParaRPr lang="en-GB"/>
        </a:p>
      </dgm:t>
    </dgm:pt>
    <dgm:pt modelId="{1752104D-332B-B349-8087-6693C185957B}">
      <dgm:prSet/>
      <dgm:spPr/>
      <dgm:t>
        <a:bodyPr/>
        <a:lstStyle/>
        <a:p>
          <a:r>
            <a:rPr lang="en-US">
              <a:latin typeface="Calibri" panose="020F0502020204030204" pitchFamily="34" charset="0"/>
              <a:cs typeface="Calibri" panose="020F0502020204030204" pitchFamily="34" charset="0"/>
            </a:rPr>
            <a:t>‘Teams’ forum for ongoing questions advice and support</a:t>
          </a:r>
        </a:p>
      </dgm:t>
    </dgm:pt>
    <dgm:pt modelId="{858320B9-1848-E140-9394-E6FC77B1C89A}" type="parTrans" cxnId="{A38DE84B-D3D1-1046-B1D9-56A3BAFE6A38}">
      <dgm:prSet/>
      <dgm:spPr/>
      <dgm:t>
        <a:bodyPr/>
        <a:lstStyle/>
        <a:p>
          <a:endParaRPr lang="en-GB"/>
        </a:p>
      </dgm:t>
    </dgm:pt>
    <dgm:pt modelId="{C902C05F-4045-EC4D-B338-D3880D47BC2F}" type="sibTrans" cxnId="{A38DE84B-D3D1-1046-B1D9-56A3BAFE6A38}">
      <dgm:prSet/>
      <dgm:spPr/>
      <dgm:t>
        <a:bodyPr/>
        <a:lstStyle/>
        <a:p>
          <a:endParaRPr lang="en-GB"/>
        </a:p>
      </dgm:t>
    </dgm:pt>
    <dgm:pt modelId="{94B64634-3F9A-8A42-8B64-A5CE1100913C}">
      <dgm:prSet/>
      <dgm:spPr/>
      <dgm:t>
        <a:bodyPr/>
        <a:lstStyle/>
        <a:p>
          <a:r>
            <a:rPr lang="en-US" b="1">
              <a:latin typeface="Calibri" panose="020F0502020204030204" pitchFamily="34" charset="0"/>
              <a:cs typeface="Calibri" panose="020F0502020204030204" pitchFamily="34" charset="0"/>
            </a:rPr>
            <a:t>UWE Apprenticeship Office</a:t>
          </a:r>
        </a:p>
      </dgm:t>
    </dgm:pt>
    <dgm:pt modelId="{E0C9F47B-F551-5046-9E46-0C1A75FCB1B3}" type="parTrans" cxnId="{09DD1126-A853-5D47-B407-53619C0B6E7D}">
      <dgm:prSet/>
      <dgm:spPr/>
      <dgm:t>
        <a:bodyPr/>
        <a:lstStyle/>
        <a:p>
          <a:endParaRPr lang="en-GB"/>
        </a:p>
      </dgm:t>
    </dgm:pt>
    <dgm:pt modelId="{E23ADBEA-7387-6B4A-B844-DD52FC65003A}" type="sibTrans" cxnId="{09DD1126-A853-5D47-B407-53619C0B6E7D}">
      <dgm:prSet/>
      <dgm:spPr/>
      <dgm:t>
        <a:bodyPr/>
        <a:lstStyle/>
        <a:p>
          <a:endParaRPr lang="en-GB"/>
        </a:p>
      </dgm:t>
    </dgm:pt>
    <dgm:pt modelId="{C63646EC-8748-0E4D-8453-2910AF40467D}">
      <dgm:prSet/>
      <dgm:spPr/>
      <dgm:t>
        <a:bodyPr/>
        <a:lstStyle/>
        <a:p>
          <a:r>
            <a:rPr lang="en-US" b="1">
              <a:latin typeface="Calibri" panose="020F0502020204030204" pitchFamily="34" charset="0"/>
              <a:cs typeface="Calibri" panose="020F0502020204030204" pitchFamily="34" charset="0"/>
            </a:rPr>
            <a:t>Support practice educators</a:t>
          </a:r>
        </a:p>
      </dgm:t>
    </dgm:pt>
    <dgm:pt modelId="{07723338-ED04-9847-8C00-5A6F1CCD030F}" type="parTrans" cxnId="{1DE1B186-2549-C042-9D6C-EFF2AB058B19}">
      <dgm:prSet/>
      <dgm:spPr/>
      <dgm:t>
        <a:bodyPr/>
        <a:lstStyle/>
        <a:p>
          <a:endParaRPr lang="en-GB"/>
        </a:p>
      </dgm:t>
    </dgm:pt>
    <dgm:pt modelId="{BA020235-CA9E-6E46-B11E-F3BBDB9AEC9E}" type="sibTrans" cxnId="{1DE1B186-2549-C042-9D6C-EFF2AB058B19}">
      <dgm:prSet/>
      <dgm:spPr/>
    </dgm:pt>
    <dgm:pt modelId="{F834C232-1392-45EF-950F-1580A25E8726}">
      <dgm:prSet phldrT="[Text]"/>
      <dgm:spPr/>
      <dgm:t>
        <a:bodyPr/>
        <a:lstStyle/>
        <a:p>
          <a:r>
            <a:rPr lang="en-GB"/>
            <a:t>Tripartite co-ordinators and tripartite reviews</a:t>
          </a:r>
        </a:p>
      </dgm:t>
    </dgm:pt>
    <dgm:pt modelId="{F847D749-9EA8-4778-983A-CFE01DC44BBF}" type="parTrans" cxnId="{0AB8BC8B-4CEB-47A0-896E-78F42A94D5F2}">
      <dgm:prSet/>
      <dgm:spPr/>
      <dgm:t>
        <a:bodyPr/>
        <a:lstStyle/>
        <a:p>
          <a:endParaRPr lang="en-GB"/>
        </a:p>
      </dgm:t>
    </dgm:pt>
    <dgm:pt modelId="{016F0F02-8A29-490D-9279-FD70D6336F1C}" type="sibTrans" cxnId="{0AB8BC8B-4CEB-47A0-896E-78F42A94D5F2}">
      <dgm:prSet/>
      <dgm:spPr/>
    </dgm:pt>
    <dgm:pt modelId="{52AC3790-EF5C-924B-BFED-8EC414C479AB}" type="pres">
      <dgm:prSet presAssocID="{74758A02-A51E-0F48-B119-15781153FF38}" presName="Name0" presStyleCnt="0">
        <dgm:presLayoutVars>
          <dgm:chMax val="1"/>
          <dgm:dir/>
          <dgm:animLvl val="ctr"/>
          <dgm:resizeHandles val="exact"/>
        </dgm:presLayoutVars>
      </dgm:prSet>
      <dgm:spPr/>
    </dgm:pt>
    <dgm:pt modelId="{865E351B-24C7-A543-989E-DCEF31B6AC69}" type="pres">
      <dgm:prSet presAssocID="{C7BBB1BC-A940-E547-B1A2-D4551D99376F}" presName="centerShape" presStyleLbl="node0" presStyleIdx="0" presStyleCnt="1"/>
      <dgm:spPr/>
    </dgm:pt>
    <dgm:pt modelId="{8BF9F6E0-0359-4B1B-B971-EEFCAE791A60}" type="pres">
      <dgm:prSet presAssocID="{F847D749-9EA8-4778-983A-CFE01DC44BBF}" presName="parTrans" presStyleLbl="sibTrans2D1" presStyleIdx="0" presStyleCnt="7"/>
      <dgm:spPr/>
    </dgm:pt>
    <dgm:pt modelId="{802A704C-69C5-41BF-A497-DD23D96B05FA}" type="pres">
      <dgm:prSet presAssocID="{F847D749-9EA8-4778-983A-CFE01DC44BBF}" presName="connectorText" presStyleLbl="sibTrans2D1" presStyleIdx="0" presStyleCnt="7"/>
      <dgm:spPr/>
    </dgm:pt>
    <dgm:pt modelId="{C9A7FC82-848B-482F-929F-BB1599176733}" type="pres">
      <dgm:prSet presAssocID="{F834C232-1392-45EF-950F-1580A25E8726}" presName="node" presStyleLbl="node1" presStyleIdx="0" presStyleCnt="7">
        <dgm:presLayoutVars>
          <dgm:bulletEnabled val="1"/>
        </dgm:presLayoutVars>
      </dgm:prSet>
      <dgm:spPr/>
    </dgm:pt>
    <dgm:pt modelId="{0F80DDD4-A871-DD4E-B162-BB37E5D75211}" type="pres">
      <dgm:prSet presAssocID="{F665C98E-B7F7-1D4B-B2B2-EC8E769020F5}" presName="parTrans" presStyleLbl="sibTrans2D1" presStyleIdx="1" presStyleCnt="7"/>
      <dgm:spPr/>
    </dgm:pt>
    <dgm:pt modelId="{51028384-7FF0-D54B-AD96-EE3F2B40A74D}" type="pres">
      <dgm:prSet presAssocID="{F665C98E-B7F7-1D4B-B2B2-EC8E769020F5}" presName="connectorText" presStyleLbl="sibTrans2D1" presStyleIdx="1" presStyleCnt="7"/>
      <dgm:spPr/>
    </dgm:pt>
    <dgm:pt modelId="{09D1C4CF-1891-BD48-BA37-447C0C44F951}" type="pres">
      <dgm:prSet presAssocID="{C8DBBE71-ACD8-434B-AFCD-77A05D8EEE78}" presName="node" presStyleLbl="node1" presStyleIdx="1" presStyleCnt="7">
        <dgm:presLayoutVars>
          <dgm:bulletEnabled val="1"/>
        </dgm:presLayoutVars>
      </dgm:prSet>
      <dgm:spPr/>
    </dgm:pt>
    <dgm:pt modelId="{EABC8D1D-77CE-3B46-8EE5-E000C04820AF}" type="pres">
      <dgm:prSet presAssocID="{A1D7DA89-491F-A640-ABCA-97212F33597A}" presName="parTrans" presStyleLbl="sibTrans2D1" presStyleIdx="2" presStyleCnt="7"/>
      <dgm:spPr/>
    </dgm:pt>
    <dgm:pt modelId="{CA2956B4-521A-EA42-91B2-EC464F2F089A}" type="pres">
      <dgm:prSet presAssocID="{A1D7DA89-491F-A640-ABCA-97212F33597A}" presName="connectorText" presStyleLbl="sibTrans2D1" presStyleIdx="2" presStyleCnt="7"/>
      <dgm:spPr/>
    </dgm:pt>
    <dgm:pt modelId="{450C2B9B-2B1B-8B47-8276-50B4CAFCEE4F}" type="pres">
      <dgm:prSet presAssocID="{BBBF5998-6914-DB42-AE78-2A4FE67932FE}" presName="node" presStyleLbl="node1" presStyleIdx="2" presStyleCnt="7">
        <dgm:presLayoutVars>
          <dgm:bulletEnabled val="1"/>
        </dgm:presLayoutVars>
      </dgm:prSet>
      <dgm:spPr/>
    </dgm:pt>
    <dgm:pt modelId="{18005E65-541F-8549-83FA-359B69012957}" type="pres">
      <dgm:prSet presAssocID="{2C788CB5-A378-AA47-A30F-B67B3FDFA14D}" presName="parTrans" presStyleLbl="sibTrans2D1" presStyleIdx="3" presStyleCnt="7"/>
      <dgm:spPr/>
    </dgm:pt>
    <dgm:pt modelId="{793C51B0-7D0A-0548-9A44-E7EF3B55B21D}" type="pres">
      <dgm:prSet presAssocID="{2C788CB5-A378-AA47-A30F-B67B3FDFA14D}" presName="connectorText" presStyleLbl="sibTrans2D1" presStyleIdx="3" presStyleCnt="7"/>
      <dgm:spPr/>
    </dgm:pt>
    <dgm:pt modelId="{33206302-68B4-F041-A38D-BFC6F8A59626}" type="pres">
      <dgm:prSet presAssocID="{2DB9FCC0-6278-D548-BE5C-33C73A66BAB9}" presName="node" presStyleLbl="node1" presStyleIdx="3" presStyleCnt="7">
        <dgm:presLayoutVars>
          <dgm:bulletEnabled val="1"/>
        </dgm:presLayoutVars>
      </dgm:prSet>
      <dgm:spPr/>
    </dgm:pt>
    <dgm:pt modelId="{BBC7696B-FD9B-8547-B1FA-3216EB385CFA}" type="pres">
      <dgm:prSet presAssocID="{858320B9-1848-E140-9394-E6FC77B1C89A}" presName="parTrans" presStyleLbl="sibTrans2D1" presStyleIdx="4" presStyleCnt="7"/>
      <dgm:spPr/>
    </dgm:pt>
    <dgm:pt modelId="{1351E0B3-FC9C-3042-81BC-DDD11D100E1D}" type="pres">
      <dgm:prSet presAssocID="{858320B9-1848-E140-9394-E6FC77B1C89A}" presName="connectorText" presStyleLbl="sibTrans2D1" presStyleIdx="4" presStyleCnt="7"/>
      <dgm:spPr/>
    </dgm:pt>
    <dgm:pt modelId="{648B1BA2-7AF9-5045-9053-A6539CF33A3E}" type="pres">
      <dgm:prSet presAssocID="{1752104D-332B-B349-8087-6693C185957B}" presName="node" presStyleLbl="node1" presStyleIdx="4" presStyleCnt="7">
        <dgm:presLayoutVars>
          <dgm:bulletEnabled val="1"/>
        </dgm:presLayoutVars>
      </dgm:prSet>
      <dgm:spPr/>
    </dgm:pt>
    <dgm:pt modelId="{B32459BD-404A-8C41-98AA-0C411978371F}" type="pres">
      <dgm:prSet presAssocID="{E0C9F47B-F551-5046-9E46-0C1A75FCB1B3}" presName="parTrans" presStyleLbl="sibTrans2D1" presStyleIdx="5" presStyleCnt="7"/>
      <dgm:spPr/>
    </dgm:pt>
    <dgm:pt modelId="{2ACF1BCE-9BF6-1145-A373-FDAE8734E72B}" type="pres">
      <dgm:prSet presAssocID="{E0C9F47B-F551-5046-9E46-0C1A75FCB1B3}" presName="connectorText" presStyleLbl="sibTrans2D1" presStyleIdx="5" presStyleCnt="7"/>
      <dgm:spPr/>
    </dgm:pt>
    <dgm:pt modelId="{FC00503A-66AD-9B43-B05F-EBA36DEBACE7}" type="pres">
      <dgm:prSet presAssocID="{94B64634-3F9A-8A42-8B64-A5CE1100913C}" presName="node" presStyleLbl="node1" presStyleIdx="5" presStyleCnt="7">
        <dgm:presLayoutVars>
          <dgm:bulletEnabled val="1"/>
        </dgm:presLayoutVars>
      </dgm:prSet>
      <dgm:spPr/>
    </dgm:pt>
    <dgm:pt modelId="{84E87E86-ACD2-AE44-9702-9661F77C3D2A}" type="pres">
      <dgm:prSet presAssocID="{07723338-ED04-9847-8C00-5A6F1CCD030F}" presName="parTrans" presStyleLbl="sibTrans2D1" presStyleIdx="6" presStyleCnt="7"/>
      <dgm:spPr/>
    </dgm:pt>
    <dgm:pt modelId="{06D7E230-850E-4A44-9A2B-7407ED82C581}" type="pres">
      <dgm:prSet presAssocID="{07723338-ED04-9847-8C00-5A6F1CCD030F}" presName="connectorText" presStyleLbl="sibTrans2D1" presStyleIdx="6" presStyleCnt="7"/>
      <dgm:spPr/>
    </dgm:pt>
    <dgm:pt modelId="{56D8C610-417E-5A47-AB6C-AC3F70FFBBEB}" type="pres">
      <dgm:prSet presAssocID="{C63646EC-8748-0E4D-8453-2910AF40467D}" presName="node" presStyleLbl="node1" presStyleIdx="6" presStyleCnt="7">
        <dgm:presLayoutVars>
          <dgm:bulletEnabled val="1"/>
        </dgm:presLayoutVars>
      </dgm:prSet>
      <dgm:spPr/>
    </dgm:pt>
  </dgm:ptLst>
  <dgm:cxnLst>
    <dgm:cxn modelId="{2A2E5B09-59E8-B646-B4F4-31BB829FE618}" type="presOf" srcId="{E0C9F47B-F551-5046-9E46-0C1A75FCB1B3}" destId="{2ACF1BCE-9BF6-1145-A373-FDAE8734E72B}" srcOrd="1" destOrd="0" presId="urn:microsoft.com/office/officeart/2005/8/layout/radial5"/>
    <dgm:cxn modelId="{E8E2B40B-BDC0-1E4F-BAE1-A24F805B937A}" type="presOf" srcId="{858320B9-1848-E140-9394-E6FC77B1C89A}" destId="{BBC7696B-FD9B-8547-B1FA-3216EB385CFA}" srcOrd="0" destOrd="0" presId="urn:microsoft.com/office/officeart/2005/8/layout/radial5"/>
    <dgm:cxn modelId="{5FBA7A0D-1851-482D-BD18-6446BD07836D}" type="presOf" srcId="{F847D749-9EA8-4778-983A-CFE01DC44BBF}" destId="{8BF9F6E0-0359-4B1B-B971-EEFCAE791A60}" srcOrd="0" destOrd="0" presId="urn:microsoft.com/office/officeart/2005/8/layout/radial5"/>
    <dgm:cxn modelId="{EAF5A91E-4F2A-C94C-935D-F76AD8EA95D8}" type="presOf" srcId="{C63646EC-8748-0E4D-8453-2910AF40467D}" destId="{56D8C610-417E-5A47-AB6C-AC3F70FFBBEB}" srcOrd="0" destOrd="0" presId="urn:microsoft.com/office/officeart/2005/8/layout/radial5"/>
    <dgm:cxn modelId="{35D44922-D15E-904C-AF5C-64E91BECCFE6}" type="presOf" srcId="{F665C98E-B7F7-1D4B-B2B2-EC8E769020F5}" destId="{51028384-7FF0-D54B-AD96-EE3F2B40A74D}" srcOrd="1" destOrd="0" presId="urn:microsoft.com/office/officeart/2005/8/layout/radial5"/>
    <dgm:cxn modelId="{09DD1126-A853-5D47-B407-53619C0B6E7D}" srcId="{C7BBB1BC-A940-E547-B1A2-D4551D99376F}" destId="{94B64634-3F9A-8A42-8B64-A5CE1100913C}" srcOrd="5" destOrd="0" parTransId="{E0C9F47B-F551-5046-9E46-0C1A75FCB1B3}" sibTransId="{E23ADBEA-7387-6B4A-B844-DD52FC65003A}"/>
    <dgm:cxn modelId="{05028727-CCE6-974A-AD89-A3441ED318CE}" type="presOf" srcId="{BBBF5998-6914-DB42-AE78-2A4FE67932FE}" destId="{450C2B9B-2B1B-8B47-8276-50B4CAFCEE4F}" srcOrd="0" destOrd="0" presId="urn:microsoft.com/office/officeart/2005/8/layout/radial5"/>
    <dgm:cxn modelId="{208EA12F-A639-A84B-A31F-ECC58ABF5FB0}" type="presOf" srcId="{2C788CB5-A378-AA47-A30F-B67B3FDFA14D}" destId="{793C51B0-7D0A-0548-9A44-E7EF3B55B21D}" srcOrd="1" destOrd="0" presId="urn:microsoft.com/office/officeart/2005/8/layout/radial5"/>
    <dgm:cxn modelId="{7F681831-8BDA-4EEB-AFF9-9CFF56E02863}" type="presOf" srcId="{F847D749-9EA8-4778-983A-CFE01DC44BBF}" destId="{802A704C-69C5-41BF-A497-DD23D96B05FA}" srcOrd="1" destOrd="0" presId="urn:microsoft.com/office/officeart/2005/8/layout/radial5"/>
    <dgm:cxn modelId="{29CE1634-C6E5-9748-A2BF-716780F5424C}" type="presOf" srcId="{C8DBBE71-ACD8-434B-AFCD-77A05D8EEE78}" destId="{09D1C4CF-1891-BD48-BA37-447C0C44F951}" srcOrd="0" destOrd="0" presId="urn:microsoft.com/office/officeart/2005/8/layout/radial5"/>
    <dgm:cxn modelId="{42A4BF5B-1D0F-7A47-9492-7A0AA177CB1C}" type="presOf" srcId="{07723338-ED04-9847-8C00-5A6F1CCD030F}" destId="{84E87E86-ACD2-AE44-9702-9661F77C3D2A}" srcOrd="0" destOrd="0" presId="urn:microsoft.com/office/officeart/2005/8/layout/radial5"/>
    <dgm:cxn modelId="{2C657F5D-3878-D448-96CC-6C4C35AEC050}" type="presOf" srcId="{C7BBB1BC-A940-E547-B1A2-D4551D99376F}" destId="{865E351B-24C7-A543-989E-DCEF31B6AC69}" srcOrd="0" destOrd="0" presId="urn:microsoft.com/office/officeart/2005/8/layout/radial5"/>
    <dgm:cxn modelId="{F9330E46-215F-414C-BD08-EF813CDA72E8}" type="presOf" srcId="{07723338-ED04-9847-8C00-5A6F1CCD030F}" destId="{06D7E230-850E-4A44-9A2B-7407ED82C581}" srcOrd="1" destOrd="0" presId="urn:microsoft.com/office/officeart/2005/8/layout/radial5"/>
    <dgm:cxn modelId="{A38DE84B-D3D1-1046-B1D9-56A3BAFE6A38}" srcId="{C7BBB1BC-A940-E547-B1A2-D4551D99376F}" destId="{1752104D-332B-B349-8087-6693C185957B}" srcOrd="4" destOrd="0" parTransId="{858320B9-1848-E140-9394-E6FC77B1C89A}" sibTransId="{C902C05F-4045-EC4D-B338-D3880D47BC2F}"/>
    <dgm:cxn modelId="{5EF32D70-C5AE-E74E-BEC8-9CEC6B6ADD4A}" type="presOf" srcId="{2C788CB5-A378-AA47-A30F-B67B3FDFA14D}" destId="{18005E65-541F-8549-83FA-359B69012957}" srcOrd="0" destOrd="0" presId="urn:microsoft.com/office/officeart/2005/8/layout/radial5"/>
    <dgm:cxn modelId="{7467DA79-9DFC-4972-80C5-D2CF97953A7C}" type="presOf" srcId="{F834C232-1392-45EF-950F-1580A25E8726}" destId="{C9A7FC82-848B-482F-929F-BB1599176733}" srcOrd="0" destOrd="0" presId="urn:microsoft.com/office/officeart/2005/8/layout/radial5"/>
    <dgm:cxn modelId="{6548255A-7D74-BA45-8DFD-0941CB188608}" srcId="{C7BBB1BC-A940-E547-B1A2-D4551D99376F}" destId="{C8DBBE71-ACD8-434B-AFCD-77A05D8EEE78}" srcOrd="1" destOrd="0" parTransId="{F665C98E-B7F7-1D4B-B2B2-EC8E769020F5}" sibTransId="{E6FD2943-CC7B-3142-9E77-49D194266453}"/>
    <dgm:cxn modelId="{1DE1B186-2549-C042-9D6C-EFF2AB058B19}" srcId="{C7BBB1BC-A940-E547-B1A2-D4551D99376F}" destId="{C63646EC-8748-0E4D-8453-2910AF40467D}" srcOrd="6" destOrd="0" parTransId="{07723338-ED04-9847-8C00-5A6F1CCD030F}" sibTransId="{BA020235-CA9E-6E46-B11E-F3BBDB9AEC9E}"/>
    <dgm:cxn modelId="{0AB8BC8B-4CEB-47A0-896E-78F42A94D5F2}" srcId="{C7BBB1BC-A940-E547-B1A2-D4551D99376F}" destId="{F834C232-1392-45EF-950F-1580A25E8726}" srcOrd="0" destOrd="0" parTransId="{F847D749-9EA8-4778-983A-CFE01DC44BBF}" sibTransId="{016F0F02-8A29-490D-9279-FD70D6336F1C}"/>
    <dgm:cxn modelId="{3D7438A1-A487-7B43-93F4-A8BF49529BC7}" type="presOf" srcId="{74758A02-A51E-0F48-B119-15781153FF38}" destId="{52AC3790-EF5C-924B-BFED-8EC414C479AB}" srcOrd="0" destOrd="0" presId="urn:microsoft.com/office/officeart/2005/8/layout/radial5"/>
    <dgm:cxn modelId="{850DC5B6-ABB4-B248-A9E2-AEE558EA53C2}" type="presOf" srcId="{1752104D-332B-B349-8087-6693C185957B}" destId="{648B1BA2-7AF9-5045-9053-A6539CF33A3E}" srcOrd="0" destOrd="0" presId="urn:microsoft.com/office/officeart/2005/8/layout/radial5"/>
    <dgm:cxn modelId="{C935D4C9-AF2E-9848-9ED0-C13F65F12475}" type="presOf" srcId="{F665C98E-B7F7-1D4B-B2B2-EC8E769020F5}" destId="{0F80DDD4-A871-DD4E-B162-BB37E5D75211}" srcOrd="0" destOrd="0" presId="urn:microsoft.com/office/officeart/2005/8/layout/radial5"/>
    <dgm:cxn modelId="{B0F8B0D8-6660-A640-B9D0-8473FAE0535E}" type="presOf" srcId="{E0C9F47B-F551-5046-9E46-0C1A75FCB1B3}" destId="{B32459BD-404A-8C41-98AA-0C411978371F}" srcOrd="0" destOrd="0" presId="urn:microsoft.com/office/officeart/2005/8/layout/radial5"/>
    <dgm:cxn modelId="{19821CDB-3736-F74D-8E6D-972D7E4EBFD9}" type="presOf" srcId="{858320B9-1848-E140-9394-E6FC77B1C89A}" destId="{1351E0B3-FC9C-3042-81BC-DDD11D100E1D}" srcOrd="1" destOrd="0" presId="urn:microsoft.com/office/officeart/2005/8/layout/radial5"/>
    <dgm:cxn modelId="{666AF6DC-CCFC-AE47-A350-206F61B82240}" type="presOf" srcId="{2DB9FCC0-6278-D548-BE5C-33C73A66BAB9}" destId="{33206302-68B4-F041-A38D-BFC6F8A59626}" srcOrd="0" destOrd="0" presId="urn:microsoft.com/office/officeart/2005/8/layout/radial5"/>
    <dgm:cxn modelId="{87226FEC-4FFA-C142-9CA1-1A96A6B325F5}" srcId="{74758A02-A51E-0F48-B119-15781153FF38}" destId="{C7BBB1BC-A940-E547-B1A2-D4551D99376F}" srcOrd="0" destOrd="0" parTransId="{30133447-570F-2241-8C7D-82BC7D5BB7C4}" sibTransId="{385B291D-772B-3149-BF0E-89A0780D6053}"/>
    <dgm:cxn modelId="{2CC1E6EC-7610-CA48-9943-72900225DA22}" srcId="{C7BBB1BC-A940-E547-B1A2-D4551D99376F}" destId="{2DB9FCC0-6278-D548-BE5C-33C73A66BAB9}" srcOrd="3" destOrd="0" parTransId="{2C788CB5-A378-AA47-A30F-B67B3FDFA14D}" sibTransId="{252B1893-EB95-2747-BDC4-C89AAB1A87B2}"/>
    <dgm:cxn modelId="{E9CB0FED-EA48-8B40-9823-005CAF26305D}" type="presOf" srcId="{A1D7DA89-491F-A640-ABCA-97212F33597A}" destId="{CA2956B4-521A-EA42-91B2-EC464F2F089A}" srcOrd="1" destOrd="0" presId="urn:microsoft.com/office/officeart/2005/8/layout/radial5"/>
    <dgm:cxn modelId="{39E4ACF3-7847-8B40-9C54-F8BBA4C675A9}" type="presOf" srcId="{94B64634-3F9A-8A42-8B64-A5CE1100913C}" destId="{FC00503A-66AD-9B43-B05F-EBA36DEBACE7}" srcOrd="0" destOrd="0" presId="urn:microsoft.com/office/officeart/2005/8/layout/radial5"/>
    <dgm:cxn modelId="{E04C95F9-522A-2244-8A2F-527849CE24CB}" type="presOf" srcId="{A1D7DA89-491F-A640-ABCA-97212F33597A}" destId="{EABC8D1D-77CE-3B46-8EE5-E000C04820AF}" srcOrd="0" destOrd="0" presId="urn:microsoft.com/office/officeart/2005/8/layout/radial5"/>
    <dgm:cxn modelId="{51889DF9-BD02-C244-8977-11FE135272E1}" srcId="{C7BBB1BC-A940-E547-B1A2-D4551D99376F}" destId="{BBBF5998-6914-DB42-AE78-2A4FE67932FE}" srcOrd="2" destOrd="0" parTransId="{A1D7DA89-491F-A640-ABCA-97212F33597A}" sibTransId="{DC05B3FB-DAF1-2841-998A-C751C370D6AB}"/>
    <dgm:cxn modelId="{FE525EB1-5216-B842-8E30-8C284752DEE3}" type="presParOf" srcId="{52AC3790-EF5C-924B-BFED-8EC414C479AB}" destId="{865E351B-24C7-A543-989E-DCEF31B6AC69}" srcOrd="0" destOrd="0" presId="urn:microsoft.com/office/officeart/2005/8/layout/radial5"/>
    <dgm:cxn modelId="{49C95201-DB95-48C5-AEEB-4675AB6DBFFF}" type="presParOf" srcId="{52AC3790-EF5C-924B-BFED-8EC414C479AB}" destId="{8BF9F6E0-0359-4B1B-B971-EEFCAE791A60}" srcOrd="1" destOrd="0" presId="urn:microsoft.com/office/officeart/2005/8/layout/radial5"/>
    <dgm:cxn modelId="{DA307E22-F3EC-41E0-AFC3-B097DCF4FD40}" type="presParOf" srcId="{8BF9F6E0-0359-4B1B-B971-EEFCAE791A60}" destId="{802A704C-69C5-41BF-A497-DD23D96B05FA}" srcOrd="0" destOrd="0" presId="urn:microsoft.com/office/officeart/2005/8/layout/radial5"/>
    <dgm:cxn modelId="{1B3F4285-930D-4C36-A8E7-09A3B2D22D1D}" type="presParOf" srcId="{52AC3790-EF5C-924B-BFED-8EC414C479AB}" destId="{C9A7FC82-848B-482F-929F-BB1599176733}" srcOrd="2" destOrd="0" presId="urn:microsoft.com/office/officeart/2005/8/layout/radial5"/>
    <dgm:cxn modelId="{490F7769-5F10-6A47-817B-E2979E2D918D}" type="presParOf" srcId="{52AC3790-EF5C-924B-BFED-8EC414C479AB}" destId="{0F80DDD4-A871-DD4E-B162-BB37E5D75211}" srcOrd="3" destOrd="0" presId="urn:microsoft.com/office/officeart/2005/8/layout/radial5"/>
    <dgm:cxn modelId="{5ED11E31-9D24-AE41-A9BA-B6D59F950ED4}" type="presParOf" srcId="{0F80DDD4-A871-DD4E-B162-BB37E5D75211}" destId="{51028384-7FF0-D54B-AD96-EE3F2B40A74D}" srcOrd="0" destOrd="0" presId="urn:microsoft.com/office/officeart/2005/8/layout/radial5"/>
    <dgm:cxn modelId="{36F9B01F-9E5F-774E-A16C-472FCE81983B}" type="presParOf" srcId="{52AC3790-EF5C-924B-BFED-8EC414C479AB}" destId="{09D1C4CF-1891-BD48-BA37-447C0C44F951}" srcOrd="4" destOrd="0" presId="urn:microsoft.com/office/officeart/2005/8/layout/radial5"/>
    <dgm:cxn modelId="{4A20C301-BB12-8547-8663-C1CB32318E6A}" type="presParOf" srcId="{52AC3790-EF5C-924B-BFED-8EC414C479AB}" destId="{EABC8D1D-77CE-3B46-8EE5-E000C04820AF}" srcOrd="5" destOrd="0" presId="urn:microsoft.com/office/officeart/2005/8/layout/radial5"/>
    <dgm:cxn modelId="{07B476B4-5565-3846-9DDD-F483720EF9FB}" type="presParOf" srcId="{EABC8D1D-77CE-3B46-8EE5-E000C04820AF}" destId="{CA2956B4-521A-EA42-91B2-EC464F2F089A}" srcOrd="0" destOrd="0" presId="urn:microsoft.com/office/officeart/2005/8/layout/radial5"/>
    <dgm:cxn modelId="{E3D0E5C9-C72E-2044-818D-4D08C4C720F4}" type="presParOf" srcId="{52AC3790-EF5C-924B-BFED-8EC414C479AB}" destId="{450C2B9B-2B1B-8B47-8276-50B4CAFCEE4F}" srcOrd="6" destOrd="0" presId="urn:microsoft.com/office/officeart/2005/8/layout/radial5"/>
    <dgm:cxn modelId="{9547A5B4-DFA0-AD4D-9485-91A1AC2CA4E5}" type="presParOf" srcId="{52AC3790-EF5C-924B-BFED-8EC414C479AB}" destId="{18005E65-541F-8549-83FA-359B69012957}" srcOrd="7" destOrd="0" presId="urn:microsoft.com/office/officeart/2005/8/layout/radial5"/>
    <dgm:cxn modelId="{5D76079A-8382-D243-818F-7F1DD6D04113}" type="presParOf" srcId="{18005E65-541F-8549-83FA-359B69012957}" destId="{793C51B0-7D0A-0548-9A44-E7EF3B55B21D}" srcOrd="0" destOrd="0" presId="urn:microsoft.com/office/officeart/2005/8/layout/radial5"/>
    <dgm:cxn modelId="{85167C1A-6038-D048-B938-95BED4DA8040}" type="presParOf" srcId="{52AC3790-EF5C-924B-BFED-8EC414C479AB}" destId="{33206302-68B4-F041-A38D-BFC6F8A59626}" srcOrd="8" destOrd="0" presId="urn:microsoft.com/office/officeart/2005/8/layout/radial5"/>
    <dgm:cxn modelId="{7809610F-8423-0D48-99A4-5B48671A6750}" type="presParOf" srcId="{52AC3790-EF5C-924B-BFED-8EC414C479AB}" destId="{BBC7696B-FD9B-8547-B1FA-3216EB385CFA}" srcOrd="9" destOrd="0" presId="urn:microsoft.com/office/officeart/2005/8/layout/radial5"/>
    <dgm:cxn modelId="{7091F778-3705-954D-8521-9FF559389E16}" type="presParOf" srcId="{BBC7696B-FD9B-8547-B1FA-3216EB385CFA}" destId="{1351E0B3-FC9C-3042-81BC-DDD11D100E1D}" srcOrd="0" destOrd="0" presId="urn:microsoft.com/office/officeart/2005/8/layout/radial5"/>
    <dgm:cxn modelId="{D9256F28-7E78-BE4E-8FFA-5E756A7ABAD7}" type="presParOf" srcId="{52AC3790-EF5C-924B-BFED-8EC414C479AB}" destId="{648B1BA2-7AF9-5045-9053-A6539CF33A3E}" srcOrd="10" destOrd="0" presId="urn:microsoft.com/office/officeart/2005/8/layout/radial5"/>
    <dgm:cxn modelId="{9D8CE3A3-289A-804C-A735-36C8B541BA93}" type="presParOf" srcId="{52AC3790-EF5C-924B-BFED-8EC414C479AB}" destId="{B32459BD-404A-8C41-98AA-0C411978371F}" srcOrd="11" destOrd="0" presId="urn:microsoft.com/office/officeart/2005/8/layout/radial5"/>
    <dgm:cxn modelId="{2687406A-AE84-7841-A918-EF0A8AFA353A}" type="presParOf" srcId="{B32459BD-404A-8C41-98AA-0C411978371F}" destId="{2ACF1BCE-9BF6-1145-A373-FDAE8734E72B}" srcOrd="0" destOrd="0" presId="urn:microsoft.com/office/officeart/2005/8/layout/radial5"/>
    <dgm:cxn modelId="{635D043E-4CD4-B045-BD71-20E0017707BC}" type="presParOf" srcId="{52AC3790-EF5C-924B-BFED-8EC414C479AB}" destId="{FC00503A-66AD-9B43-B05F-EBA36DEBACE7}" srcOrd="12" destOrd="0" presId="urn:microsoft.com/office/officeart/2005/8/layout/radial5"/>
    <dgm:cxn modelId="{52D74877-EE8A-E247-B299-E3E8325A521C}" type="presParOf" srcId="{52AC3790-EF5C-924B-BFED-8EC414C479AB}" destId="{84E87E86-ACD2-AE44-9702-9661F77C3D2A}" srcOrd="13" destOrd="0" presId="urn:microsoft.com/office/officeart/2005/8/layout/radial5"/>
    <dgm:cxn modelId="{F3378A5C-9651-AD4B-BB8C-EF6AE962C2AF}" type="presParOf" srcId="{84E87E86-ACD2-AE44-9702-9661F77C3D2A}" destId="{06D7E230-850E-4A44-9A2B-7407ED82C581}" srcOrd="0" destOrd="0" presId="urn:microsoft.com/office/officeart/2005/8/layout/radial5"/>
    <dgm:cxn modelId="{2F9BD020-7083-B84D-9602-C151848ACE5F}" type="presParOf" srcId="{52AC3790-EF5C-924B-BFED-8EC414C479AB}" destId="{56D8C610-417E-5A47-AB6C-AC3F70FFBBEB}"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8BDACD-F110-490C-9404-912A08FC567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0A82A7D4-9533-450F-A46F-26C1B5DC52E1}">
      <dgm:prSet/>
      <dgm:spPr/>
      <dgm:t>
        <a:bodyPr/>
        <a:lstStyle/>
        <a:p>
          <a:r>
            <a:rPr lang="en-US" b="0" i="0" baseline="0" dirty="0"/>
            <a:t>Reach out to more specific professional groups</a:t>
          </a:r>
          <a:endParaRPr lang="en-GB" dirty="0"/>
        </a:p>
      </dgm:t>
    </dgm:pt>
    <dgm:pt modelId="{789E0F8E-B033-4609-8F72-1678BF09E67E}" type="parTrans" cxnId="{1C06BDAC-3D2D-42AB-AC33-F487B25323AE}">
      <dgm:prSet/>
      <dgm:spPr/>
      <dgm:t>
        <a:bodyPr/>
        <a:lstStyle/>
        <a:p>
          <a:endParaRPr lang="en-GB"/>
        </a:p>
      </dgm:t>
    </dgm:pt>
    <dgm:pt modelId="{E9D2E92A-58DF-4FDB-B54E-2876C7103512}" type="sibTrans" cxnId="{1C06BDAC-3D2D-42AB-AC33-F487B25323AE}">
      <dgm:prSet/>
      <dgm:spPr/>
      <dgm:t>
        <a:bodyPr/>
        <a:lstStyle/>
        <a:p>
          <a:endParaRPr lang="en-GB"/>
        </a:p>
      </dgm:t>
    </dgm:pt>
    <dgm:pt modelId="{5B67A90F-0C7A-47B4-987B-C3E450EA3795}">
      <dgm:prSet/>
      <dgm:spPr/>
      <dgm:t>
        <a:bodyPr/>
        <a:lstStyle/>
        <a:p>
          <a:r>
            <a:rPr lang="en-US" b="0" i="0" baseline="0" dirty="0"/>
            <a:t>Build on relationship with key stakeholders</a:t>
          </a:r>
          <a:endParaRPr lang="en-GB" dirty="0"/>
        </a:p>
      </dgm:t>
    </dgm:pt>
    <dgm:pt modelId="{62B7D95C-817E-4109-BECA-6F00FD261E54}" type="parTrans" cxnId="{6072556B-32C4-4E78-A167-71F08A6CBC37}">
      <dgm:prSet/>
      <dgm:spPr/>
      <dgm:t>
        <a:bodyPr/>
        <a:lstStyle/>
        <a:p>
          <a:endParaRPr lang="en-GB"/>
        </a:p>
      </dgm:t>
    </dgm:pt>
    <dgm:pt modelId="{DAA81B59-BE35-42D8-9A0D-86792910C3D2}" type="sibTrans" cxnId="{6072556B-32C4-4E78-A167-71F08A6CBC37}">
      <dgm:prSet/>
      <dgm:spPr/>
      <dgm:t>
        <a:bodyPr/>
        <a:lstStyle/>
        <a:p>
          <a:endParaRPr lang="en-GB"/>
        </a:p>
      </dgm:t>
    </dgm:pt>
    <dgm:pt modelId="{932FF48A-4E0C-4E47-9764-D0ECD7D617A2}">
      <dgm:prSet/>
      <dgm:spPr/>
      <dgm:t>
        <a:bodyPr/>
        <a:lstStyle/>
        <a:p>
          <a:r>
            <a:rPr lang="en-US" b="0" i="0" baseline="0" dirty="0"/>
            <a:t>Address enablers and barriers to staff </a:t>
          </a:r>
          <a:r>
            <a:rPr lang="en-US" dirty="0"/>
            <a:t>participation</a:t>
          </a:r>
          <a:endParaRPr lang="en-GB" dirty="0"/>
        </a:p>
      </dgm:t>
    </dgm:pt>
    <dgm:pt modelId="{AC131892-C280-4EC1-8495-BD3942212C80}" type="parTrans" cxnId="{5A172D4F-61F6-4BC2-A5F4-767D0C93F30E}">
      <dgm:prSet/>
      <dgm:spPr/>
      <dgm:t>
        <a:bodyPr/>
        <a:lstStyle/>
        <a:p>
          <a:endParaRPr lang="en-GB"/>
        </a:p>
      </dgm:t>
    </dgm:pt>
    <dgm:pt modelId="{7C274F9E-350D-435F-9B48-E66FA0F4467A}" type="sibTrans" cxnId="{5A172D4F-61F6-4BC2-A5F4-767D0C93F30E}">
      <dgm:prSet/>
      <dgm:spPr/>
      <dgm:t>
        <a:bodyPr/>
        <a:lstStyle/>
        <a:p>
          <a:endParaRPr lang="en-GB"/>
        </a:p>
      </dgm:t>
    </dgm:pt>
    <dgm:pt modelId="{930D8B79-1763-449C-ABD4-7F289BC7B390}">
      <dgm:prSet/>
      <dgm:spPr/>
      <dgm:t>
        <a:bodyPr/>
        <a:lstStyle/>
        <a:p>
          <a:r>
            <a:rPr lang="en-US" b="0" i="0" baseline="0" dirty="0"/>
            <a:t>Maintaining momentum in building a research culture</a:t>
          </a:r>
          <a:endParaRPr lang="en-GB" dirty="0"/>
        </a:p>
      </dgm:t>
    </dgm:pt>
    <dgm:pt modelId="{C33E407D-862F-4E93-9BC1-05BF475056D6}" type="parTrans" cxnId="{031E3BDD-3E89-4649-8A2E-9A2BDFF041AB}">
      <dgm:prSet/>
      <dgm:spPr/>
      <dgm:t>
        <a:bodyPr/>
        <a:lstStyle/>
        <a:p>
          <a:endParaRPr lang="en-GB"/>
        </a:p>
      </dgm:t>
    </dgm:pt>
    <dgm:pt modelId="{43AAAC07-B1DE-44C2-8EAF-CC51C11D4DCF}" type="sibTrans" cxnId="{031E3BDD-3E89-4649-8A2E-9A2BDFF041AB}">
      <dgm:prSet/>
      <dgm:spPr/>
      <dgm:t>
        <a:bodyPr/>
        <a:lstStyle/>
        <a:p>
          <a:endParaRPr lang="en-GB"/>
        </a:p>
      </dgm:t>
    </dgm:pt>
    <dgm:pt modelId="{FD78E6DC-3794-40BE-8E1F-BADEAB568C0A}">
      <dgm:prSet/>
      <dgm:spPr/>
      <dgm:t>
        <a:bodyPr/>
        <a:lstStyle/>
        <a:p>
          <a:r>
            <a:rPr lang="en-GB" dirty="0"/>
            <a:t>Transition to NIHR regional research office</a:t>
          </a:r>
        </a:p>
      </dgm:t>
    </dgm:pt>
    <dgm:pt modelId="{BD198B17-AA3C-4953-B3E8-253172032102}" type="parTrans" cxnId="{CD1BF11A-FE25-4ECB-9E28-B657207F5A76}">
      <dgm:prSet/>
      <dgm:spPr/>
      <dgm:t>
        <a:bodyPr/>
        <a:lstStyle/>
        <a:p>
          <a:endParaRPr lang="en-GB"/>
        </a:p>
      </dgm:t>
    </dgm:pt>
    <dgm:pt modelId="{283656D7-D703-407B-816C-B850A82A0CAD}" type="sibTrans" cxnId="{CD1BF11A-FE25-4ECB-9E28-B657207F5A76}">
      <dgm:prSet/>
      <dgm:spPr/>
      <dgm:t>
        <a:bodyPr/>
        <a:lstStyle/>
        <a:p>
          <a:endParaRPr lang="en-GB"/>
        </a:p>
      </dgm:t>
    </dgm:pt>
    <dgm:pt modelId="{1F2F57D2-881A-417D-982E-24C6D5D51B40}" type="pres">
      <dgm:prSet presAssocID="{D88BDACD-F110-490C-9404-912A08FC567E}" presName="CompostProcess" presStyleCnt="0">
        <dgm:presLayoutVars>
          <dgm:dir/>
          <dgm:resizeHandles val="exact"/>
        </dgm:presLayoutVars>
      </dgm:prSet>
      <dgm:spPr/>
    </dgm:pt>
    <dgm:pt modelId="{A70B925F-C901-46BF-93BC-EC31B2C38248}" type="pres">
      <dgm:prSet presAssocID="{D88BDACD-F110-490C-9404-912A08FC567E}" presName="arrow" presStyleLbl="bgShp" presStyleIdx="0" presStyleCnt="1"/>
      <dgm:spPr/>
    </dgm:pt>
    <dgm:pt modelId="{EE0BD3FD-3262-4E31-81B5-9E52FCF9FB36}" type="pres">
      <dgm:prSet presAssocID="{D88BDACD-F110-490C-9404-912A08FC567E}" presName="linearProcess" presStyleCnt="0"/>
      <dgm:spPr/>
    </dgm:pt>
    <dgm:pt modelId="{7AA88100-49DB-4873-B5EE-ACAEDE87D2B1}" type="pres">
      <dgm:prSet presAssocID="{0A82A7D4-9533-450F-A46F-26C1B5DC52E1}" presName="textNode" presStyleLbl="node1" presStyleIdx="0" presStyleCnt="5">
        <dgm:presLayoutVars>
          <dgm:bulletEnabled val="1"/>
        </dgm:presLayoutVars>
      </dgm:prSet>
      <dgm:spPr/>
    </dgm:pt>
    <dgm:pt modelId="{68A879BD-31CF-4A60-ACDA-2D2B911B986A}" type="pres">
      <dgm:prSet presAssocID="{E9D2E92A-58DF-4FDB-B54E-2876C7103512}" presName="sibTrans" presStyleCnt="0"/>
      <dgm:spPr/>
    </dgm:pt>
    <dgm:pt modelId="{464B95BF-F34E-4EEA-B14C-F175F1889245}" type="pres">
      <dgm:prSet presAssocID="{5B67A90F-0C7A-47B4-987B-C3E450EA3795}" presName="textNode" presStyleLbl="node1" presStyleIdx="1" presStyleCnt="5" custLinFactNeighborX="14368" custLinFactNeighborY="2478">
        <dgm:presLayoutVars>
          <dgm:bulletEnabled val="1"/>
        </dgm:presLayoutVars>
      </dgm:prSet>
      <dgm:spPr/>
    </dgm:pt>
    <dgm:pt modelId="{C2CC47D2-D99A-4ADE-9A1F-42C902D968A7}" type="pres">
      <dgm:prSet presAssocID="{DAA81B59-BE35-42D8-9A0D-86792910C3D2}" presName="sibTrans" presStyleCnt="0"/>
      <dgm:spPr/>
    </dgm:pt>
    <dgm:pt modelId="{DA773D48-46AB-498B-B3A3-786CB311BCAA}" type="pres">
      <dgm:prSet presAssocID="{932FF48A-4E0C-4E47-9764-D0ECD7D617A2}" presName="textNode" presStyleLbl="node1" presStyleIdx="2" presStyleCnt="5">
        <dgm:presLayoutVars>
          <dgm:bulletEnabled val="1"/>
        </dgm:presLayoutVars>
      </dgm:prSet>
      <dgm:spPr/>
    </dgm:pt>
    <dgm:pt modelId="{316B515F-33F1-415F-8156-313306C2F4C2}" type="pres">
      <dgm:prSet presAssocID="{7C274F9E-350D-435F-9B48-E66FA0F4467A}" presName="sibTrans" presStyleCnt="0"/>
      <dgm:spPr/>
    </dgm:pt>
    <dgm:pt modelId="{4736A4D4-F245-43AE-94A3-7203E86F521A}" type="pres">
      <dgm:prSet presAssocID="{930D8B79-1763-449C-ABD4-7F289BC7B390}" presName="textNode" presStyleLbl="node1" presStyleIdx="3" presStyleCnt="5">
        <dgm:presLayoutVars>
          <dgm:bulletEnabled val="1"/>
        </dgm:presLayoutVars>
      </dgm:prSet>
      <dgm:spPr/>
    </dgm:pt>
    <dgm:pt modelId="{4C8A682D-9FF7-4D13-AD59-07649265532B}" type="pres">
      <dgm:prSet presAssocID="{43AAAC07-B1DE-44C2-8EAF-CC51C11D4DCF}" presName="sibTrans" presStyleCnt="0"/>
      <dgm:spPr/>
    </dgm:pt>
    <dgm:pt modelId="{266580B0-ED55-4440-B6AB-A6F0E6A5E68C}" type="pres">
      <dgm:prSet presAssocID="{FD78E6DC-3794-40BE-8E1F-BADEAB568C0A}" presName="textNode" presStyleLbl="node1" presStyleIdx="4" presStyleCnt="5">
        <dgm:presLayoutVars>
          <dgm:bulletEnabled val="1"/>
        </dgm:presLayoutVars>
      </dgm:prSet>
      <dgm:spPr/>
    </dgm:pt>
  </dgm:ptLst>
  <dgm:cxnLst>
    <dgm:cxn modelId="{CD1BF11A-FE25-4ECB-9E28-B657207F5A76}" srcId="{D88BDACD-F110-490C-9404-912A08FC567E}" destId="{FD78E6DC-3794-40BE-8E1F-BADEAB568C0A}" srcOrd="4" destOrd="0" parTransId="{BD198B17-AA3C-4953-B3E8-253172032102}" sibTransId="{283656D7-D703-407B-816C-B850A82A0CAD}"/>
    <dgm:cxn modelId="{17394F4B-EE2E-40F9-BCC6-A5F43E388262}" type="presOf" srcId="{D88BDACD-F110-490C-9404-912A08FC567E}" destId="{1F2F57D2-881A-417D-982E-24C6D5D51B40}" srcOrd="0" destOrd="0" presId="urn:microsoft.com/office/officeart/2005/8/layout/hProcess9"/>
    <dgm:cxn modelId="{6072556B-32C4-4E78-A167-71F08A6CBC37}" srcId="{D88BDACD-F110-490C-9404-912A08FC567E}" destId="{5B67A90F-0C7A-47B4-987B-C3E450EA3795}" srcOrd="1" destOrd="0" parTransId="{62B7D95C-817E-4109-BECA-6F00FD261E54}" sibTransId="{DAA81B59-BE35-42D8-9A0D-86792910C3D2}"/>
    <dgm:cxn modelId="{5A172D4F-61F6-4BC2-A5F4-767D0C93F30E}" srcId="{D88BDACD-F110-490C-9404-912A08FC567E}" destId="{932FF48A-4E0C-4E47-9764-D0ECD7D617A2}" srcOrd="2" destOrd="0" parTransId="{AC131892-C280-4EC1-8495-BD3942212C80}" sibTransId="{7C274F9E-350D-435F-9B48-E66FA0F4467A}"/>
    <dgm:cxn modelId="{DF5F3E83-1594-4604-BF1E-D65EC0AEB2B8}" type="presOf" srcId="{932FF48A-4E0C-4E47-9764-D0ECD7D617A2}" destId="{DA773D48-46AB-498B-B3A3-786CB311BCAA}" srcOrd="0" destOrd="0" presId="urn:microsoft.com/office/officeart/2005/8/layout/hProcess9"/>
    <dgm:cxn modelId="{D0B9BFAB-B196-4799-880B-0E5F693C76B8}" type="presOf" srcId="{5B67A90F-0C7A-47B4-987B-C3E450EA3795}" destId="{464B95BF-F34E-4EEA-B14C-F175F1889245}" srcOrd="0" destOrd="0" presId="urn:microsoft.com/office/officeart/2005/8/layout/hProcess9"/>
    <dgm:cxn modelId="{1C06BDAC-3D2D-42AB-AC33-F487B25323AE}" srcId="{D88BDACD-F110-490C-9404-912A08FC567E}" destId="{0A82A7D4-9533-450F-A46F-26C1B5DC52E1}" srcOrd="0" destOrd="0" parTransId="{789E0F8E-B033-4609-8F72-1678BF09E67E}" sibTransId="{E9D2E92A-58DF-4FDB-B54E-2876C7103512}"/>
    <dgm:cxn modelId="{95B0F5B2-866F-49C0-AB74-A8A2A55D12EB}" type="presOf" srcId="{FD78E6DC-3794-40BE-8E1F-BADEAB568C0A}" destId="{266580B0-ED55-4440-B6AB-A6F0E6A5E68C}" srcOrd="0" destOrd="0" presId="urn:microsoft.com/office/officeart/2005/8/layout/hProcess9"/>
    <dgm:cxn modelId="{031E3BDD-3E89-4649-8A2E-9A2BDFF041AB}" srcId="{D88BDACD-F110-490C-9404-912A08FC567E}" destId="{930D8B79-1763-449C-ABD4-7F289BC7B390}" srcOrd="3" destOrd="0" parTransId="{C33E407D-862F-4E93-9BC1-05BF475056D6}" sibTransId="{43AAAC07-B1DE-44C2-8EAF-CC51C11D4DCF}"/>
    <dgm:cxn modelId="{09237DDE-36C6-43E7-8D4B-D6C6BDEDDFA8}" type="presOf" srcId="{930D8B79-1763-449C-ABD4-7F289BC7B390}" destId="{4736A4D4-F245-43AE-94A3-7203E86F521A}" srcOrd="0" destOrd="0" presId="urn:microsoft.com/office/officeart/2005/8/layout/hProcess9"/>
    <dgm:cxn modelId="{207ADBFF-A484-4A57-85AC-7EA42515D016}" type="presOf" srcId="{0A82A7D4-9533-450F-A46F-26C1B5DC52E1}" destId="{7AA88100-49DB-4873-B5EE-ACAEDE87D2B1}" srcOrd="0" destOrd="0" presId="urn:microsoft.com/office/officeart/2005/8/layout/hProcess9"/>
    <dgm:cxn modelId="{D050DC57-D4AE-4FF0-AC90-C41F6700687E}" type="presParOf" srcId="{1F2F57D2-881A-417D-982E-24C6D5D51B40}" destId="{A70B925F-C901-46BF-93BC-EC31B2C38248}" srcOrd="0" destOrd="0" presId="urn:microsoft.com/office/officeart/2005/8/layout/hProcess9"/>
    <dgm:cxn modelId="{3D3F4629-9CF1-4E89-AB69-1C72860849C5}" type="presParOf" srcId="{1F2F57D2-881A-417D-982E-24C6D5D51B40}" destId="{EE0BD3FD-3262-4E31-81B5-9E52FCF9FB36}" srcOrd="1" destOrd="0" presId="urn:microsoft.com/office/officeart/2005/8/layout/hProcess9"/>
    <dgm:cxn modelId="{0B7AAE1E-F66D-47D9-A821-897012442A29}" type="presParOf" srcId="{EE0BD3FD-3262-4E31-81B5-9E52FCF9FB36}" destId="{7AA88100-49DB-4873-B5EE-ACAEDE87D2B1}" srcOrd="0" destOrd="0" presId="urn:microsoft.com/office/officeart/2005/8/layout/hProcess9"/>
    <dgm:cxn modelId="{4C9C2BA3-9531-41DF-BC6F-A2E63B096B6C}" type="presParOf" srcId="{EE0BD3FD-3262-4E31-81B5-9E52FCF9FB36}" destId="{68A879BD-31CF-4A60-ACDA-2D2B911B986A}" srcOrd="1" destOrd="0" presId="urn:microsoft.com/office/officeart/2005/8/layout/hProcess9"/>
    <dgm:cxn modelId="{C8E5C4B3-7D1B-4E3E-9EA4-B7DD546D2172}" type="presParOf" srcId="{EE0BD3FD-3262-4E31-81B5-9E52FCF9FB36}" destId="{464B95BF-F34E-4EEA-B14C-F175F1889245}" srcOrd="2" destOrd="0" presId="urn:microsoft.com/office/officeart/2005/8/layout/hProcess9"/>
    <dgm:cxn modelId="{9E871950-AB17-4483-AA78-F5479D25A962}" type="presParOf" srcId="{EE0BD3FD-3262-4E31-81B5-9E52FCF9FB36}" destId="{C2CC47D2-D99A-4ADE-9A1F-42C902D968A7}" srcOrd="3" destOrd="0" presId="urn:microsoft.com/office/officeart/2005/8/layout/hProcess9"/>
    <dgm:cxn modelId="{9242EDB4-6EF7-4C87-8A3A-0394489B70F3}" type="presParOf" srcId="{EE0BD3FD-3262-4E31-81B5-9E52FCF9FB36}" destId="{DA773D48-46AB-498B-B3A3-786CB311BCAA}" srcOrd="4" destOrd="0" presId="urn:microsoft.com/office/officeart/2005/8/layout/hProcess9"/>
    <dgm:cxn modelId="{D38589F0-A4C8-4443-8A01-0791285C1DE8}" type="presParOf" srcId="{EE0BD3FD-3262-4E31-81B5-9E52FCF9FB36}" destId="{316B515F-33F1-415F-8156-313306C2F4C2}" srcOrd="5" destOrd="0" presId="urn:microsoft.com/office/officeart/2005/8/layout/hProcess9"/>
    <dgm:cxn modelId="{C4D4476D-5DED-413D-9538-65DFEE485E49}" type="presParOf" srcId="{EE0BD3FD-3262-4E31-81B5-9E52FCF9FB36}" destId="{4736A4D4-F245-43AE-94A3-7203E86F521A}" srcOrd="6" destOrd="0" presId="urn:microsoft.com/office/officeart/2005/8/layout/hProcess9"/>
    <dgm:cxn modelId="{A1B3A641-C8E2-4445-8830-41ED6DFCA30D}" type="presParOf" srcId="{EE0BD3FD-3262-4E31-81B5-9E52FCF9FB36}" destId="{4C8A682D-9FF7-4D13-AD59-07649265532B}" srcOrd="7" destOrd="0" presId="urn:microsoft.com/office/officeart/2005/8/layout/hProcess9"/>
    <dgm:cxn modelId="{D8495211-713C-496C-916F-C2035059B5DE}" type="presParOf" srcId="{EE0BD3FD-3262-4E31-81B5-9E52FCF9FB36}" destId="{266580B0-ED55-4440-B6AB-A6F0E6A5E68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4AD22-99FA-4265-8D0E-E265FBE5DE2F}">
      <dsp:nvSpPr>
        <dsp:cNvPr id="0" name=""/>
        <dsp:cNvSpPr/>
      </dsp:nvSpPr>
      <dsp:spPr>
        <a:xfrm>
          <a:off x="-625819" y="7785"/>
          <a:ext cx="9909569" cy="1398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91EBC8-A36C-4EA9-8CDE-FFBE572F8D21}">
      <dsp:nvSpPr>
        <dsp:cNvPr id="0" name=""/>
        <dsp:cNvSpPr/>
      </dsp:nvSpPr>
      <dsp:spPr>
        <a:xfrm>
          <a:off x="-392474" y="19774"/>
          <a:ext cx="1149083" cy="13749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0B111-A3B3-4833-B21C-2719E3C38CC8}">
      <dsp:nvSpPr>
        <dsp:cNvPr id="0" name=""/>
        <dsp:cNvSpPr/>
      </dsp:nvSpPr>
      <dsp:spPr>
        <a:xfrm>
          <a:off x="989953" y="7785"/>
          <a:ext cx="8290636" cy="139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4" tIns="148054" rIns="148054" bIns="148054" numCol="1" spcCol="1270" anchor="ctr" anchorCtr="0">
          <a:noAutofit/>
        </a:bodyPr>
        <a:lstStyle/>
        <a:p>
          <a:pPr marL="0" lvl="0" indent="0" algn="l" defTabSz="1111250">
            <a:lnSpc>
              <a:spcPct val="100000"/>
            </a:lnSpc>
            <a:spcBef>
              <a:spcPct val="0"/>
            </a:spcBef>
            <a:spcAft>
              <a:spcPct val="35000"/>
            </a:spcAft>
            <a:buNone/>
          </a:pPr>
          <a:r>
            <a:rPr lang="en-GB" sz="2500" kern="1200" dirty="0"/>
            <a:t>Employed in a health or social care position for a minimum of 30 hours per week and be sponsored by their employer</a:t>
          </a:r>
          <a:endParaRPr lang="en-US" sz="2500" kern="1200" dirty="0"/>
        </a:p>
      </dsp:txBody>
      <dsp:txXfrm>
        <a:off x="989953" y="7785"/>
        <a:ext cx="8290636" cy="1398937"/>
      </dsp:txXfrm>
    </dsp:sp>
    <dsp:sp modelId="{375E49D2-DFCD-4CDA-BDC3-7F8B11E0486A}">
      <dsp:nvSpPr>
        <dsp:cNvPr id="0" name=""/>
        <dsp:cNvSpPr/>
      </dsp:nvSpPr>
      <dsp:spPr>
        <a:xfrm>
          <a:off x="-625819" y="1756457"/>
          <a:ext cx="9909569" cy="1398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2B529-6F90-4038-9B7C-9F1E1296CE47}">
      <dsp:nvSpPr>
        <dsp:cNvPr id="0" name=""/>
        <dsp:cNvSpPr/>
      </dsp:nvSpPr>
      <dsp:spPr>
        <a:xfrm>
          <a:off x="-433619" y="1786623"/>
          <a:ext cx="1231372" cy="1338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B9B15-4291-48AB-BF68-F18E7A6147AA}">
      <dsp:nvSpPr>
        <dsp:cNvPr id="0" name=""/>
        <dsp:cNvSpPr/>
      </dsp:nvSpPr>
      <dsp:spPr>
        <a:xfrm>
          <a:off x="924730" y="1727597"/>
          <a:ext cx="1394495" cy="139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4" tIns="148054" rIns="148054" bIns="148054" numCol="1" spcCol="1270" anchor="ctr" anchorCtr="0">
          <a:noAutofit/>
        </a:bodyPr>
        <a:lstStyle/>
        <a:p>
          <a:pPr marL="0" lvl="0" indent="0" algn="l" defTabSz="1111250">
            <a:lnSpc>
              <a:spcPct val="100000"/>
            </a:lnSpc>
            <a:spcBef>
              <a:spcPct val="0"/>
            </a:spcBef>
            <a:spcAft>
              <a:spcPct val="35000"/>
            </a:spcAft>
            <a:buNone/>
          </a:pPr>
          <a:r>
            <a:rPr lang="en-GB" sz="2500" kern="1200" dirty="0"/>
            <a:t>Level 2</a:t>
          </a:r>
          <a:endParaRPr lang="en-US" sz="2500" kern="1200" dirty="0"/>
        </a:p>
      </dsp:txBody>
      <dsp:txXfrm>
        <a:off x="924730" y="1727597"/>
        <a:ext cx="1394495" cy="1398937"/>
      </dsp:txXfrm>
    </dsp:sp>
    <dsp:sp modelId="{113F7051-CF3B-4682-B99A-3045DFDF8913}">
      <dsp:nvSpPr>
        <dsp:cNvPr id="0" name=""/>
        <dsp:cNvSpPr/>
      </dsp:nvSpPr>
      <dsp:spPr>
        <a:xfrm>
          <a:off x="2661074" y="1726170"/>
          <a:ext cx="5933695" cy="139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4" tIns="148054" rIns="148054" bIns="148054" numCol="1" spcCol="1270" anchor="ctr" anchorCtr="0">
          <a:noAutofit/>
        </a:bodyPr>
        <a:lstStyle/>
        <a:p>
          <a:pPr marL="0" lvl="0" indent="0" algn="l" defTabSz="889000">
            <a:lnSpc>
              <a:spcPct val="100000"/>
            </a:lnSpc>
            <a:spcBef>
              <a:spcPct val="0"/>
            </a:spcBef>
            <a:spcAft>
              <a:spcPct val="35000"/>
            </a:spcAft>
            <a:buNone/>
          </a:pPr>
          <a:r>
            <a:rPr lang="en-GB" sz="2000" kern="1200" dirty="0"/>
            <a:t>Maths and English (GCSE Grade C/4 or Functional Skills Level 2 pass)</a:t>
          </a:r>
          <a:endParaRPr lang="en-US" sz="2000" kern="1200" dirty="0"/>
        </a:p>
        <a:p>
          <a:pPr marL="0" lvl="0" indent="0" algn="l" defTabSz="889000">
            <a:lnSpc>
              <a:spcPct val="100000"/>
            </a:lnSpc>
            <a:spcBef>
              <a:spcPct val="0"/>
            </a:spcBef>
            <a:spcAft>
              <a:spcPct val="35000"/>
            </a:spcAft>
            <a:buNone/>
          </a:pPr>
          <a:r>
            <a:rPr lang="en-GB" sz="2000" kern="1200" dirty="0"/>
            <a:t>Double Science (GCSE Grade C/4)</a:t>
          </a:r>
          <a:endParaRPr lang="en-US" sz="2000" kern="1200" dirty="0"/>
        </a:p>
      </dsp:txBody>
      <dsp:txXfrm>
        <a:off x="2661074" y="1726170"/>
        <a:ext cx="5933695" cy="1398937"/>
      </dsp:txXfrm>
    </dsp:sp>
    <dsp:sp modelId="{11BFD357-05EE-4285-99C9-7B64F386EA15}">
      <dsp:nvSpPr>
        <dsp:cNvPr id="0" name=""/>
        <dsp:cNvSpPr/>
      </dsp:nvSpPr>
      <dsp:spPr>
        <a:xfrm>
          <a:off x="-582316" y="3499645"/>
          <a:ext cx="9909569" cy="1398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7DE07-816B-4538-806B-B3B91B71F1E8}">
      <dsp:nvSpPr>
        <dsp:cNvPr id="0" name=""/>
        <dsp:cNvSpPr/>
      </dsp:nvSpPr>
      <dsp:spPr>
        <a:xfrm>
          <a:off x="-371485" y="3526292"/>
          <a:ext cx="1107104" cy="13566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4970D-8CCB-40FD-BF59-3BFF0CCE1166}">
      <dsp:nvSpPr>
        <dsp:cNvPr id="0" name=""/>
        <dsp:cNvSpPr/>
      </dsp:nvSpPr>
      <dsp:spPr>
        <a:xfrm>
          <a:off x="989953" y="3505128"/>
          <a:ext cx="4459306" cy="139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4" tIns="148054" rIns="148054" bIns="148054" numCol="1" spcCol="1270" anchor="ctr" anchorCtr="0">
          <a:noAutofit/>
        </a:bodyPr>
        <a:lstStyle/>
        <a:p>
          <a:pPr marL="0" lvl="0" indent="0" algn="l" defTabSz="1111250">
            <a:lnSpc>
              <a:spcPct val="100000"/>
            </a:lnSpc>
            <a:spcBef>
              <a:spcPct val="0"/>
            </a:spcBef>
            <a:spcAft>
              <a:spcPct val="35000"/>
            </a:spcAft>
            <a:buNone/>
          </a:pPr>
          <a:r>
            <a:rPr lang="en-GB" sz="2500" kern="1200"/>
            <a:t>Level 3</a:t>
          </a:r>
          <a:endParaRPr lang="en-US" sz="2500" kern="1200"/>
        </a:p>
      </dsp:txBody>
      <dsp:txXfrm>
        <a:off x="989953" y="3505128"/>
        <a:ext cx="4459306" cy="1398937"/>
      </dsp:txXfrm>
    </dsp:sp>
    <dsp:sp modelId="{70CF8BF4-01A2-4F91-B5C8-2D95F2F34B02}">
      <dsp:nvSpPr>
        <dsp:cNvPr id="0" name=""/>
        <dsp:cNvSpPr/>
      </dsp:nvSpPr>
      <dsp:spPr>
        <a:xfrm>
          <a:off x="2546068" y="3512914"/>
          <a:ext cx="6340927" cy="1398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4" tIns="148054" rIns="148054" bIns="148054" numCol="1" spcCol="1270" anchor="ctr" anchorCtr="0">
          <a:noAutofit/>
        </a:bodyPr>
        <a:lstStyle/>
        <a:p>
          <a:pPr marL="0" lvl="0" indent="0" algn="l" defTabSz="889000">
            <a:lnSpc>
              <a:spcPct val="100000"/>
            </a:lnSpc>
            <a:spcBef>
              <a:spcPct val="0"/>
            </a:spcBef>
            <a:spcAft>
              <a:spcPct val="35000"/>
            </a:spcAft>
            <a:buNone/>
          </a:pPr>
          <a:r>
            <a:rPr lang="en-GB" sz="2000" kern="1200" dirty="0"/>
            <a:t>128 UCAS Tariff points and C in Biology A Level/equivalent at level 3 </a:t>
          </a:r>
          <a:r>
            <a:rPr lang="en-GB" sz="2000" b="1" kern="1200" dirty="0"/>
            <a:t>OR</a:t>
          </a:r>
          <a:endParaRPr lang="en-US" sz="2000" b="1" kern="1200" dirty="0"/>
        </a:p>
        <a:p>
          <a:pPr marL="0" lvl="0" indent="0" algn="l" defTabSz="889000">
            <a:lnSpc>
              <a:spcPct val="100000"/>
            </a:lnSpc>
            <a:spcBef>
              <a:spcPct val="0"/>
            </a:spcBef>
            <a:spcAft>
              <a:spcPct val="35000"/>
            </a:spcAft>
            <a:buNone/>
          </a:pPr>
          <a:r>
            <a:rPr lang="en-GB" sz="2000" kern="1200" dirty="0"/>
            <a:t>104 UCAS Tariff points and C in Biology with relevant work experience </a:t>
          </a:r>
          <a:endParaRPr lang="en-US" sz="2000" kern="1200" dirty="0"/>
        </a:p>
      </dsp:txBody>
      <dsp:txXfrm>
        <a:off x="2546068" y="3512914"/>
        <a:ext cx="6340927" cy="1398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E351B-24C7-A543-989E-DCEF31B6AC69}">
      <dsp:nvSpPr>
        <dsp:cNvPr id="0" name=""/>
        <dsp:cNvSpPr/>
      </dsp:nvSpPr>
      <dsp:spPr>
        <a:xfrm>
          <a:off x="4469468" y="2505010"/>
          <a:ext cx="1922494" cy="192249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a:t>How will we support employers?</a:t>
          </a:r>
        </a:p>
      </dsp:txBody>
      <dsp:txXfrm>
        <a:off x="4751011" y="2786553"/>
        <a:ext cx="1359408" cy="1359408"/>
      </dsp:txXfrm>
    </dsp:sp>
    <dsp:sp modelId="{8BF9F6E0-0359-4B1B-B971-EEFCAE791A60}">
      <dsp:nvSpPr>
        <dsp:cNvPr id="0" name=""/>
        <dsp:cNvSpPr/>
      </dsp:nvSpPr>
      <dsp:spPr>
        <a:xfrm rot="16200000">
          <a:off x="5226783" y="1804952"/>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287963" y="1996862"/>
        <a:ext cx="285505" cy="392188"/>
      </dsp:txXfrm>
    </dsp:sp>
    <dsp:sp modelId="{C9A7FC82-848B-482F-929F-BB1599176733}">
      <dsp:nvSpPr>
        <dsp:cNvPr id="0" name=""/>
        <dsp:cNvSpPr/>
      </dsp:nvSpPr>
      <dsp:spPr>
        <a:xfrm>
          <a:off x="4565592" y="5210"/>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Tripartite co-ordinators and tripartite reviews</a:t>
          </a:r>
        </a:p>
      </dsp:txBody>
      <dsp:txXfrm>
        <a:off x="4818981" y="258599"/>
        <a:ext cx="1223467" cy="1223467"/>
      </dsp:txXfrm>
    </dsp:sp>
    <dsp:sp modelId="{0F80DDD4-A871-DD4E-B162-BB37E5D75211}">
      <dsp:nvSpPr>
        <dsp:cNvPr id="0" name=""/>
        <dsp:cNvSpPr/>
      </dsp:nvSpPr>
      <dsp:spPr>
        <a:xfrm rot="19285714">
          <a:off x="6270123" y="2307398"/>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283470" y="2476273"/>
        <a:ext cx="285505" cy="392188"/>
      </dsp:txXfrm>
    </dsp:sp>
    <dsp:sp modelId="{09D1C4CF-1891-BD48-BA37-447C0C44F951}">
      <dsp:nvSpPr>
        <dsp:cNvPr id="0" name=""/>
        <dsp:cNvSpPr/>
      </dsp:nvSpPr>
      <dsp:spPr>
        <a:xfrm>
          <a:off x="6595168" y="98260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Board and Curriculum Development Meetings</a:t>
          </a:r>
          <a:endParaRPr lang="en-GB" sz="1400" kern="1200"/>
        </a:p>
      </dsp:txBody>
      <dsp:txXfrm>
        <a:off x="6848557" y="1235991"/>
        <a:ext cx="1223467" cy="1223467"/>
      </dsp:txXfrm>
    </dsp:sp>
    <dsp:sp modelId="{EABC8D1D-77CE-3B46-8EE5-E000C04820AF}">
      <dsp:nvSpPr>
        <dsp:cNvPr id="0" name=""/>
        <dsp:cNvSpPr/>
      </dsp:nvSpPr>
      <dsp:spPr>
        <a:xfrm rot="771429">
          <a:off x="6527806" y="3436383"/>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529340" y="3553499"/>
        <a:ext cx="285505" cy="392188"/>
      </dsp:txXfrm>
    </dsp:sp>
    <dsp:sp modelId="{450C2B9B-2B1B-8B47-8276-50B4CAFCEE4F}">
      <dsp:nvSpPr>
        <dsp:cNvPr id="0" name=""/>
        <dsp:cNvSpPr/>
      </dsp:nvSpPr>
      <dsp:spPr>
        <a:xfrm>
          <a:off x="7096432" y="317878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Calibri" panose="020F0502020204030204" pitchFamily="34" charset="0"/>
              <a:cs typeface="Calibri" panose="020F0502020204030204" pitchFamily="34" charset="0"/>
            </a:rPr>
            <a:t>Facilitator and Mentor training </a:t>
          </a:r>
        </a:p>
      </dsp:txBody>
      <dsp:txXfrm>
        <a:off x="7349821" y="3432171"/>
        <a:ext cx="1223467" cy="1223467"/>
      </dsp:txXfrm>
    </dsp:sp>
    <dsp:sp modelId="{18005E65-541F-8549-83FA-359B69012957}">
      <dsp:nvSpPr>
        <dsp:cNvPr id="0" name=""/>
        <dsp:cNvSpPr/>
      </dsp:nvSpPr>
      <dsp:spPr>
        <a:xfrm rot="3857143">
          <a:off x="5805793" y="4341759"/>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840428" y="4417368"/>
        <a:ext cx="285505" cy="392188"/>
      </dsp:txXfrm>
    </dsp:sp>
    <dsp:sp modelId="{33206302-68B4-F041-A38D-BFC6F8A59626}">
      <dsp:nvSpPr>
        <dsp:cNvPr id="0" name=""/>
        <dsp:cNvSpPr/>
      </dsp:nvSpPr>
      <dsp:spPr>
        <a:xfrm>
          <a:off x="5691922" y="493998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Calibri" panose="020F0502020204030204" pitchFamily="34" charset="0"/>
              <a:cs typeface="Calibri" panose="020F0502020204030204" pitchFamily="34" charset="0"/>
            </a:rPr>
            <a:t>APTEM</a:t>
          </a:r>
          <a:r>
            <a:rPr lang="en-US" sz="1400" b="1" kern="1200" baseline="0">
              <a:latin typeface="Calibri" panose="020F0502020204030204" pitchFamily="34" charset="0"/>
              <a:cs typeface="Calibri" panose="020F0502020204030204" pitchFamily="34" charset="0"/>
            </a:rPr>
            <a:t> and APTEM Support</a:t>
          </a:r>
          <a:endParaRPr lang="en-US" sz="1400" b="1" kern="1200">
            <a:latin typeface="Calibri" panose="020F0502020204030204" pitchFamily="34" charset="0"/>
            <a:cs typeface="Calibri" panose="020F0502020204030204" pitchFamily="34" charset="0"/>
          </a:endParaRPr>
        </a:p>
      </dsp:txBody>
      <dsp:txXfrm>
        <a:off x="5945311" y="5193371"/>
        <a:ext cx="1223467" cy="1223467"/>
      </dsp:txXfrm>
    </dsp:sp>
    <dsp:sp modelId="{BBC7696B-FD9B-8547-B1FA-3216EB385CFA}">
      <dsp:nvSpPr>
        <dsp:cNvPr id="0" name=""/>
        <dsp:cNvSpPr/>
      </dsp:nvSpPr>
      <dsp:spPr>
        <a:xfrm rot="6942857">
          <a:off x="4647773" y="4341759"/>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735497" y="4417368"/>
        <a:ext cx="285505" cy="392188"/>
      </dsp:txXfrm>
    </dsp:sp>
    <dsp:sp modelId="{648B1BA2-7AF9-5045-9053-A6539CF33A3E}">
      <dsp:nvSpPr>
        <dsp:cNvPr id="0" name=""/>
        <dsp:cNvSpPr/>
      </dsp:nvSpPr>
      <dsp:spPr>
        <a:xfrm>
          <a:off x="3439263" y="493998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‘Teams’ forum for ongoing questions advice and support</a:t>
          </a:r>
        </a:p>
      </dsp:txBody>
      <dsp:txXfrm>
        <a:off x="3692652" y="5193371"/>
        <a:ext cx="1223467" cy="1223467"/>
      </dsp:txXfrm>
    </dsp:sp>
    <dsp:sp modelId="{B32459BD-404A-8C41-98AA-0C411978371F}">
      <dsp:nvSpPr>
        <dsp:cNvPr id="0" name=""/>
        <dsp:cNvSpPr/>
      </dsp:nvSpPr>
      <dsp:spPr>
        <a:xfrm rot="10028571">
          <a:off x="3925760" y="3436383"/>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046585" y="3553499"/>
        <a:ext cx="285505" cy="392188"/>
      </dsp:txXfrm>
    </dsp:sp>
    <dsp:sp modelId="{FC00503A-66AD-9B43-B05F-EBA36DEBACE7}">
      <dsp:nvSpPr>
        <dsp:cNvPr id="0" name=""/>
        <dsp:cNvSpPr/>
      </dsp:nvSpPr>
      <dsp:spPr>
        <a:xfrm>
          <a:off x="2034753" y="317878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Calibri" panose="020F0502020204030204" pitchFamily="34" charset="0"/>
              <a:cs typeface="Calibri" panose="020F0502020204030204" pitchFamily="34" charset="0"/>
            </a:rPr>
            <a:t>UWE Apprenticeship Office</a:t>
          </a:r>
        </a:p>
      </dsp:txBody>
      <dsp:txXfrm>
        <a:off x="2288142" y="3432171"/>
        <a:ext cx="1223467" cy="1223467"/>
      </dsp:txXfrm>
    </dsp:sp>
    <dsp:sp modelId="{84E87E86-ACD2-AE44-9702-9661F77C3D2A}">
      <dsp:nvSpPr>
        <dsp:cNvPr id="0" name=""/>
        <dsp:cNvSpPr/>
      </dsp:nvSpPr>
      <dsp:spPr>
        <a:xfrm rot="13114286">
          <a:off x="4183443" y="2307398"/>
          <a:ext cx="407864" cy="6536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292455" y="2476273"/>
        <a:ext cx="285505" cy="392188"/>
      </dsp:txXfrm>
    </dsp:sp>
    <dsp:sp modelId="{56D8C610-417E-5A47-AB6C-AC3F70FFBBEB}">
      <dsp:nvSpPr>
        <dsp:cNvPr id="0" name=""/>
        <dsp:cNvSpPr/>
      </dsp:nvSpPr>
      <dsp:spPr>
        <a:xfrm>
          <a:off x="2536017" y="982602"/>
          <a:ext cx="1730245" cy="173024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Calibri" panose="020F0502020204030204" pitchFamily="34" charset="0"/>
              <a:cs typeface="Calibri" panose="020F0502020204030204" pitchFamily="34" charset="0"/>
            </a:rPr>
            <a:t>Support practice educators</a:t>
          </a:r>
        </a:p>
      </dsp:txBody>
      <dsp:txXfrm>
        <a:off x="2789406" y="1235991"/>
        <a:ext cx="1223467" cy="1223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B925F-C901-46BF-93BC-EC31B2C38248}">
      <dsp:nvSpPr>
        <dsp:cNvPr id="0" name=""/>
        <dsp:cNvSpPr/>
      </dsp:nvSpPr>
      <dsp:spPr>
        <a:xfrm>
          <a:off x="824579" y="0"/>
          <a:ext cx="9345231" cy="40356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A88100-49DB-4873-B5EE-ACAEDE87D2B1}">
      <dsp:nvSpPr>
        <dsp:cNvPr id="0" name=""/>
        <dsp:cNvSpPr/>
      </dsp:nvSpPr>
      <dsp:spPr>
        <a:xfrm>
          <a:off x="4831" y="1210700"/>
          <a:ext cx="2112447" cy="1614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t>Reach out to more specific professional groups</a:t>
          </a:r>
          <a:endParaRPr lang="en-GB" sz="2100" kern="1200" dirty="0"/>
        </a:p>
      </dsp:txBody>
      <dsp:txXfrm>
        <a:off x="83633" y="1289502"/>
        <a:ext cx="1954843" cy="1456663"/>
      </dsp:txXfrm>
    </dsp:sp>
    <dsp:sp modelId="{464B95BF-F34E-4EEA-B14C-F175F1889245}">
      <dsp:nvSpPr>
        <dsp:cNvPr id="0" name=""/>
        <dsp:cNvSpPr/>
      </dsp:nvSpPr>
      <dsp:spPr>
        <a:xfrm>
          <a:off x="2238077" y="1250701"/>
          <a:ext cx="2112447" cy="1614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t>Build on relationship with key stakeholders</a:t>
          </a:r>
          <a:endParaRPr lang="en-GB" sz="2100" kern="1200" dirty="0"/>
        </a:p>
      </dsp:txBody>
      <dsp:txXfrm>
        <a:off x="2316879" y="1329503"/>
        <a:ext cx="1954843" cy="1456663"/>
      </dsp:txXfrm>
    </dsp:sp>
    <dsp:sp modelId="{DA773D48-46AB-498B-B3A3-786CB311BCAA}">
      <dsp:nvSpPr>
        <dsp:cNvPr id="0" name=""/>
        <dsp:cNvSpPr/>
      </dsp:nvSpPr>
      <dsp:spPr>
        <a:xfrm>
          <a:off x="4440971" y="1210700"/>
          <a:ext cx="2112447" cy="1614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t>Address enablers and barriers to staff </a:t>
          </a:r>
          <a:r>
            <a:rPr lang="en-US" sz="2100" kern="1200" dirty="0"/>
            <a:t>participation</a:t>
          </a:r>
          <a:endParaRPr lang="en-GB" sz="2100" kern="1200" dirty="0"/>
        </a:p>
      </dsp:txBody>
      <dsp:txXfrm>
        <a:off x="4519773" y="1289502"/>
        <a:ext cx="1954843" cy="1456663"/>
      </dsp:txXfrm>
    </dsp:sp>
    <dsp:sp modelId="{4736A4D4-F245-43AE-94A3-7203E86F521A}">
      <dsp:nvSpPr>
        <dsp:cNvPr id="0" name=""/>
        <dsp:cNvSpPr/>
      </dsp:nvSpPr>
      <dsp:spPr>
        <a:xfrm>
          <a:off x="6659041" y="1210700"/>
          <a:ext cx="2112447" cy="1614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t>Maintaining momentum in building a research culture</a:t>
          </a:r>
          <a:endParaRPr lang="en-GB" sz="2100" kern="1200" dirty="0"/>
        </a:p>
      </dsp:txBody>
      <dsp:txXfrm>
        <a:off x="6737843" y="1289502"/>
        <a:ext cx="1954843" cy="1456663"/>
      </dsp:txXfrm>
    </dsp:sp>
    <dsp:sp modelId="{266580B0-ED55-4440-B6AB-A6F0E6A5E68C}">
      <dsp:nvSpPr>
        <dsp:cNvPr id="0" name=""/>
        <dsp:cNvSpPr/>
      </dsp:nvSpPr>
      <dsp:spPr>
        <a:xfrm>
          <a:off x="8877110" y="1210700"/>
          <a:ext cx="2112447" cy="1614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Transition to NIHR regional research office</a:t>
          </a:r>
        </a:p>
      </dsp:txBody>
      <dsp:txXfrm>
        <a:off x="8955912" y="1289502"/>
        <a:ext cx="1954843" cy="14566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9C5A2-C481-47B7-9A4B-E01D0E6B2791}"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B1E5-1FAC-4DC5-A9BD-9C68156B20A5}" type="slidenum">
              <a:rPr lang="en-GB" smtClean="0"/>
              <a:t>‹#›</a:t>
            </a:fld>
            <a:endParaRPr lang="en-GB"/>
          </a:p>
        </p:txBody>
      </p:sp>
    </p:spTree>
    <p:extLst>
      <p:ext uri="{BB962C8B-B14F-4D97-AF65-F5344CB8AC3E}">
        <p14:creationId xmlns:p14="http://schemas.microsoft.com/office/powerpoint/2010/main" val="250445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guardian.com/careers/2019/mar/05/two-years-in-is-the-apprenticeship-levy-still-work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095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F7BBF-40C5-52B2-2A41-A3432156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B1C53-A257-6704-001B-2B9860DF8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62B30-F695-11B4-3B58-1088855604F7}"/>
              </a:ext>
            </a:extLst>
          </p:cNvPr>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D373A8EB-3DFC-562F-7C77-C026BF5AAE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973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DAEF-7A43-3F32-4F51-EAA064AFE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CFC4A-62B4-7A1B-6284-700062742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D87FB-E714-7734-61D2-6E874E4E1473}"/>
              </a:ext>
            </a:extLst>
          </p:cNvPr>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C04E3FD7-FD7E-E3AA-3746-1063A922A3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6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2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2017 – apprenticeship ley was introduced. </a:t>
            </a:r>
            <a:r>
              <a:rPr lang="en-GB" sz="1200" b="0" i="0" kern="1200">
                <a:solidFill>
                  <a:schemeClr val="tx1"/>
                </a:solidFill>
                <a:effectLst/>
                <a:latin typeface="+mn-lt"/>
                <a:ea typeface="+mn-ea"/>
                <a:cs typeface="+mn-cs"/>
              </a:rPr>
              <a:t>This set out that employers would pay </a:t>
            </a:r>
            <a:r>
              <a:rPr lang="en-GB" sz="1200" b="0" i="0" u="none" strike="noStrike" kern="1200">
                <a:solidFill>
                  <a:schemeClr val="tx1"/>
                </a:solidFill>
                <a:effectLst/>
                <a:latin typeface="+mn-lt"/>
                <a:ea typeface="+mn-ea"/>
                <a:cs typeface="+mn-cs"/>
                <a:hlinkClick r:id="rId3"/>
              </a:rPr>
              <a:t>0.5% of their pay bill</a:t>
            </a:r>
            <a:r>
              <a:rPr lang="en-GB" sz="1200" b="0" i="0" kern="1200">
                <a:solidFill>
                  <a:schemeClr val="tx1"/>
                </a:solidFill>
                <a:effectLst/>
                <a:latin typeface="+mn-lt"/>
                <a:ea typeface="+mn-ea"/>
                <a:cs typeface="+mn-cs"/>
              </a:rPr>
              <a:t> over £3m a year into a designated account.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5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2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1DCF3-FD4A-2447-B6D5-7D1C53C14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9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1DCF3-FD4A-2447-B6D5-7D1C53C14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31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cs typeface="Calibri"/>
              </a:rPr>
              <a:t>This is a 4 year programme for people working in the south west</a:t>
            </a:r>
          </a:p>
          <a:p>
            <a:endParaRPr lang="en-US" sz="1000">
              <a:cs typeface="Calibri"/>
            </a:endParaRPr>
          </a:p>
          <a:p>
            <a:r>
              <a:rPr lang="en-US" sz="1000">
                <a:cs typeface="Calibri"/>
              </a:rPr>
              <a:t>Programme has been developed based on learning gained from running a number of different apprenticeship </a:t>
            </a:r>
            <a:r>
              <a:rPr lang="en-US" sz="1000" err="1">
                <a:cs typeface="Calibri"/>
              </a:rPr>
              <a:t>programmes</a:t>
            </a:r>
            <a:r>
              <a:rPr lang="en-US" sz="1000">
                <a:cs typeface="Calibri"/>
              </a:rPr>
              <a:t> across the faculty within and outside of healthcare </a:t>
            </a:r>
            <a:r>
              <a:rPr lang="en-US" sz="1000" err="1">
                <a:cs typeface="Calibri"/>
              </a:rPr>
              <a:t>programmes</a:t>
            </a:r>
            <a:r>
              <a:rPr lang="en-US" sz="1000">
                <a:cs typeface="Calibri"/>
              </a:rPr>
              <a:t>.</a:t>
            </a:r>
          </a:p>
          <a:p>
            <a:endParaRPr lang="en-US" sz="1000">
              <a:cs typeface="Calibri"/>
            </a:endParaRPr>
          </a:p>
          <a:p>
            <a:r>
              <a:rPr lang="en-US" sz="1000">
                <a:cs typeface="Calibri"/>
              </a:rPr>
              <a:t>Our programme design is most akin to the OT apprenticeship, which has now completed it’s first year and got excellent feedback from apprentices and employers. I’ll mention some of the innovative learning and teaching methods we’ve gained from from them.</a:t>
            </a:r>
          </a:p>
          <a:p>
            <a:endParaRPr lang="en-US" sz="1000">
              <a:cs typeface="Calibri"/>
            </a:endParaRPr>
          </a:p>
          <a:p>
            <a:r>
              <a:rPr lang="en-US" sz="1000">
                <a:cs typeface="Calibri"/>
              </a:rPr>
              <a:t>The programme has been developed in partnership with employers through various mechanisms:</a:t>
            </a:r>
          </a:p>
          <a:p>
            <a:endParaRPr lang="en-US" sz="1000">
              <a:latin typeface="+mn-lt"/>
              <a:ea typeface="Tahoma"/>
              <a:cs typeface="Calibri"/>
            </a:endParaRPr>
          </a:p>
          <a:p>
            <a:r>
              <a:rPr lang="en-US" sz="1000">
                <a:latin typeface="+mn-lt"/>
                <a:ea typeface="Tahoma"/>
                <a:cs typeface="Calibri"/>
              </a:rPr>
              <a:t>Shared teams site which we utilize for the 2-way exchange of information and feedback.</a:t>
            </a:r>
          </a:p>
          <a:p>
            <a:endParaRPr lang="en-US" sz="1000">
              <a:latin typeface="+mn-lt"/>
              <a:ea typeface="Tahoma"/>
              <a:cs typeface="Calibri"/>
            </a:endParaRPr>
          </a:p>
          <a:p>
            <a:r>
              <a:rPr lang="en-US" sz="1000">
                <a:latin typeface="+mn-lt"/>
                <a:ea typeface="Tahoma"/>
                <a:cs typeface="Calibri"/>
              </a:rPr>
              <a:t>And we have recently run an information sharing event, which again allowed for a productive conversation about development plans so far.</a:t>
            </a:r>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41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000000"/>
                </a:solidFill>
                <a:effectLst/>
                <a:latin typeface="Calibri"/>
                <a:ea typeface="ＭＳ Ｐゴシック"/>
                <a:cs typeface="Calibri"/>
              </a:rPr>
              <a:t>Level 3 Senior Healthcare Support Worker Apprenticeship (where the applicant has chosen the Senior </a:t>
            </a:r>
            <a:r>
              <a:rPr lang="en-GB">
                <a:solidFill>
                  <a:srgbClr val="000000"/>
                </a:solidFill>
                <a:latin typeface="Calibri"/>
                <a:ea typeface="ＭＳ Ｐゴシック"/>
                <a:cs typeface="Calibri"/>
              </a:rPr>
              <a:t>HCSW</a:t>
            </a:r>
            <a:r>
              <a:rPr lang="en-GB" b="0" i="0" u="none" strike="noStrike">
                <a:solidFill>
                  <a:srgbClr val="000000"/>
                </a:solidFill>
                <a:effectLst/>
                <a:latin typeface="Calibri"/>
                <a:ea typeface="ＭＳ Ｐゴシック"/>
                <a:cs typeface="Calibri"/>
              </a:rPr>
              <a:t> Allied </a:t>
            </a:r>
            <a:r>
              <a:rPr lang="en-GB">
                <a:solidFill>
                  <a:srgbClr val="000000"/>
                </a:solidFill>
                <a:latin typeface="Calibri"/>
                <a:ea typeface="ＭＳ Ｐゴシック"/>
                <a:cs typeface="Calibri"/>
              </a:rPr>
              <a:t>Health</a:t>
            </a:r>
            <a:r>
              <a:rPr lang="en-GB" b="0" i="0" u="none" strike="noStrike">
                <a:solidFill>
                  <a:srgbClr val="000000"/>
                </a:solidFill>
                <a:effectLst/>
                <a:latin typeface="Calibri"/>
                <a:ea typeface="ＭＳ Ｐゴシック"/>
                <a:cs typeface="Calibri"/>
              </a:rPr>
              <a:t> </a:t>
            </a:r>
            <a:r>
              <a:rPr lang="en-GB">
                <a:solidFill>
                  <a:srgbClr val="000000"/>
                </a:solidFill>
                <a:latin typeface="Calibri"/>
                <a:ea typeface="ＭＳ Ｐゴシック"/>
                <a:cs typeface="Calibri"/>
              </a:rPr>
              <a:t>Profession</a:t>
            </a:r>
            <a:r>
              <a:rPr lang="en-GB" b="0" i="0" u="none" strike="noStrike">
                <a:solidFill>
                  <a:srgbClr val="000000"/>
                </a:solidFill>
                <a:effectLst/>
                <a:latin typeface="Calibri"/>
                <a:ea typeface="ＭＳ Ｐゴシック"/>
                <a:cs typeface="Calibri"/>
              </a:rPr>
              <a:t> - therapy support option) can count towards tariff </a:t>
            </a:r>
            <a:r>
              <a:rPr lang="en-GB">
                <a:solidFill>
                  <a:srgbClr val="000000"/>
                </a:solidFill>
                <a:latin typeface="Calibri"/>
                <a:ea typeface="ＭＳ Ｐゴシック"/>
                <a:cs typeface="Calibri"/>
              </a:rPr>
              <a:t>points, but does not </a:t>
            </a:r>
            <a:r>
              <a:rPr lang="en-GB" b="0" i="0" u="none" strike="noStrike">
                <a:solidFill>
                  <a:srgbClr val="000000"/>
                </a:solidFill>
                <a:effectLst/>
                <a:latin typeface="Calibri"/>
                <a:ea typeface="ＭＳ Ｐゴシック"/>
                <a:cs typeface="Calibri"/>
              </a:rPr>
              <a:t>meet Biology requirement.</a:t>
            </a:r>
          </a:p>
          <a:p>
            <a:endParaRPr lang="en-GB">
              <a:solidFill>
                <a:srgbClr val="000000"/>
              </a:solidFill>
              <a:latin typeface="Calibri" panose="020F0502020204030204" pitchFamily="34" charset="0"/>
            </a:endParaRPr>
          </a:p>
          <a:p>
            <a:r>
              <a:rPr lang="en-GB">
                <a:solidFill>
                  <a:srgbClr val="000000"/>
                </a:solidFill>
                <a:latin typeface="Calibri"/>
                <a:ea typeface="ＭＳ Ｐゴシック"/>
                <a:cs typeface="Calibri"/>
              </a:rPr>
              <a:t>Level 5 Assistant Practitioner – counts towards tariff points and meets the biology requirement, with potential for accredited learning.</a:t>
            </a:r>
            <a:endParaRPr lang="en-GB">
              <a:latin typeface="Calibri"/>
              <a:ea typeface="ＭＳ Ｐゴシック"/>
              <a:cs typeface="Calibri"/>
            </a:endParaRPr>
          </a:p>
          <a:p>
            <a:endParaRPr lang="en-GB">
              <a:latin typeface="Arial"/>
              <a:ea typeface="ＭＳ Ｐゴシック"/>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60570-2B09-DB43-BBE0-DA076DA911F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049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a:ea typeface="ＭＳ Ｐゴシック"/>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4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The focus of the conference today is workforce. We hear from members almost daily about the challenges you face within the physiotherapy workforce, and also about the fantastic things you are doing as teams and services to overcome these challenges. As an organisation, we know our members are our strongest asset and we want to be here for you to help you make the most of your workforce, we want to help you share great ways of working, and support you, from the moment you start your physiotherapy, or support worker, journey all the way through your career. To set the scene for the day, I’m going to talk about the national perspective for workforce, a little bit about how that impacts this region, and then about some of the work the CSP is doing and has planned around workforce and staffing.</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095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24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6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During the 4 years, the apprentice will also participate in 5 placement blocks in settings different to their usual work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There is 1 placement at the end of year one, two in year 2 and two placement blocks in year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The plan is for placements to be sourced and allocated by the employers who will be encouraged to form </a:t>
            </a:r>
            <a:r>
              <a:rPr lang="en-US" b="0" dirty="0" err="1">
                <a:cs typeface="Calibri"/>
              </a:rPr>
              <a:t>recipricol</a:t>
            </a:r>
            <a:r>
              <a:rPr lang="en-US" b="0" dirty="0">
                <a:cs typeface="Calibri"/>
              </a:rPr>
              <a:t> arrangements with other employers across the same geographical foot-print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Our Practice Placement Office can offer additional support with sourcing placements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Important that they have a range of experiences, and that placements look and feel different to their day job, on placement they are seen as student physiotherapists and not as assistants or support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As with our full time program, students will have dedicated practice educators responsible for supervising teaching and assessing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And a visiting lecturer will support both the apprentice and the placement educator via a mid way review. </a:t>
            </a:r>
          </a:p>
          <a:p>
            <a:pPr marL="380365" indent="-380365">
              <a:lnSpc>
                <a:spcPct val="150000"/>
              </a:lnSpc>
            </a:pPr>
            <a:endParaRPr lang="en-US" sz="3600" dirty="0">
              <a:latin typeface="Arial"/>
              <a:ea typeface="Tahoma"/>
              <a:cs typeface="Arial"/>
            </a:endParaRPr>
          </a:p>
          <a:p>
            <a:pPr marL="380365" indent="-380365">
              <a:lnSpc>
                <a:spcPct val="150000"/>
              </a:lnSpc>
            </a:pPr>
            <a:r>
              <a:rPr lang="en-US" sz="3600" dirty="0">
                <a:latin typeface="Arial"/>
                <a:ea typeface="Tahoma"/>
                <a:cs typeface="Arial"/>
              </a:rPr>
              <a:t>Employers to source and allocate placements</a:t>
            </a:r>
          </a:p>
          <a:p>
            <a:pPr marL="380365" indent="-380365">
              <a:lnSpc>
                <a:spcPct val="150000"/>
              </a:lnSpc>
            </a:pPr>
            <a:r>
              <a:rPr lang="en-US" sz="3600" dirty="0">
                <a:latin typeface="Arial"/>
                <a:ea typeface="Tahoma"/>
                <a:cs typeface="Arial"/>
              </a:rPr>
              <a:t>Range of placement experiences (acute, rehabilitation and MSK)</a:t>
            </a:r>
          </a:p>
          <a:p>
            <a:pPr marL="380365" indent="-380365">
              <a:lnSpc>
                <a:spcPct val="150000"/>
              </a:lnSpc>
            </a:pPr>
            <a:r>
              <a:rPr lang="en-US" sz="3600" dirty="0">
                <a:latin typeface="Arial"/>
                <a:ea typeface="Tahoma"/>
                <a:cs typeface="Arial"/>
              </a:rPr>
              <a:t>Practice Educator to supervise, teach and assess</a:t>
            </a:r>
          </a:p>
          <a:p>
            <a:pPr marL="380365" indent="-380365">
              <a:lnSpc>
                <a:spcPct val="150000"/>
              </a:lnSpc>
            </a:pPr>
            <a:r>
              <a:rPr lang="en-US" sz="3600" dirty="0">
                <a:latin typeface="Arial"/>
                <a:ea typeface="Tahoma"/>
                <a:cs typeface="Arial"/>
              </a:rPr>
              <a:t>Visiting lecturer to complete a midway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94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Rhys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21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Rhys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080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Rhys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7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illustrates the support we will provide to our employers. We will provide training for the workplace assessors and mentors and they will have access to support from the learning technology team.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4EF8B-A05D-C04F-8EFF-9216A4EB6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347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1F7C-F450-DE61-55BF-F30D10319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DE926-484D-6309-03ED-BD45957BC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8DC61-8444-B5E2-3B90-DF397C0B9824}"/>
              </a:ext>
            </a:extLst>
          </p:cNvPr>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ED57FFCA-CF18-EF5F-0F14-C5F84EE78F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530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026B-E8BE-8B7C-F24E-AE87E06AD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96EB4-5DFE-6FB3-CC1F-3734C6288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03B64-5C23-021C-5EF8-7EA401F6FA7D}"/>
              </a:ext>
            </a:extLst>
          </p:cNvPr>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898E8109-DD9A-D63E-A5CA-9ADFF8788D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377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DRSW is a piece of work to promote engagement with the SW regional research workforce strategy. A team at University of Plymouth was commissioned to </a:t>
            </a:r>
            <a:r>
              <a:rPr lang="en-GB" dirty="0" err="1"/>
              <a:t>delvier</a:t>
            </a:r>
            <a:r>
              <a:rPr lang="en-GB" dirty="0"/>
              <a:t>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4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750"/>
              </a:spcAft>
              <a:buSzPts val="1000"/>
              <a:buFont typeface="Symbol" panose="05050102010706020507" pitchFamily="18" charset="2"/>
              <a:buChar char=""/>
              <a:tabLst>
                <a:tab pos="457200" algn="l"/>
              </a:tabLst>
            </a:pPr>
            <a:r>
              <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rPr>
              <a:t>The NHS long term workforce plan was published in 2023. The NHS had not had a workforce plan for over 20 years, so one was long overdue. It </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sets out the case for making more strategic,  long-term changes to the NHS workforce and outlines plans to address an expected shortfall of between 260,000 and 360,000 staff by 2036/37.</a:t>
            </a:r>
            <a:r>
              <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rPr>
              <a:t>  It focuses on three keys themes for health workers: </a:t>
            </a:r>
            <a:r>
              <a:rPr lang="en-GB" sz="1800" b="1"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rPr>
              <a:t>Train, retain, reform.</a:t>
            </a:r>
            <a:endPar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SzPts val="1000"/>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Starting with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training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we are lucky that applications for physio courses are high, and it remains an attractive profession for students of all ages to apply for. We want to be able to showcase the diversity and opportunity that a physiotherapy degree can provide, to give people a varied, lifelong career. We also want to ensure we have a diverse profession that represents the populations that it serves. </a:t>
            </a:r>
          </a:p>
          <a:p>
            <a:pPr marL="342900" lvl="0" indent="-342900">
              <a:lnSpc>
                <a:spcPct val="115000"/>
              </a:lnSpc>
              <a:spcAft>
                <a:spcPts val="750"/>
              </a:spcAft>
              <a:buSzPts val="1000"/>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In the past decade there has been a 42% increase in the number of physio graduates, </a:t>
            </a:r>
            <a:r>
              <a:rPr lang="en-GB" sz="1800" kern="0" dirty="0">
                <a:effectLst/>
                <a:latin typeface="Aptos" panose="020B0004020202020204" pitchFamily="34" charset="0"/>
                <a:ea typeface="Times New Roman" panose="02020603050405020304" pitchFamily="18" charset="0"/>
                <a:cs typeface="Arial" panose="020B0604020202020204" pitchFamily="34" charset="0"/>
              </a:rPr>
              <a:t>and although this is going in the right direction, its not enough... England and the UK are far behind international norms on physio numbers – for example, in England there is one registered physio for every 1,136 people, compared to one for every 450 people in Germany (who have one of the highest) and one for every 742 in Australia (who are average).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800" kern="0" dirty="0">
                <a:effectLst/>
                <a:latin typeface="Aptos" panose="020B0004020202020204" pitchFamily="34" charset="0"/>
                <a:ea typeface="Times New Roman" panose="02020603050405020304" pitchFamily="18" charset="0"/>
                <a:cs typeface="Arial" panose="020B0604020202020204" pitchFamily="34" charset="0"/>
              </a:rPr>
              <a:t>And there remains significant unmet need for rehab in the population, which we know that physiotherapy could address.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SzPts val="1000"/>
              <a:buFont typeface="Symbol" panose="05050102010706020507" pitchFamily="18" charset="2"/>
              <a:buChar char=""/>
              <a:tabLst>
                <a:tab pos="457200" algn="l"/>
              </a:tabLst>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Following lobbying from the CSP, the plan set out</a:t>
            </a:r>
            <a:r>
              <a:rPr lang="en-GB" sz="1800" kern="100" dirty="0">
                <a:solidFill>
                  <a:srgbClr val="222222"/>
                </a:solidFill>
                <a:effectLst/>
                <a:latin typeface="Aptos" panose="020B0004020202020204" pitchFamily="34" charset="0"/>
                <a:ea typeface="Aptos" panose="020B0004020202020204" pitchFamily="34" charset="0"/>
                <a:cs typeface="Arial" panose="020B0604020202020204" pitchFamily="34" charset="0"/>
              </a:rPr>
              <a:t> a commitment to a 3.3 per cent annual increase in registered physiotherapy posts in NHS services.</a:t>
            </a: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 This is more than the average annual increases across all NHS staff, because the plan recognises physiotherapists as having a particularly diverse range of skills. However, given the success in growing the physiotherapy workforce the CSP feels this target is under ambitious, and that higher increases are possible if they are implemented alongside actions to retain NHS staff.</a:t>
            </a:r>
            <a:endPar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750"/>
              </a:spcAft>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From a </a:t>
            </a:r>
            <a:r>
              <a:rPr lang="en-GB" sz="1800" b="1"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retention</a:t>
            </a: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 perspective the CSP wants people to remain in the profession and to have choice throughout their career of the settings they work in, and not be disadvantaged by choosing one sector over another, and to have the skills and abilities to work and move between sectors.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The CSP recognises that recruitment and retention of physio staff is a major problem and it is essential that physio staff feel valued and have career opportunities to stay in the NHS, or to develop skills in their chosen sector.</a:t>
            </a:r>
            <a:endPar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However, we know from what members have said that the problem of retention and recruitment goes hand in hand with low physio staffing levels. The Plan itself recognises the direct link between staffing levels and staff leaving the NHS.</a:t>
            </a:r>
            <a:endParaRPr lang="en-GB"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The only way to address this problem is in the round – giving permission to systems to expand physio staffing numbers, encouraging graduates to go into and retaining staff in the NHS through improving conditions and investing in them, for example, by allowing workplace training and CPD. </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NHS needs to offer increased flexible working to staff in ways that suit them and work for patients. It also needs to continue to improve the culture and leadership across NHS organisations and reduce the discrimination experienced by Black and minority ethnic staff which contributes to poor staff experience and poor retention.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15000"/>
              </a:lnSpc>
              <a:spcAft>
                <a:spcPts val="800"/>
              </a:spcAft>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a:t>
            </a:r>
            <a:r>
              <a:rPr lang="en-GB"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‘reform’</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section of the plan focuses on ‘working and training differently’ to improve productivity. This will be achieved through building teams with flexible skills, changing education and training to deliver more staff in roles and services where they are needed most, and ensuring staff have the right skills to take advantage of new technology.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Physios with our wide range of skills are perfectly poised to make the most of these opportunities for career and skills development. The plan commits to:</a:t>
            </a: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a big increase in the number of advanced practitioners by 2031</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formal consultant-level roles to continue to be developed through creative pilot development programmes. MSK is noted as a key area of focus in this area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a commitment to every GP surgery having an MSK FCP by 2032</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the expansion of apprenticeships so that five per cent of physio workforce is trained this way by 2032</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strong backing for support worker development training programme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a clear target to increase the workforce in community services as well as primary care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introduction of expert practitioners to support rehabilitation as proposed by the CSP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750"/>
              </a:spcAft>
              <a:buFont typeface="Symbol" panose="05050102010706020507" pitchFamily="18" charset="2"/>
              <a:buChar char=""/>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increasing the number of independent prescribers and AHPs acting as senior decision-makers in appropriate settings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spcAft>
                <a:spcPts val="750"/>
              </a:spcAft>
            </a:pP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All of these proposals offer opportunities to physios. However, there are some caveats with the report. It is very heavily focused on vacancy rates as a shortfall in staffing. </a:t>
            </a:r>
            <a:r>
              <a:rPr lang="en-GB" sz="1800" kern="100" dirty="0">
                <a:solidFill>
                  <a:srgbClr val="222222"/>
                </a:solidFill>
                <a:effectLst/>
                <a:latin typeface="Aptos" panose="020B0004020202020204" pitchFamily="34" charset="0"/>
                <a:ea typeface="Aptos" panose="020B0004020202020204" pitchFamily="34" charset="0"/>
                <a:cs typeface="Arial" panose="020B0604020202020204" pitchFamily="34" charset="0"/>
              </a:rPr>
              <a:t>The CSP argues that this is limited as a measure, and that th</a:t>
            </a:r>
            <a:r>
              <a:rPr lang="en-GB" sz="1800" kern="0" dirty="0">
                <a:solidFill>
                  <a:srgbClr val="222222"/>
                </a:solidFill>
                <a:effectLst/>
                <a:latin typeface="Aptos" panose="020B0004020202020204" pitchFamily="34" charset="0"/>
                <a:ea typeface="Times New Roman" panose="02020603050405020304" pitchFamily="18" charset="0"/>
                <a:cs typeface="Arial" panose="020B0604020202020204" pitchFamily="34" charset="0"/>
              </a:rPr>
              <a:t>ere should be a shift in focus away from current establishment and vacancies,  </a:t>
            </a:r>
            <a:r>
              <a:rPr lang="en-GB" sz="1800" kern="100" dirty="0">
                <a:solidFill>
                  <a:srgbClr val="222222"/>
                </a:solidFill>
                <a:effectLst/>
                <a:latin typeface="Aptos" panose="020B0004020202020204" pitchFamily="34" charset="0"/>
                <a:ea typeface="Aptos" panose="020B0004020202020204" pitchFamily="34" charset="0"/>
                <a:cs typeface="Arial" panose="020B0604020202020204" pitchFamily="34" charset="0"/>
              </a:rPr>
              <a:t>and that a more accurate and revealing measure would be a comparison of the shortfall in staffing numbers against a calculation of staffing requirements to meet the needs of the population in line with quality standards and guidance on what treatment patients should receive.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spcAft>
                <a:spcPts val="750"/>
              </a:spcAft>
            </a:pPr>
            <a:r>
              <a:rPr lang="en-GB" sz="1800" kern="100" dirty="0">
                <a:solidFill>
                  <a:srgbClr val="222222"/>
                </a:solidFill>
                <a:effectLst/>
                <a:latin typeface="Aptos" panose="020B0004020202020204" pitchFamily="34" charset="0"/>
                <a:ea typeface="Aptos" panose="020B0004020202020204" pitchFamily="34" charset="0"/>
                <a:cs typeface="Arial" panose="020B0604020202020204" pitchFamily="34" charset="0"/>
              </a:rPr>
              <a:t>This is in line with information in the Chief Medical Officers report, which was also published in 2023, which talks about the importance of health and care services being concentrated where there is population need.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65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DRSW has a webpage which includes the research strategy, and many other resources to access; an email address to sign up for regular updates, and atwitter account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5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part of the target audience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91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registrants should be research aware, we hope to support more to become research active: thinking of research as a wider, more inclusive concept, inducing service evaluation – audit, quality improvement, implementation of evidence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33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 domains; you can click on each domain to go to more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23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DRSW work started in April 2023; we have just received news that funding has been granted for a third and final year.</a:t>
            </a:r>
          </a:p>
          <a:p>
            <a:r>
              <a:rPr lang="en-GB" dirty="0"/>
              <a:t>DRSW team keen to connect with the psychological professions.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66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you frame research activity at individual and service level, NHSE has produced this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58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DRSW work started in April 2023; we have just received news that funding has been granted for a third and final year.</a:t>
            </a:r>
          </a:p>
          <a:p>
            <a:r>
              <a:rPr lang="en-GB" dirty="0"/>
              <a:t>DRSW team keen to connect with the psychological professions.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160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quotations show the reality for many of the workforce: there are </a:t>
            </a:r>
            <a:r>
              <a:rPr lang="en-GB" dirty="0" err="1"/>
              <a:t>organisaitonal</a:t>
            </a:r>
            <a:r>
              <a:rPr lang="en-GB" dirty="0"/>
              <a:t>, service-level activities to support research activity to flourish and be celebrated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22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key one is to learn how to access the evidence!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0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A37-CC36-48D4-BCC0-DBD1DD887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9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solidFill>
                  <a:srgbClr val="0B0C0C"/>
                </a:solidFill>
                <a:effectLst/>
                <a:latin typeface="Aptos" panose="020B0004020202020204" pitchFamily="34" charset="0"/>
                <a:ea typeface="Aptos" panose="020B0004020202020204" pitchFamily="34" charset="0"/>
                <a:cs typeface="Arial" panose="020B0604020202020204" pitchFamily="34" charset="0"/>
              </a:rPr>
              <a:t>The geography of older age in England is already highly skewed away from large urban areas towards more rural, coastal and other peripheral areas, and will become more so</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Expansion of medical and NHS services needs to be in these areas, and we need to be able to attract people to work in these services, and be able to retain them.</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population of the southwest is going to age rapidly and predictably – and the provision of health and social care services, and the workforce within those, needs to meet the growing population need. The blue colours on the map, correspond to the percentage of the population who is aged 75 years or over, the darker the blue, the higher percentage. At the moment, most of the southwest has between 11 and 18% of people over 75. By 2043, most areas of the southwest will have almost a quarter of their population in the over 75 age category. People outside of the southwest tend to think of it as an affluent area, but actually there are some of the highest levels of health inequity within the southwest, and these need to be addressed alongside the ageing population.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799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8B71-4F30-EB11-982B-996F52DA1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B6343-F236-829D-EFF9-AC82314D2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07817-A724-BD9A-C742-B3C2703E6643}"/>
              </a:ext>
            </a:extLst>
          </p:cNvPr>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So what is the CSP doing about all this?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We’ve been lobbying the previous government and will continue to lobby the new Labour government to make sure that physiotherapy and AHPs are included and talked about in health policy and conversations. For too long the focus has been on doctors and nurses, and now the tide is slowly turning, with physiotherapy and rehabilitation now being mentioned specifically in health policy.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We’ve done lots of work to support our members and prospective members with regards to internationally trained physiotherapists. We know that a large proportion of the recent increase in physiotherapists on the HCPC register are internationally educated. We also know that these physios are statistically more likely to get reported to the HCPC, and that support and education is needed for both employees and employers. We’ve updated our resources on our website to provide more guidance, and annotated our mentoring platform to show people who are internationally educated, or have a special interest in supporting internationally educated physios. </a:t>
            </a:r>
          </a:p>
          <a:p>
            <a:pPr>
              <a:lnSpc>
                <a:spcPct val="115000"/>
              </a:lnSpc>
              <a:spcAft>
                <a:spcPts val="750"/>
              </a:spcAft>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We’ve given training on influencing workforce plans and that webinar is still available to view on the website. We’ve also brought together data from the </a:t>
            </a:r>
            <a:r>
              <a:rPr lang="en-GB"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Universities and Colleges Admissions Service (UCAS), Higher Education Statistics Agency (HESA), HCPC and NHS England into a workforce data portal, that you can access through the website.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750"/>
              </a:spcAft>
            </a:pPr>
            <a:r>
              <a:rPr lang="en-GB"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We’ve been developing a digital career framework tool, which will hopefully be released before the end of the year, and we’re developing webinars on support worker career development, and the importance of support workers having a career ladder.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F53E4C6E-371B-3909-F54B-D50D8AE22E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675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As a result of the strike action CSP members took, and as one of the non-pay elements of the settlement, the CSP has had a place at the safe staffing working group as one of the non-pay elements of the settlement. This is attended by the health unions, employers, DHSC and the NHSE effective staffing programme staff. The CSP has highlighted the lack of inclusion of AHPs in existing staffing level guidance, and has also been raising this, along with other AHP professional bodies, to the Chief AHP team. A</a:t>
            </a:r>
            <a:r>
              <a:rPr lang="en-GB" sz="1800" kern="1200" dirty="0">
                <a:solidFill>
                  <a:srgbClr val="000000"/>
                </a:solidFill>
                <a:effectLst/>
                <a:latin typeface="Aptos" panose="020B0004020202020204" pitchFamily="34" charset="0"/>
                <a:ea typeface="Times New Roman" panose="02020603050405020304" pitchFamily="18" charset="0"/>
              </a:rPr>
              <a:t>s a direct result of this influencing a new evidence review is being commissioned on AHP workforce requirements. This will include guidance on staffing for all community-based rehab/ therapy services, as well as AHPs in critical care, mental health, children's services, maternity, UEC and more. Until now the NHSE safe and effective staffing programme has been almost entirely focussed on nursing, so this is a big step forward. AHP staffing guidance will be something NHS Trusts are required to take account of in their twice-yearly reviews of staffing levels. The CSP will be part of this work, sitting on reference groups and providing insight and evidence for the document.</a:t>
            </a:r>
            <a:endParaRPr lang="en-GB" sz="1800" dirty="0">
              <a:effectLst/>
              <a:latin typeface="Times New Roman" panose="02020603050405020304" pitchFamily="18" charset="0"/>
              <a:ea typeface="Times New Roman" panose="02020603050405020304" pitchFamily="18" charset="0"/>
            </a:endParaRPr>
          </a:p>
          <a:p>
            <a:pPr>
              <a:lnSpc>
                <a:spcPct val="115000"/>
              </a:lnSpc>
              <a:spcAft>
                <a:spcPts val="800"/>
              </a:spcAft>
            </a:pP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The CSP is working </a:t>
            </a:r>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with Glasgow Caledonian University on a commissioned project to look at improving quality in student education, and how we teach students to ensure they are well-equipped to meet the demands of the profession. There’s still time to feed into this project as the insight gathering doesn’t close until the end of November and the link is in the resources.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spcAft>
                <a:spcPts val="800"/>
              </a:spcAft>
            </a:pP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 will also link in with all the great work that is currently going on nationally and regionally, and I know we have some members here working specifically on recruitment and retention. Lincoln University are carrying out their study on AHPs in  rural and coastal areas to identify solutions to recruitment and retention in these areas. We look forward to seeing and helping you share the results of this work, as it’s released.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399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Hopefully, that’s given you all a brief insight into some of the policy and background to the current workforce picture, thank you for listening, enjoy your day and the chance to network, it’s your chance to quiz me now, so any questions?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57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everyone, my name is Sarah Ashley-Maguire and I work in NHSE’s Southwest workforce, training and education directorates, AHP programme team, and I previously worked in legacy Health Education England’s workforce transformation team.  Thank you for the invitation to present some data on </a:t>
            </a:r>
            <a:r>
              <a:rPr lang="en-GB" dirty="0" err="1"/>
              <a:t>Sw</a:t>
            </a:r>
            <a:r>
              <a:rPr lang="en-GB" dirty="0"/>
              <a:t> Physiotherapy workforce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E209-A01E-055E-271B-7F9813E38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AB99E-8755-384F-1D96-6F68B34E4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42765-EB45-46BD-5F57-DC09A78DFD33}"/>
              </a:ext>
            </a:extLst>
          </p:cNvPr>
          <p:cNvSpPr>
            <a:spLocks noGrp="1"/>
          </p:cNvSpPr>
          <p:nvPr>
            <p:ph type="body" idx="1"/>
          </p:nvPr>
        </p:nvSpPr>
        <p:spPr/>
        <p:txBody>
          <a:bodyPr/>
          <a:lstStyle/>
          <a:p>
            <a:r>
              <a:rPr lang="en-GB" dirty="0"/>
              <a:t>Welcome and introduce yourself – I think the members would like to hear about your background / physio/ career journey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BDE0DFD9-C6DE-D087-2E4E-73CF377391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CE05-EDB6-48B0-BC4A-AC69D7EB6C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8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support.panopto.com/s/article/Navigate-the-Viewer" TargetMode="External"/><Relationship Id="rId2" Type="http://schemas.openxmlformats.org/officeDocument/2006/relationships/hyperlink" Target="https://support.panopto.com/s/article/End-user-configurable-caption-styling" TargetMode="Externa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0F5B5D-2471-481B-AB37-90376419CC43}"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403841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0F5B5D-2471-481B-AB37-90376419CC43}"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2541590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34B5-A594-408C-944D-EEB8AB0BCDFB}"/>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65FB85E-8125-4452-A20F-9DF2A639AB0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34370D5C-F680-4E2F-B64C-2A3A0BA6D12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86A5B32-6DA3-4992-9CC9-3C9FA9671BA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C75F62B9-19EF-43E2-924E-06D203637DA1}"/>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BCB310-019F-4609-9BEB-258C5D409A05}"/>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8" name="Footer Placeholder 7">
            <a:extLst>
              <a:ext uri="{FF2B5EF4-FFF2-40B4-BE49-F238E27FC236}">
                <a16:creationId xmlns:a16="http://schemas.microsoft.com/office/drawing/2014/main" id="{FC241D9E-0F97-4F8D-AFF3-D4D700D5CD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65CD65-693A-45CE-A47D-E64B86E3B978}"/>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4170123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24B9-64B2-4F2D-A85A-E2AE89288DF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26F192F-BE00-4344-811A-40486C500A51}"/>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4" name="Footer Placeholder 3">
            <a:extLst>
              <a:ext uri="{FF2B5EF4-FFF2-40B4-BE49-F238E27FC236}">
                <a16:creationId xmlns:a16="http://schemas.microsoft.com/office/drawing/2014/main" id="{BC6A9057-DA14-4E57-ABB9-B1499C6554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A2E674-2DEF-4EAD-8061-A261B1B5B3FB}"/>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8268589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F5EB4-DDAB-491D-8E9D-E16437291B93}"/>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3" name="Footer Placeholder 2">
            <a:extLst>
              <a:ext uri="{FF2B5EF4-FFF2-40B4-BE49-F238E27FC236}">
                <a16:creationId xmlns:a16="http://schemas.microsoft.com/office/drawing/2014/main" id="{E2603FC2-1DBF-49E9-BB03-72BE893506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054FFA-BD98-49C5-88F5-09C726077E72}"/>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519920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9ED7-4E1F-4023-B724-CD317DCEAFED}"/>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0C62469E-700D-4FC1-A882-6BFE23024EE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25FA9AF-EDF4-4C76-AFEC-576C7111957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CEDF3A9-3498-42C6-9CBA-F227656F776E}"/>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CD2AF15A-7BC0-4DD7-B42F-70D7046C8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666816-FFAA-481D-A33E-8034216814D8}"/>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6983887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1BE-C31A-416C-8AC0-51FE1FFB8C5E}"/>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8316E92A-B9A7-4B8B-9329-E0118968C5A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AFAFACB-BF7F-406E-AB1B-AC7BBC018D8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05973A7-C119-46F6-8807-7C489A18E474}"/>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48577EC3-E995-4382-8F41-978C774D25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2DF9FF-02CB-4B44-824C-3FA54FEE3B2D}"/>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18876441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2F59-79CE-4BDD-BFA5-6DD64438A1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D0FC858-70EF-424B-AA3D-375EA186D6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213C7-8B0D-4D71-8528-D22E75F5EDA4}"/>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E377FCE1-FEF5-443C-8BBF-73558E6A2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E98D75-75C7-4ADE-B055-7FC7A3BEB823}"/>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908137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82B73-B1F3-4900-96F5-42BED833F73C}"/>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5AA91C6-B419-417E-8C37-BAA5F05DD724}"/>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72F736-9186-43C1-B3B9-61F3B4175F0B}"/>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D82D0633-9BE3-4425-A2A0-0E5C48A37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9F0D6C-6EDD-4665-940C-61D3AA6289B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28088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83BC35E-D585-024A-8D2B-D1816098DD48}"/>
              </a:ext>
            </a:extLst>
          </p:cNvPr>
          <p:cNvSpPr>
            <a:spLocks noGrp="1"/>
          </p:cNvSpPr>
          <p:nvPr>
            <p:ph type="title"/>
          </p:nvPr>
        </p:nvSpPr>
        <p:spPr>
          <a:xfrm>
            <a:off x="351325" y="954133"/>
            <a:ext cx="9199075" cy="485993"/>
          </a:xfrm>
          <a:prstGeom prst="rect">
            <a:avLst/>
          </a:prstGeom>
        </p:spPr>
        <p:txBody>
          <a:bodyPr lIns="0"/>
          <a:lstStyle/>
          <a:p>
            <a:r>
              <a:rPr lang="en-GB" dirty="0"/>
              <a:t>Click to edit Master title style</a:t>
            </a:r>
            <a:endParaRPr lang="en-US" dirty="0"/>
          </a:p>
        </p:txBody>
      </p:sp>
      <p:sp>
        <p:nvSpPr>
          <p:cNvPr id="17" name="Date Placeholder 16">
            <a:extLst>
              <a:ext uri="{FF2B5EF4-FFF2-40B4-BE49-F238E27FC236}">
                <a16:creationId xmlns:a16="http://schemas.microsoft.com/office/drawing/2014/main" id="{1E4D3715-20A0-E240-A95F-CEF2A1E36A98}"/>
              </a:ext>
            </a:extLst>
          </p:cNvPr>
          <p:cNvSpPr>
            <a:spLocks noGrp="1"/>
          </p:cNvSpPr>
          <p:nvPr>
            <p:ph type="dt" sz="half" idx="10"/>
          </p:nvPr>
        </p:nvSpPr>
        <p:spPr/>
        <p:txBody>
          <a:bodyPr/>
          <a:lstStyle/>
          <a:p>
            <a:fld id="{29A3D60C-94B3-3F48-A969-9F54AC766E98}" type="datetime1">
              <a:rPr lang="en-GB" smtClean="0"/>
              <a:t>18/11/2024</a:t>
            </a:fld>
            <a:endParaRPr lang="en-GB" dirty="0"/>
          </a:p>
        </p:txBody>
      </p:sp>
      <p:sp>
        <p:nvSpPr>
          <p:cNvPr id="18" name="Text Placeholder 2">
            <a:extLst>
              <a:ext uri="{FF2B5EF4-FFF2-40B4-BE49-F238E27FC236}">
                <a16:creationId xmlns:a16="http://schemas.microsoft.com/office/drawing/2014/main" id="{96406D0A-6AB8-0446-820B-BFA8D218985A}"/>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0" name="Content Placeholder 18">
            <a:extLst>
              <a:ext uri="{FF2B5EF4-FFF2-40B4-BE49-F238E27FC236}">
                <a16:creationId xmlns:a16="http://schemas.microsoft.com/office/drawing/2014/main" id="{ECE4DB37-93FC-3B4F-95B1-D43909830620}"/>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22" name="Text Placeholder 21">
            <a:extLst>
              <a:ext uri="{FF2B5EF4-FFF2-40B4-BE49-F238E27FC236}">
                <a16:creationId xmlns:a16="http://schemas.microsoft.com/office/drawing/2014/main" id="{9D2ECF42-66A6-6541-B15D-91AF8751A1D8}"/>
              </a:ext>
            </a:extLst>
          </p:cNvPr>
          <p:cNvSpPr>
            <a:spLocks noGrp="1"/>
          </p:cNvSpPr>
          <p:nvPr>
            <p:ph type="body" sz="quarter" idx="14"/>
          </p:nvPr>
        </p:nvSpPr>
        <p:spPr>
          <a:xfrm>
            <a:off x="350839" y="2260601"/>
            <a:ext cx="11495087" cy="3167778"/>
          </a:xfrm>
          <a:prstGeom prst="rect">
            <a:avLst/>
          </a:prstGeom>
        </p:spPr>
        <p:txBody>
          <a:bodyPr lIns="0">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3" name="Slide Number Placeholder 31">
            <a:extLst>
              <a:ext uri="{FF2B5EF4-FFF2-40B4-BE49-F238E27FC236}">
                <a16:creationId xmlns:a16="http://schemas.microsoft.com/office/drawing/2014/main" id="{E6F793B1-4EE7-624D-8430-071B158FE84B}"/>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975">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086932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a:xfrm>
            <a:off x="351325" y="1000627"/>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4004B032-14ED-6743-98CA-652655B9CB38}" type="datetime1">
              <a:rPr lang="en-GB" smtClean="0"/>
              <a:t>18/11/2024</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11" name="Picture Placeholder 9">
            <a:extLst>
              <a:ext uri="{FF2B5EF4-FFF2-40B4-BE49-F238E27FC236}">
                <a16:creationId xmlns:a16="http://schemas.microsoft.com/office/drawing/2014/main" id="{06D85D03-82D9-CA4A-B318-FEDF5EA9EEA1}"/>
              </a:ext>
            </a:extLst>
          </p:cNvPr>
          <p:cNvSpPr>
            <a:spLocks noGrp="1"/>
          </p:cNvSpPr>
          <p:nvPr>
            <p:ph type="pic" sz="quarter" idx="19"/>
          </p:nvPr>
        </p:nvSpPr>
        <p:spPr>
          <a:xfrm>
            <a:off x="363961" y="2109738"/>
            <a:ext cx="2768400" cy="1713600"/>
          </a:xfrm>
          <a:prstGeom prst="rect">
            <a:avLst/>
          </a:prstGeom>
        </p:spPr>
        <p:txBody>
          <a:bodyPr lIns="0" numCol="1" spcCol="0"/>
          <a:lstStyle/>
          <a:p>
            <a:endParaRPr lang="en-US" dirty="0"/>
          </a:p>
        </p:txBody>
      </p:sp>
      <p:sp>
        <p:nvSpPr>
          <p:cNvPr id="12" name="Picture Placeholder 9">
            <a:extLst>
              <a:ext uri="{FF2B5EF4-FFF2-40B4-BE49-F238E27FC236}">
                <a16:creationId xmlns:a16="http://schemas.microsoft.com/office/drawing/2014/main" id="{8FEE4A94-827D-7A44-8D27-ABE5987F974F}"/>
              </a:ext>
            </a:extLst>
          </p:cNvPr>
          <p:cNvSpPr>
            <a:spLocks noGrp="1"/>
          </p:cNvSpPr>
          <p:nvPr>
            <p:ph type="pic" sz="quarter" idx="20"/>
          </p:nvPr>
        </p:nvSpPr>
        <p:spPr>
          <a:xfrm>
            <a:off x="3269207" y="2109738"/>
            <a:ext cx="2768400" cy="1713600"/>
          </a:xfrm>
          <a:prstGeom prst="rect">
            <a:avLst/>
          </a:prstGeom>
        </p:spPr>
        <p:txBody>
          <a:bodyPr lIns="0" numCol="1" spcCol="0"/>
          <a:lstStyle/>
          <a:p>
            <a:endParaRPr lang="en-US" dirty="0"/>
          </a:p>
        </p:txBody>
      </p:sp>
      <p:sp>
        <p:nvSpPr>
          <p:cNvPr id="13" name="Picture Placeholder 9">
            <a:extLst>
              <a:ext uri="{FF2B5EF4-FFF2-40B4-BE49-F238E27FC236}">
                <a16:creationId xmlns:a16="http://schemas.microsoft.com/office/drawing/2014/main" id="{FEA4FFDD-9EB5-BC44-983E-6FCDB0BBD019}"/>
              </a:ext>
            </a:extLst>
          </p:cNvPr>
          <p:cNvSpPr>
            <a:spLocks noGrp="1"/>
          </p:cNvSpPr>
          <p:nvPr>
            <p:ph type="pic" sz="quarter" idx="21"/>
          </p:nvPr>
        </p:nvSpPr>
        <p:spPr>
          <a:xfrm>
            <a:off x="6174453" y="2109738"/>
            <a:ext cx="2768400" cy="1713600"/>
          </a:xfrm>
          <a:prstGeom prst="rect">
            <a:avLst/>
          </a:prstGeom>
        </p:spPr>
        <p:txBody>
          <a:bodyPr lIns="0" numCol="1" spcCol="0"/>
          <a:lstStyle/>
          <a:p>
            <a:endParaRPr lang="en-US" dirty="0"/>
          </a:p>
        </p:txBody>
      </p:sp>
      <p:sp>
        <p:nvSpPr>
          <p:cNvPr id="14" name="Picture Placeholder 9">
            <a:extLst>
              <a:ext uri="{FF2B5EF4-FFF2-40B4-BE49-F238E27FC236}">
                <a16:creationId xmlns:a16="http://schemas.microsoft.com/office/drawing/2014/main" id="{6DF993D5-8B2B-7C42-8FE3-87116EEF2FA8}"/>
              </a:ext>
            </a:extLst>
          </p:cNvPr>
          <p:cNvSpPr>
            <a:spLocks noGrp="1"/>
          </p:cNvSpPr>
          <p:nvPr>
            <p:ph type="pic" sz="quarter" idx="22"/>
          </p:nvPr>
        </p:nvSpPr>
        <p:spPr>
          <a:xfrm>
            <a:off x="9079699" y="2109738"/>
            <a:ext cx="2768400" cy="1713600"/>
          </a:xfrm>
          <a:prstGeom prst="rect">
            <a:avLst/>
          </a:prstGeom>
        </p:spPr>
        <p:txBody>
          <a:bodyPr lIns="0" numCol="1" spcCol="0"/>
          <a:lstStyle/>
          <a:p>
            <a:endParaRPr lang="en-US" dirty="0"/>
          </a:p>
        </p:txBody>
      </p:sp>
      <p:sp>
        <p:nvSpPr>
          <p:cNvPr id="15" name="Picture Placeholder 9">
            <a:extLst>
              <a:ext uri="{FF2B5EF4-FFF2-40B4-BE49-F238E27FC236}">
                <a16:creationId xmlns:a16="http://schemas.microsoft.com/office/drawing/2014/main" id="{D9E81A53-E551-0947-9ADF-B552255FF487}"/>
              </a:ext>
            </a:extLst>
          </p:cNvPr>
          <p:cNvSpPr>
            <a:spLocks noGrp="1"/>
          </p:cNvSpPr>
          <p:nvPr>
            <p:ph type="pic" sz="quarter" idx="23"/>
          </p:nvPr>
        </p:nvSpPr>
        <p:spPr>
          <a:xfrm>
            <a:off x="363961" y="3961687"/>
            <a:ext cx="2768400" cy="1713600"/>
          </a:xfrm>
          <a:prstGeom prst="rect">
            <a:avLst/>
          </a:prstGeom>
        </p:spPr>
        <p:txBody>
          <a:bodyPr lIns="0" numCol="1" spcCol="0"/>
          <a:lstStyle/>
          <a:p>
            <a:endParaRPr lang="en-US" dirty="0"/>
          </a:p>
        </p:txBody>
      </p:sp>
      <p:sp>
        <p:nvSpPr>
          <p:cNvPr id="16" name="Picture Placeholder 9">
            <a:extLst>
              <a:ext uri="{FF2B5EF4-FFF2-40B4-BE49-F238E27FC236}">
                <a16:creationId xmlns:a16="http://schemas.microsoft.com/office/drawing/2014/main" id="{C9BEA0F2-6549-AB44-803B-1F0DEF42D8FF}"/>
              </a:ext>
            </a:extLst>
          </p:cNvPr>
          <p:cNvSpPr>
            <a:spLocks noGrp="1"/>
          </p:cNvSpPr>
          <p:nvPr>
            <p:ph type="pic" sz="quarter" idx="24"/>
          </p:nvPr>
        </p:nvSpPr>
        <p:spPr>
          <a:xfrm>
            <a:off x="3269207" y="3961687"/>
            <a:ext cx="2768400" cy="1713600"/>
          </a:xfrm>
          <a:prstGeom prst="rect">
            <a:avLst/>
          </a:prstGeom>
        </p:spPr>
        <p:txBody>
          <a:bodyPr lIns="0" numCol="1" spcCol="0"/>
          <a:lstStyle/>
          <a:p>
            <a:endParaRPr lang="en-US" dirty="0"/>
          </a:p>
        </p:txBody>
      </p:sp>
      <p:sp>
        <p:nvSpPr>
          <p:cNvPr id="17" name="Picture Placeholder 9">
            <a:extLst>
              <a:ext uri="{FF2B5EF4-FFF2-40B4-BE49-F238E27FC236}">
                <a16:creationId xmlns:a16="http://schemas.microsoft.com/office/drawing/2014/main" id="{8A2FF4F0-19C3-DE44-B175-96FBB61D0A86}"/>
              </a:ext>
            </a:extLst>
          </p:cNvPr>
          <p:cNvSpPr>
            <a:spLocks noGrp="1"/>
          </p:cNvSpPr>
          <p:nvPr>
            <p:ph type="pic" sz="quarter" idx="25"/>
          </p:nvPr>
        </p:nvSpPr>
        <p:spPr>
          <a:xfrm>
            <a:off x="6174453" y="3961687"/>
            <a:ext cx="2768400" cy="1713600"/>
          </a:xfrm>
          <a:prstGeom prst="rect">
            <a:avLst/>
          </a:prstGeom>
        </p:spPr>
        <p:txBody>
          <a:bodyPr lIns="0" numCol="1" spcCol="0"/>
          <a:lstStyle/>
          <a:p>
            <a:endParaRPr lang="en-US" dirty="0"/>
          </a:p>
        </p:txBody>
      </p:sp>
      <p:sp>
        <p:nvSpPr>
          <p:cNvPr id="18" name="Picture Placeholder 9">
            <a:extLst>
              <a:ext uri="{FF2B5EF4-FFF2-40B4-BE49-F238E27FC236}">
                <a16:creationId xmlns:a16="http://schemas.microsoft.com/office/drawing/2014/main" id="{9DA3709F-5DFB-454F-973F-AC4A25C185BE}"/>
              </a:ext>
            </a:extLst>
          </p:cNvPr>
          <p:cNvSpPr>
            <a:spLocks noGrp="1"/>
          </p:cNvSpPr>
          <p:nvPr>
            <p:ph type="pic" sz="quarter" idx="26"/>
          </p:nvPr>
        </p:nvSpPr>
        <p:spPr>
          <a:xfrm>
            <a:off x="9079699" y="3961687"/>
            <a:ext cx="2768400" cy="1713600"/>
          </a:xfrm>
          <a:prstGeom prst="rect">
            <a:avLst/>
          </a:prstGeom>
        </p:spPr>
        <p:txBody>
          <a:bodyPr lIns="0" numCol="1" spcCol="0"/>
          <a:lstStyle/>
          <a:p>
            <a:endParaRPr lang="en-US" dirty="0"/>
          </a:p>
        </p:txBody>
      </p:sp>
      <p:sp>
        <p:nvSpPr>
          <p:cNvPr id="19" name="Slide Number Placeholder 31">
            <a:extLst>
              <a:ext uri="{FF2B5EF4-FFF2-40B4-BE49-F238E27FC236}">
                <a16:creationId xmlns:a16="http://schemas.microsoft.com/office/drawing/2014/main" id="{43847737-BBC8-6846-BF97-7F82347A5110}"/>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464319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a:xfrm>
            <a:off x="351325" y="1062619"/>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C469EB32-D6C4-8440-A9C9-711501F2CFDA}" type="datetime1">
              <a:rPr lang="en-GB" smtClean="0"/>
              <a:t>18/11/2024</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469751"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2381700" y="2604304"/>
            <a:ext cx="7428600" cy="2937600"/>
          </a:xfrm>
          <a:prstGeom prst="rect">
            <a:avLst/>
          </a:prstGeom>
          <a:noFill/>
        </p:spPr>
        <p:txBody>
          <a:bodyPr lIns="622800" tIns="622800" rIns="622800" bIns="622800" numCol="1" spcCol="0">
            <a:normAutofit/>
          </a:bodyPr>
          <a:lstStyle>
            <a:lvl1pPr algn="ctr">
              <a:lnSpc>
                <a:spcPct val="150000"/>
              </a:lnSpc>
              <a:spcBef>
                <a:spcPts val="675"/>
              </a:spcBef>
              <a:defRPr sz="2400">
                <a:solidFill>
                  <a:srgbClr val="005EB8"/>
                </a:solidFill>
              </a:defRPr>
            </a:lvl1pPr>
            <a:lvl2pPr algn="ctr">
              <a:defRPr sz="1800"/>
            </a:lvl2pPr>
            <a:lvl3pPr algn="ctr">
              <a:defRPr sz="1800"/>
            </a:lvl3pPr>
            <a:lvl4pPr algn="ctr">
              <a:defRPr sz="1800"/>
            </a:lvl4pPr>
          </a:lstStyle>
          <a:p>
            <a:pPr lvl="0"/>
            <a:r>
              <a:rPr lang="en-GB" dirty="0"/>
              <a:t>Click to edit Master text styles</a:t>
            </a:r>
          </a:p>
        </p:txBody>
      </p:sp>
      <p:sp>
        <p:nvSpPr>
          <p:cNvPr id="20" name="Slide Number Placeholder 31">
            <a:extLst>
              <a:ext uri="{FF2B5EF4-FFF2-40B4-BE49-F238E27FC236}">
                <a16:creationId xmlns:a16="http://schemas.microsoft.com/office/drawing/2014/main" id="{7F7D0CEE-F7A2-BF49-AE5E-A1B18FC75103}"/>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cxnSp>
        <p:nvCxnSpPr>
          <p:cNvPr id="13" name="Straight Connector 12">
            <a:extLst>
              <a:ext uri="{FF2B5EF4-FFF2-40B4-BE49-F238E27FC236}">
                <a16:creationId xmlns:a16="http://schemas.microsoft.com/office/drawing/2014/main" id="{C7979966-8017-57A3-C28E-8C7A94B4D987}"/>
              </a:ext>
            </a:extLst>
          </p:cNvPr>
          <p:cNvCxnSpPr/>
          <p:nvPr userDrawn="1"/>
        </p:nvCxnSpPr>
        <p:spPr>
          <a:xfrm>
            <a:off x="2818016" y="2604304"/>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37D111-2470-93B9-C0C4-BFC26377DA32}"/>
              </a:ext>
            </a:extLst>
          </p:cNvPr>
          <p:cNvCxnSpPr/>
          <p:nvPr userDrawn="1"/>
        </p:nvCxnSpPr>
        <p:spPr>
          <a:xfrm>
            <a:off x="9816845" y="260430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38AC5-C9F1-213A-7985-4D7016F40EDE}"/>
              </a:ext>
            </a:extLst>
          </p:cNvPr>
          <p:cNvCxnSpPr/>
          <p:nvPr userDrawn="1"/>
        </p:nvCxnSpPr>
        <p:spPr>
          <a:xfrm>
            <a:off x="2381700" y="5552907"/>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BB7150-6A2F-BCEB-E4C3-34DE8A744643}"/>
              </a:ext>
            </a:extLst>
          </p:cNvPr>
          <p:cNvCxnSpPr/>
          <p:nvPr userDrawn="1"/>
        </p:nvCxnSpPr>
        <p:spPr>
          <a:xfrm>
            <a:off x="2381700" y="295344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78CB708-69F4-F716-C53C-0720B2692E2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291051" y="5288442"/>
            <a:ext cx="830400" cy="495300"/>
          </a:xfrm>
          <a:prstGeom prst="rect">
            <a:avLst/>
          </a:prstGeom>
        </p:spPr>
      </p:pic>
      <p:pic>
        <p:nvPicPr>
          <p:cNvPr id="8" name="Graphic 7">
            <a:extLst>
              <a:ext uri="{FF2B5EF4-FFF2-40B4-BE49-F238E27FC236}">
                <a16:creationId xmlns:a16="http://schemas.microsoft.com/office/drawing/2014/main" id="{86B996BB-A738-63AA-7BB1-E0F095BFD48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063673" y="2367117"/>
            <a:ext cx="830400" cy="496800"/>
          </a:xfrm>
          <a:prstGeom prst="rect">
            <a:avLst/>
          </a:prstGeom>
        </p:spPr>
      </p:pic>
    </p:spTree>
    <p:extLst>
      <p:ext uri="{BB962C8B-B14F-4D97-AF65-F5344CB8AC3E}">
        <p14:creationId xmlns:p14="http://schemas.microsoft.com/office/powerpoint/2010/main" val="384129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0F5B5D-2471-481B-AB37-90376419CC43}"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3188223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947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1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83BC35E-D585-024A-8D2B-D1816098DD48}"/>
              </a:ext>
            </a:extLst>
          </p:cNvPr>
          <p:cNvSpPr>
            <a:spLocks noGrp="1"/>
          </p:cNvSpPr>
          <p:nvPr>
            <p:ph type="title"/>
          </p:nvPr>
        </p:nvSpPr>
        <p:spPr>
          <a:xfrm>
            <a:off x="351325" y="954133"/>
            <a:ext cx="9199075" cy="485993"/>
          </a:xfrm>
          <a:prstGeom prst="rect">
            <a:avLst/>
          </a:prstGeom>
        </p:spPr>
        <p:txBody>
          <a:bodyPr lIns="0"/>
          <a:lstStyle/>
          <a:p>
            <a:r>
              <a:rPr lang="en-GB" dirty="0"/>
              <a:t>Click to edit Master title style</a:t>
            </a:r>
            <a:endParaRPr lang="en-US" dirty="0"/>
          </a:p>
        </p:txBody>
      </p:sp>
      <p:sp>
        <p:nvSpPr>
          <p:cNvPr id="17" name="Date Placeholder 16">
            <a:extLst>
              <a:ext uri="{FF2B5EF4-FFF2-40B4-BE49-F238E27FC236}">
                <a16:creationId xmlns:a16="http://schemas.microsoft.com/office/drawing/2014/main" id="{1E4D3715-20A0-E240-A95F-CEF2A1E36A98}"/>
              </a:ext>
            </a:extLst>
          </p:cNvPr>
          <p:cNvSpPr>
            <a:spLocks noGrp="1"/>
          </p:cNvSpPr>
          <p:nvPr>
            <p:ph type="dt" sz="half" idx="10"/>
          </p:nvPr>
        </p:nvSpPr>
        <p:spPr/>
        <p:txBody>
          <a:bodyPr/>
          <a:lstStyle/>
          <a:p>
            <a:fld id="{29A3D60C-94B3-3F48-A969-9F54AC766E98}" type="datetime1">
              <a:rPr lang="en-GB" smtClean="0"/>
              <a:t>18/11/2024</a:t>
            </a:fld>
            <a:endParaRPr lang="en-GB" dirty="0"/>
          </a:p>
        </p:txBody>
      </p:sp>
      <p:sp>
        <p:nvSpPr>
          <p:cNvPr id="18" name="Text Placeholder 2">
            <a:extLst>
              <a:ext uri="{FF2B5EF4-FFF2-40B4-BE49-F238E27FC236}">
                <a16:creationId xmlns:a16="http://schemas.microsoft.com/office/drawing/2014/main" id="{96406D0A-6AB8-0446-820B-BFA8D218985A}"/>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0" name="Content Placeholder 18">
            <a:extLst>
              <a:ext uri="{FF2B5EF4-FFF2-40B4-BE49-F238E27FC236}">
                <a16:creationId xmlns:a16="http://schemas.microsoft.com/office/drawing/2014/main" id="{ECE4DB37-93FC-3B4F-95B1-D43909830620}"/>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22" name="Text Placeholder 21">
            <a:extLst>
              <a:ext uri="{FF2B5EF4-FFF2-40B4-BE49-F238E27FC236}">
                <a16:creationId xmlns:a16="http://schemas.microsoft.com/office/drawing/2014/main" id="{9D2ECF42-66A6-6541-B15D-91AF8751A1D8}"/>
              </a:ext>
            </a:extLst>
          </p:cNvPr>
          <p:cNvSpPr>
            <a:spLocks noGrp="1"/>
          </p:cNvSpPr>
          <p:nvPr>
            <p:ph type="body" sz="quarter" idx="14"/>
          </p:nvPr>
        </p:nvSpPr>
        <p:spPr>
          <a:xfrm>
            <a:off x="350839" y="2260601"/>
            <a:ext cx="11495087" cy="3167778"/>
          </a:xfrm>
          <a:prstGeom prst="rect">
            <a:avLst/>
          </a:prstGeom>
        </p:spPr>
        <p:txBody>
          <a:bodyPr lIns="0">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3" name="Slide Number Placeholder 31">
            <a:extLst>
              <a:ext uri="{FF2B5EF4-FFF2-40B4-BE49-F238E27FC236}">
                <a16:creationId xmlns:a16="http://schemas.microsoft.com/office/drawing/2014/main" id="{E6F793B1-4EE7-624D-8430-071B158FE84B}"/>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975">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3393205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Imag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a:xfrm>
            <a:off x="351325" y="1000627"/>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4004B032-14ED-6743-98CA-652655B9CB38}" type="datetime1">
              <a:rPr lang="en-GB" smtClean="0"/>
              <a:t>18/11/2024</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11" name="Picture Placeholder 9">
            <a:extLst>
              <a:ext uri="{FF2B5EF4-FFF2-40B4-BE49-F238E27FC236}">
                <a16:creationId xmlns:a16="http://schemas.microsoft.com/office/drawing/2014/main" id="{06D85D03-82D9-CA4A-B318-FEDF5EA9EEA1}"/>
              </a:ext>
            </a:extLst>
          </p:cNvPr>
          <p:cNvSpPr>
            <a:spLocks noGrp="1"/>
          </p:cNvSpPr>
          <p:nvPr>
            <p:ph type="pic" sz="quarter" idx="19"/>
          </p:nvPr>
        </p:nvSpPr>
        <p:spPr>
          <a:xfrm>
            <a:off x="363961" y="2109738"/>
            <a:ext cx="2768400" cy="1713600"/>
          </a:xfrm>
          <a:prstGeom prst="rect">
            <a:avLst/>
          </a:prstGeom>
        </p:spPr>
        <p:txBody>
          <a:bodyPr lIns="0" numCol="1" spcCol="0"/>
          <a:lstStyle/>
          <a:p>
            <a:endParaRPr lang="en-US" dirty="0"/>
          </a:p>
        </p:txBody>
      </p:sp>
      <p:sp>
        <p:nvSpPr>
          <p:cNvPr id="12" name="Picture Placeholder 9">
            <a:extLst>
              <a:ext uri="{FF2B5EF4-FFF2-40B4-BE49-F238E27FC236}">
                <a16:creationId xmlns:a16="http://schemas.microsoft.com/office/drawing/2014/main" id="{8FEE4A94-827D-7A44-8D27-ABE5987F974F}"/>
              </a:ext>
            </a:extLst>
          </p:cNvPr>
          <p:cNvSpPr>
            <a:spLocks noGrp="1"/>
          </p:cNvSpPr>
          <p:nvPr>
            <p:ph type="pic" sz="quarter" idx="20"/>
          </p:nvPr>
        </p:nvSpPr>
        <p:spPr>
          <a:xfrm>
            <a:off x="3269207" y="2109738"/>
            <a:ext cx="2768400" cy="1713600"/>
          </a:xfrm>
          <a:prstGeom prst="rect">
            <a:avLst/>
          </a:prstGeom>
        </p:spPr>
        <p:txBody>
          <a:bodyPr lIns="0" numCol="1" spcCol="0"/>
          <a:lstStyle/>
          <a:p>
            <a:endParaRPr lang="en-US" dirty="0"/>
          </a:p>
        </p:txBody>
      </p:sp>
      <p:sp>
        <p:nvSpPr>
          <p:cNvPr id="13" name="Picture Placeholder 9">
            <a:extLst>
              <a:ext uri="{FF2B5EF4-FFF2-40B4-BE49-F238E27FC236}">
                <a16:creationId xmlns:a16="http://schemas.microsoft.com/office/drawing/2014/main" id="{FEA4FFDD-9EB5-BC44-983E-6FCDB0BBD019}"/>
              </a:ext>
            </a:extLst>
          </p:cNvPr>
          <p:cNvSpPr>
            <a:spLocks noGrp="1"/>
          </p:cNvSpPr>
          <p:nvPr>
            <p:ph type="pic" sz="quarter" idx="21"/>
          </p:nvPr>
        </p:nvSpPr>
        <p:spPr>
          <a:xfrm>
            <a:off x="6174453" y="2109738"/>
            <a:ext cx="2768400" cy="1713600"/>
          </a:xfrm>
          <a:prstGeom prst="rect">
            <a:avLst/>
          </a:prstGeom>
        </p:spPr>
        <p:txBody>
          <a:bodyPr lIns="0" numCol="1" spcCol="0"/>
          <a:lstStyle/>
          <a:p>
            <a:endParaRPr lang="en-US" dirty="0"/>
          </a:p>
        </p:txBody>
      </p:sp>
      <p:sp>
        <p:nvSpPr>
          <p:cNvPr id="14" name="Picture Placeholder 9">
            <a:extLst>
              <a:ext uri="{FF2B5EF4-FFF2-40B4-BE49-F238E27FC236}">
                <a16:creationId xmlns:a16="http://schemas.microsoft.com/office/drawing/2014/main" id="{6DF993D5-8B2B-7C42-8FE3-87116EEF2FA8}"/>
              </a:ext>
            </a:extLst>
          </p:cNvPr>
          <p:cNvSpPr>
            <a:spLocks noGrp="1"/>
          </p:cNvSpPr>
          <p:nvPr>
            <p:ph type="pic" sz="quarter" idx="22"/>
          </p:nvPr>
        </p:nvSpPr>
        <p:spPr>
          <a:xfrm>
            <a:off x="9079699" y="2109738"/>
            <a:ext cx="2768400" cy="1713600"/>
          </a:xfrm>
          <a:prstGeom prst="rect">
            <a:avLst/>
          </a:prstGeom>
        </p:spPr>
        <p:txBody>
          <a:bodyPr lIns="0" numCol="1" spcCol="0"/>
          <a:lstStyle/>
          <a:p>
            <a:endParaRPr lang="en-US" dirty="0"/>
          </a:p>
        </p:txBody>
      </p:sp>
      <p:sp>
        <p:nvSpPr>
          <p:cNvPr id="15" name="Picture Placeholder 9">
            <a:extLst>
              <a:ext uri="{FF2B5EF4-FFF2-40B4-BE49-F238E27FC236}">
                <a16:creationId xmlns:a16="http://schemas.microsoft.com/office/drawing/2014/main" id="{D9E81A53-E551-0947-9ADF-B552255FF487}"/>
              </a:ext>
            </a:extLst>
          </p:cNvPr>
          <p:cNvSpPr>
            <a:spLocks noGrp="1"/>
          </p:cNvSpPr>
          <p:nvPr>
            <p:ph type="pic" sz="quarter" idx="23"/>
          </p:nvPr>
        </p:nvSpPr>
        <p:spPr>
          <a:xfrm>
            <a:off x="363961" y="3961687"/>
            <a:ext cx="2768400" cy="1713600"/>
          </a:xfrm>
          <a:prstGeom prst="rect">
            <a:avLst/>
          </a:prstGeom>
        </p:spPr>
        <p:txBody>
          <a:bodyPr lIns="0" numCol="1" spcCol="0"/>
          <a:lstStyle/>
          <a:p>
            <a:endParaRPr lang="en-US" dirty="0"/>
          </a:p>
        </p:txBody>
      </p:sp>
      <p:sp>
        <p:nvSpPr>
          <p:cNvPr id="16" name="Picture Placeholder 9">
            <a:extLst>
              <a:ext uri="{FF2B5EF4-FFF2-40B4-BE49-F238E27FC236}">
                <a16:creationId xmlns:a16="http://schemas.microsoft.com/office/drawing/2014/main" id="{C9BEA0F2-6549-AB44-803B-1F0DEF42D8FF}"/>
              </a:ext>
            </a:extLst>
          </p:cNvPr>
          <p:cNvSpPr>
            <a:spLocks noGrp="1"/>
          </p:cNvSpPr>
          <p:nvPr>
            <p:ph type="pic" sz="quarter" idx="24"/>
          </p:nvPr>
        </p:nvSpPr>
        <p:spPr>
          <a:xfrm>
            <a:off x="3269207" y="3961687"/>
            <a:ext cx="2768400" cy="1713600"/>
          </a:xfrm>
          <a:prstGeom prst="rect">
            <a:avLst/>
          </a:prstGeom>
        </p:spPr>
        <p:txBody>
          <a:bodyPr lIns="0" numCol="1" spcCol="0"/>
          <a:lstStyle/>
          <a:p>
            <a:endParaRPr lang="en-US" dirty="0"/>
          </a:p>
        </p:txBody>
      </p:sp>
      <p:sp>
        <p:nvSpPr>
          <p:cNvPr id="17" name="Picture Placeholder 9">
            <a:extLst>
              <a:ext uri="{FF2B5EF4-FFF2-40B4-BE49-F238E27FC236}">
                <a16:creationId xmlns:a16="http://schemas.microsoft.com/office/drawing/2014/main" id="{8A2FF4F0-19C3-DE44-B175-96FBB61D0A86}"/>
              </a:ext>
            </a:extLst>
          </p:cNvPr>
          <p:cNvSpPr>
            <a:spLocks noGrp="1"/>
          </p:cNvSpPr>
          <p:nvPr>
            <p:ph type="pic" sz="quarter" idx="25"/>
          </p:nvPr>
        </p:nvSpPr>
        <p:spPr>
          <a:xfrm>
            <a:off x="6174453" y="3961687"/>
            <a:ext cx="2768400" cy="1713600"/>
          </a:xfrm>
          <a:prstGeom prst="rect">
            <a:avLst/>
          </a:prstGeom>
        </p:spPr>
        <p:txBody>
          <a:bodyPr lIns="0" numCol="1" spcCol="0"/>
          <a:lstStyle/>
          <a:p>
            <a:endParaRPr lang="en-US" dirty="0"/>
          </a:p>
        </p:txBody>
      </p:sp>
      <p:sp>
        <p:nvSpPr>
          <p:cNvPr id="18" name="Picture Placeholder 9">
            <a:extLst>
              <a:ext uri="{FF2B5EF4-FFF2-40B4-BE49-F238E27FC236}">
                <a16:creationId xmlns:a16="http://schemas.microsoft.com/office/drawing/2014/main" id="{9DA3709F-5DFB-454F-973F-AC4A25C185BE}"/>
              </a:ext>
            </a:extLst>
          </p:cNvPr>
          <p:cNvSpPr>
            <a:spLocks noGrp="1"/>
          </p:cNvSpPr>
          <p:nvPr>
            <p:ph type="pic" sz="quarter" idx="26"/>
          </p:nvPr>
        </p:nvSpPr>
        <p:spPr>
          <a:xfrm>
            <a:off x="9079699" y="3961687"/>
            <a:ext cx="2768400" cy="1713600"/>
          </a:xfrm>
          <a:prstGeom prst="rect">
            <a:avLst/>
          </a:prstGeom>
        </p:spPr>
        <p:txBody>
          <a:bodyPr lIns="0" numCol="1" spcCol="0"/>
          <a:lstStyle/>
          <a:p>
            <a:endParaRPr lang="en-US" dirty="0"/>
          </a:p>
        </p:txBody>
      </p:sp>
      <p:sp>
        <p:nvSpPr>
          <p:cNvPr id="19" name="Slide Number Placeholder 31">
            <a:extLst>
              <a:ext uri="{FF2B5EF4-FFF2-40B4-BE49-F238E27FC236}">
                <a16:creationId xmlns:a16="http://schemas.microsoft.com/office/drawing/2014/main" id="{43847737-BBC8-6846-BF97-7F82347A5110}"/>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13867072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a:xfrm>
            <a:off x="351325" y="1062619"/>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C469EB32-D6C4-8440-A9C9-711501F2CFDA}" type="datetime1">
              <a:rPr lang="en-GB" smtClean="0"/>
              <a:t>18/11/2024</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469751"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2381700" y="2604304"/>
            <a:ext cx="7428600" cy="2937600"/>
          </a:xfrm>
          <a:prstGeom prst="rect">
            <a:avLst/>
          </a:prstGeom>
          <a:noFill/>
        </p:spPr>
        <p:txBody>
          <a:bodyPr lIns="622800" tIns="622800" rIns="622800" bIns="622800" numCol="1" spcCol="0">
            <a:normAutofit/>
          </a:bodyPr>
          <a:lstStyle>
            <a:lvl1pPr algn="ctr">
              <a:lnSpc>
                <a:spcPct val="150000"/>
              </a:lnSpc>
              <a:spcBef>
                <a:spcPts val="675"/>
              </a:spcBef>
              <a:defRPr sz="2400">
                <a:solidFill>
                  <a:srgbClr val="005EB8"/>
                </a:solidFill>
              </a:defRPr>
            </a:lvl1pPr>
            <a:lvl2pPr algn="ctr">
              <a:defRPr sz="1800"/>
            </a:lvl2pPr>
            <a:lvl3pPr algn="ctr">
              <a:defRPr sz="1800"/>
            </a:lvl3pPr>
            <a:lvl4pPr algn="ctr">
              <a:defRPr sz="1800"/>
            </a:lvl4pPr>
          </a:lstStyle>
          <a:p>
            <a:pPr lvl="0"/>
            <a:r>
              <a:rPr lang="en-GB" dirty="0"/>
              <a:t>Click to edit Master text styles</a:t>
            </a:r>
          </a:p>
        </p:txBody>
      </p:sp>
      <p:sp>
        <p:nvSpPr>
          <p:cNvPr id="20" name="Slide Number Placeholder 31">
            <a:extLst>
              <a:ext uri="{FF2B5EF4-FFF2-40B4-BE49-F238E27FC236}">
                <a16:creationId xmlns:a16="http://schemas.microsoft.com/office/drawing/2014/main" id="{7F7D0CEE-F7A2-BF49-AE5E-A1B18FC75103}"/>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cxnSp>
        <p:nvCxnSpPr>
          <p:cNvPr id="13" name="Straight Connector 12">
            <a:extLst>
              <a:ext uri="{FF2B5EF4-FFF2-40B4-BE49-F238E27FC236}">
                <a16:creationId xmlns:a16="http://schemas.microsoft.com/office/drawing/2014/main" id="{C7979966-8017-57A3-C28E-8C7A94B4D987}"/>
              </a:ext>
            </a:extLst>
          </p:cNvPr>
          <p:cNvCxnSpPr/>
          <p:nvPr userDrawn="1"/>
        </p:nvCxnSpPr>
        <p:spPr>
          <a:xfrm>
            <a:off x="2818016" y="2604304"/>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37D111-2470-93B9-C0C4-BFC26377DA32}"/>
              </a:ext>
            </a:extLst>
          </p:cNvPr>
          <p:cNvCxnSpPr/>
          <p:nvPr userDrawn="1"/>
        </p:nvCxnSpPr>
        <p:spPr>
          <a:xfrm>
            <a:off x="9816845" y="260430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38AC5-C9F1-213A-7985-4D7016F40EDE}"/>
              </a:ext>
            </a:extLst>
          </p:cNvPr>
          <p:cNvCxnSpPr/>
          <p:nvPr userDrawn="1"/>
        </p:nvCxnSpPr>
        <p:spPr>
          <a:xfrm>
            <a:off x="2381700" y="5552907"/>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BB7150-6A2F-BCEB-E4C3-34DE8A744643}"/>
              </a:ext>
            </a:extLst>
          </p:cNvPr>
          <p:cNvCxnSpPr/>
          <p:nvPr userDrawn="1"/>
        </p:nvCxnSpPr>
        <p:spPr>
          <a:xfrm>
            <a:off x="2381700" y="295344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78CB708-69F4-F716-C53C-0720B2692E2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291051" y="5288442"/>
            <a:ext cx="830400" cy="495300"/>
          </a:xfrm>
          <a:prstGeom prst="rect">
            <a:avLst/>
          </a:prstGeom>
        </p:spPr>
      </p:pic>
      <p:pic>
        <p:nvPicPr>
          <p:cNvPr id="8" name="Graphic 7">
            <a:extLst>
              <a:ext uri="{FF2B5EF4-FFF2-40B4-BE49-F238E27FC236}">
                <a16:creationId xmlns:a16="http://schemas.microsoft.com/office/drawing/2014/main" id="{86B996BB-A738-63AA-7BB1-E0F095BFD48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063673" y="2367117"/>
            <a:ext cx="830400" cy="496800"/>
          </a:xfrm>
          <a:prstGeom prst="rect">
            <a:avLst/>
          </a:prstGeom>
        </p:spPr>
      </p:pic>
    </p:spTree>
    <p:extLst>
      <p:ext uri="{BB962C8B-B14F-4D97-AF65-F5344CB8AC3E}">
        <p14:creationId xmlns:p14="http://schemas.microsoft.com/office/powerpoint/2010/main" val="32801921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CC12-81CC-4A47-982F-D728F41501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11A3E7-6F2A-44E8-9F64-22C7818B2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8A2165-3CEA-484C-9AFC-63CFFF4C1D97}"/>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F879E826-9246-4863-974F-95C108239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A5FFD0-C6CA-460E-BFF4-FFB867C392E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12052595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07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46279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10" name="Picture 9" descr="A blue and white logo&#10;&#10;Description automatically generated">
            <a:extLst>
              <a:ext uri="{FF2B5EF4-FFF2-40B4-BE49-F238E27FC236}">
                <a16:creationId xmlns:a16="http://schemas.microsoft.com/office/drawing/2014/main" id="{22CC3B60-E5BB-8062-058A-200D371CF7CF}"/>
              </a:ext>
            </a:extLst>
          </p:cNvPr>
          <p:cNvPicPr>
            <a:picLocks noChangeAspect="1"/>
          </p:cNvPicPr>
          <p:nvPr userDrawn="1"/>
        </p:nvPicPr>
        <p:blipFill>
          <a:blip r:embed="rId3"/>
          <a:stretch>
            <a:fillRect/>
          </a:stretch>
        </p:blipFill>
        <p:spPr>
          <a:xfrm>
            <a:off x="10648950" y="183306"/>
            <a:ext cx="1388350" cy="1329272"/>
          </a:xfrm>
          <a:prstGeom prst="rect">
            <a:avLst/>
          </a:prstGeom>
        </p:spPr>
      </p:pic>
    </p:spTree>
    <p:extLst>
      <p:ext uri="{BB962C8B-B14F-4D97-AF65-F5344CB8AC3E}">
        <p14:creationId xmlns:p14="http://schemas.microsoft.com/office/powerpoint/2010/main" val="309741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5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6724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8003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008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slide with image A">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00612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large Centred">
    <p:bg>
      <p:bgPr>
        <a:solidFill>
          <a:srgbClr val="F6F8F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1214367" y="1180298"/>
            <a:ext cx="9811265" cy="2983230"/>
          </a:xfrm>
          <a:prstGeom prst="rect">
            <a:avLst/>
          </a:prstGeom>
        </p:spPr>
        <p:txBody>
          <a:bodyPr>
            <a:noAutofit/>
          </a:bodyPr>
          <a:lstStyle>
            <a:lvl1pPr marL="0" indent="0" algn="ctr">
              <a:buNone/>
              <a:defRPr sz="42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centred text over multiple</a:t>
            </a:r>
            <a:br>
              <a:rPr lang="en-GB" dirty="0"/>
            </a:br>
            <a:r>
              <a:rPr lang="en-GB" dirty="0"/>
              <a:t>lines, try to make a harmonious shape like a diamond or </a:t>
            </a:r>
            <a:r>
              <a:rPr lang="en-GB" dirty="0" err="1"/>
              <a:t>xmas</a:t>
            </a:r>
            <a:r>
              <a:rPr lang="en-GB" dirty="0"/>
              <a:t> tree or</a:t>
            </a:r>
            <a:br>
              <a:rPr lang="en-GB" dirty="0"/>
            </a:br>
            <a:r>
              <a:rPr lang="en-GB" dirty="0"/>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4150923" y="5096236"/>
            <a:ext cx="3890150" cy="896938"/>
          </a:xfrm>
          <a:prstGeom prst="rect">
            <a:avLst/>
          </a:prstGeom>
        </p:spPr>
        <p:txBody>
          <a:bodyPr>
            <a:normAutofit/>
          </a:bodyPr>
          <a:lstStyle>
            <a:lvl1pPr marL="0" indent="0" algn="ctr">
              <a:buNone/>
              <a:defRPr sz="2200" b="1">
                <a:solidFill>
                  <a:schemeClr val="accent6"/>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A91AA706-8AF6-8441-8070-06566C40A690}"/>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42D3EEB-DBD8-CD48-C723-5F35F1DADF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1168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21090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0F5B5D-2471-481B-AB37-90376419CC43}"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196367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con Grid Boxes 2UP with Intro">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7" name="Content Placeholder 3">
            <a:extLst>
              <a:ext uri="{FF2B5EF4-FFF2-40B4-BE49-F238E27FC236}">
                <a16:creationId xmlns:a16="http://schemas.microsoft.com/office/drawing/2014/main" id="{88166480-FB4D-C34C-807C-7BA7DD328F6E}"/>
              </a:ext>
            </a:extLst>
          </p:cNvPr>
          <p:cNvSpPr>
            <a:spLocks noGrp="1"/>
          </p:cNvSpPr>
          <p:nvPr>
            <p:ph sz="quarter" idx="4294967295" hasCustomPrompt="1"/>
          </p:nvPr>
        </p:nvSpPr>
        <p:spPr>
          <a:xfrm>
            <a:off x="432000" y="1735014"/>
            <a:ext cx="3564001" cy="4319711"/>
          </a:xfrm>
        </p:spPr>
        <p:txBody>
          <a:bodyPr/>
          <a:lstStyle>
            <a:lvl1pPr marL="0" indent="0">
              <a:buNone/>
              <a:defRPr sz="2200">
                <a:solidFill>
                  <a:schemeClr val="accent6"/>
                </a:solidFill>
              </a:defRPr>
            </a:lvl1pPr>
          </a:lstStyle>
          <a:p>
            <a:r>
              <a:rPr lang="en-GB" dirty="0"/>
              <a:t>Intro summary text goes here</a:t>
            </a:r>
          </a:p>
        </p:txBody>
      </p:sp>
      <p:sp>
        <p:nvSpPr>
          <p:cNvPr id="13" name="Title 1">
            <a:extLst>
              <a:ext uri="{FF2B5EF4-FFF2-40B4-BE49-F238E27FC236}">
                <a16:creationId xmlns:a16="http://schemas.microsoft.com/office/drawing/2014/main" id="{85267E27-DA97-0D46-9740-BF9E88C52C36}"/>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B4F929AC-5E7A-1A4C-8427-F04E4C908E8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D0C676-28C4-BF14-7D49-3169DC1AAA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8209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con Grid Boxes 3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12B60-6C80-0125-1B04-001787232D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2" name="Title 1">
            <a:extLst>
              <a:ext uri="{FF2B5EF4-FFF2-40B4-BE49-F238E27FC236}">
                <a16:creationId xmlns:a16="http://schemas.microsoft.com/office/drawing/2014/main" id="{EA3FC528-9065-C94F-99DF-349AA62E3469}"/>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EEA2AC99-8B06-B44A-BCC3-DEDF573C1400}"/>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9863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CON Grid Boxes 4UP with Intro">
    <p:bg>
      <p:bgPr>
        <a:solidFill>
          <a:srgbClr val="F6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5FB54-F5EA-C613-D5F4-F3C0063B3E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9" name="Title 1">
            <a:extLst>
              <a:ext uri="{FF2B5EF4-FFF2-40B4-BE49-F238E27FC236}">
                <a16:creationId xmlns:a16="http://schemas.microsoft.com/office/drawing/2014/main" id="{71D89516-E743-9149-8E82-C8FD33FB9E82}"/>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5" name="Content Placeholder 3">
            <a:extLst>
              <a:ext uri="{FF2B5EF4-FFF2-40B4-BE49-F238E27FC236}">
                <a16:creationId xmlns:a16="http://schemas.microsoft.com/office/drawing/2014/main" id="{62ACBA56-8EF4-494B-AB68-12ECC4D0812F}"/>
              </a:ext>
            </a:extLst>
          </p:cNvPr>
          <p:cNvSpPr>
            <a:spLocks noGrp="1"/>
          </p:cNvSpPr>
          <p:nvPr>
            <p:ph sz="quarter" idx="4294967295" hasCustomPrompt="1"/>
          </p:nvPr>
        </p:nvSpPr>
        <p:spPr>
          <a:xfrm>
            <a:off x="432000" y="1285014"/>
            <a:ext cx="3564001" cy="4769711"/>
          </a:xfrm>
        </p:spPr>
        <p:txBody>
          <a:bodyPr/>
          <a:lstStyle>
            <a:lvl1pPr marL="0" indent="0">
              <a:buNone/>
              <a:defRPr sz="2200">
                <a:solidFill>
                  <a:schemeClr val="tx1"/>
                </a:solidFill>
              </a:defRPr>
            </a:lvl1pPr>
          </a:lstStyle>
          <a:p>
            <a:r>
              <a:rPr lang="en-GB" dirty="0"/>
              <a:t>Intro summary text goes here</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84628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849215"/>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chemeClr val="bg1">
              <a:lumMod val="95000"/>
            </a:schemeClr>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22" name="Straight Connector 21">
            <a:extLst>
              <a:ext uri="{FF2B5EF4-FFF2-40B4-BE49-F238E27FC236}">
                <a16:creationId xmlns:a16="http://schemas.microsoft.com/office/drawing/2014/main" id="{ED046538-6FA9-4F4C-86B3-9F8268B46A71}"/>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718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CON Grid boxes 5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E6883-92E0-20E6-632B-52558F9DBE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6" name="Title 1">
            <a:extLst>
              <a:ext uri="{FF2B5EF4-FFF2-40B4-BE49-F238E27FC236}">
                <a16:creationId xmlns:a16="http://schemas.microsoft.com/office/drawing/2014/main" id="{0F81D218-E72F-F84F-B0C3-EC8A11107F27}"/>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089953"/>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18" name="Straight Connector 17">
            <a:extLst>
              <a:ext uri="{FF2B5EF4-FFF2-40B4-BE49-F238E27FC236}">
                <a16:creationId xmlns:a16="http://schemas.microsoft.com/office/drawing/2014/main" id="{44481822-0DD9-B249-90C1-3B1FE0FD98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02531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CON Grid Boxes 6UP Gr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D1774-8975-89D5-1EA8-A68550359E2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0" name="Title 1">
            <a:extLst>
              <a:ext uri="{FF2B5EF4-FFF2-40B4-BE49-F238E27FC236}">
                <a16:creationId xmlns:a16="http://schemas.microsoft.com/office/drawing/2014/main" id="{58FD52DB-CC55-304D-B862-680CEE7832A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087999"/>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74434"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66871"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31" name="Straight Connector 30">
            <a:extLst>
              <a:ext uri="{FF2B5EF4-FFF2-40B4-BE49-F238E27FC236}">
                <a16:creationId xmlns:a16="http://schemas.microsoft.com/office/drawing/2014/main" id="{BF036740-51BF-404A-B94A-164C9330AE62}"/>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3024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Grid Boxes, Titles 2UP +Intro ">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solidFill>
                  <a:schemeClr val="tx1"/>
                </a:solidFill>
              </a:defRPr>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48935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6" name="Title 1">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0198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Grid boxes, Titles 4UP +Intro">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84628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849215"/>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EA0FBD3D-6E21-E549-967B-395F00EE1908}"/>
              </a:ext>
            </a:extLst>
          </p:cNvPr>
          <p:cNvSpPr>
            <a:spLocks noGrp="1"/>
          </p:cNvSpPr>
          <p:nvPr>
            <p:ph sz="quarter" idx="4294967295" hasCustomPrompt="1"/>
          </p:nvPr>
        </p:nvSpPr>
        <p:spPr>
          <a:xfrm>
            <a:off x="432000" y="1393014"/>
            <a:ext cx="3564001" cy="4865268"/>
          </a:xfrm>
        </p:spPr>
        <p:txBody>
          <a:bodyPr lIns="0" tIns="0" rIns="0" bIns="0"/>
          <a:lstStyle>
            <a:lvl1pPr marL="0" indent="0">
              <a:buNone/>
              <a:defRPr sz="2200"/>
            </a:lvl1pPr>
          </a:lstStyle>
          <a:p>
            <a:r>
              <a:rPr lang="en-GB" dirty="0"/>
              <a:t>Intro summary text goes here</a:t>
            </a:r>
          </a:p>
        </p:txBody>
      </p:sp>
      <p:sp>
        <p:nvSpPr>
          <p:cNvPr id="19" name="Title 1">
            <a:extLst>
              <a:ext uri="{FF2B5EF4-FFF2-40B4-BE49-F238E27FC236}">
                <a16:creationId xmlns:a16="http://schemas.microsoft.com/office/drawing/2014/main" id="{E8CEA5C8-040E-A042-A8BE-B661106C8E75}"/>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6" name="Text Placeholder 2">
            <a:extLst>
              <a:ext uri="{FF2B5EF4-FFF2-40B4-BE49-F238E27FC236}">
                <a16:creationId xmlns:a16="http://schemas.microsoft.com/office/drawing/2014/main" id="{F63E93DE-B0A0-E448-839F-EC15B688DA99}"/>
              </a:ext>
            </a:extLst>
          </p:cNvPr>
          <p:cNvSpPr>
            <a:spLocks noGrp="1"/>
          </p:cNvSpPr>
          <p:nvPr>
            <p:ph type="body" sz="quarter" idx="19" hasCustomPrompt="1"/>
          </p:nvPr>
        </p:nvSpPr>
        <p:spPr>
          <a:xfrm>
            <a:off x="4418428" y="1393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7" name="Text Placeholder 2">
            <a:extLst>
              <a:ext uri="{FF2B5EF4-FFF2-40B4-BE49-F238E27FC236}">
                <a16:creationId xmlns:a16="http://schemas.microsoft.com/office/drawing/2014/main" id="{8728E9EF-F5FD-C54D-A0C4-E79B3934E34F}"/>
              </a:ext>
            </a:extLst>
          </p:cNvPr>
          <p:cNvSpPr>
            <a:spLocks noGrp="1"/>
          </p:cNvSpPr>
          <p:nvPr>
            <p:ph type="body" sz="quarter" idx="20" hasCustomPrompt="1"/>
          </p:nvPr>
        </p:nvSpPr>
        <p:spPr>
          <a:xfrm>
            <a:off x="8372591" y="1394399"/>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 Placeholder 2">
            <a:extLst>
              <a:ext uri="{FF2B5EF4-FFF2-40B4-BE49-F238E27FC236}">
                <a16:creationId xmlns:a16="http://schemas.microsoft.com/office/drawing/2014/main" id="{13CE4756-EA5A-644E-8E3C-7A8854117627}"/>
              </a:ext>
            </a:extLst>
          </p:cNvPr>
          <p:cNvSpPr>
            <a:spLocks noGrp="1"/>
          </p:cNvSpPr>
          <p:nvPr>
            <p:ph type="body" sz="quarter" idx="21" hasCustomPrompt="1"/>
          </p:nvPr>
        </p:nvSpPr>
        <p:spPr>
          <a:xfrm>
            <a:off x="4418428" y="395428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9" name="Text Placeholder 2">
            <a:extLst>
              <a:ext uri="{FF2B5EF4-FFF2-40B4-BE49-F238E27FC236}">
                <a16:creationId xmlns:a16="http://schemas.microsoft.com/office/drawing/2014/main" id="{A023CEAC-43CB-D349-B655-0C148109A5B5}"/>
              </a:ext>
            </a:extLst>
          </p:cNvPr>
          <p:cNvSpPr>
            <a:spLocks noGrp="1"/>
          </p:cNvSpPr>
          <p:nvPr>
            <p:ph type="body" sz="quarter" idx="22" hasCustomPrompt="1"/>
          </p:nvPr>
        </p:nvSpPr>
        <p:spPr>
          <a:xfrm>
            <a:off x="8380154" y="3954281"/>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1" name="Straight Connector 20">
            <a:extLst>
              <a:ext uri="{FF2B5EF4-FFF2-40B4-BE49-F238E27FC236}">
                <a16:creationId xmlns:a16="http://schemas.microsoft.com/office/drawing/2014/main" id="{7116781D-5A03-6141-8389-E5AB404ECD9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B9BB60-BD70-1857-B877-C41DEC1AF4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12867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3" name="Title 1">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2">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2">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2">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07230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Grid boxes, Titles 6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B64CD-1CC9-E09E-D868-6F5395EB99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0" name="Title 1">
            <a:extLst>
              <a:ext uri="{FF2B5EF4-FFF2-40B4-BE49-F238E27FC236}">
                <a16:creationId xmlns:a16="http://schemas.microsoft.com/office/drawing/2014/main" id="{5FEA82EC-5F70-2C43-B773-938E8FCB9FD7}"/>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2">
            <a:extLst>
              <a:ext uri="{FF2B5EF4-FFF2-40B4-BE49-F238E27FC236}">
                <a16:creationId xmlns:a16="http://schemas.microsoft.com/office/drawing/2014/main" id="{B9F8E112-B1EA-6542-A337-A038C269AD7A}"/>
              </a:ext>
            </a:extLst>
          </p:cNvPr>
          <p:cNvSpPr>
            <a:spLocks noGrp="1"/>
          </p:cNvSpPr>
          <p:nvPr>
            <p:ph type="body" sz="quarter" idx="19" hasCustomPrompt="1"/>
          </p:nvPr>
        </p:nvSpPr>
        <p:spPr>
          <a:xfrm>
            <a:off x="520708"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2">
            <a:extLst>
              <a:ext uri="{FF2B5EF4-FFF2-40B4-BE49-F238E27FC236}">
                <a16:creationId xmlns:a16="http://schemas.microsoft.com/office/drawing/2014/main" id="{C36E8D2E-4AD7-3342-855A-6E726FEDA399}"/>
              </a:ext>
            </a:extLst>
          </p:cNvPr>
          <p:cNvSpPr>
            <a:spLocks noGrp="1"/>
          </p:cNvSpPr>
          <p:nvPr>
            <p:ph type="body" sz="quarter" idx="20" hasCustomPrompt="1"/>
          </p:nvPr>
        </p:nvSpPr>
        <p:spPr>
          <a:xfrm>
            <a:off x="4482434"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2">
            <a:extLst>
              <a:ext uri="{FF2B5EF4-FFF2-40B4-BE49-F238E27FC236}">
                <a16:creationId xmlns:a16="http://schemas.microsoft.com/office/drawing/2014/main" id="{24380DA1-D506-154B-828B-630201A38F0E}"/>
              </a:ext>
            </a:extLst>
          </p:cNvPr>
          <p:cNvSpPr>
            <a:spLocks noGrp="1"/>
          </p:cNvSpPr>
          <p:nvPr>
            <p:ph type="body" sz="quarter" idx="21" hasCustomPrompt="1"/>
          </p:nvPr>
        </p:nvSpPr>
        <p:spPr>
          <a:xfrm>
            <a:off x="8367249"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087999"/>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EEF0A95D-85EC-7E4C-87ED-A15257D0B02D}"/>
              </a:ext>
            </a:extLst>
          </p:cNvPr>
          <p:cNvSpPr>
            <a:spLocks noGrp="1"/>
          </p:cNvSpPr>
          <p:nvPr>
            <p:ph type="body" sz="quarter" idx="22" hasCustomPrompt="1"/>
          </p:nvPr>
        </p:nvSpPr>
        <p:spPr>
          <a:xfrm>
            <a:off x="520708"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74434"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2">
            <a:extLst>
              <a:ext uri="{FF2B5EF4-FFF2-40B4-BE49-F238E27FC236}">
                <a16:creationId xmlns:a16="http://schemas.microsoft.com/office/drawing/2014/main" id="{9B38F8DE-42A5-1243-AE49-5247BD816757}"/>
              </a:ext>
            </a:extLst>
          </p:cNvPr>
          <p:cNvSpPr>
            <a:spLocks noGrp="1"/>
          </p:cNvSpPr>
          <p:nvPr>
            <p:ph type="body" sz="quarter" idx="23" hasCustomPrompt="1"/>
          </p:nvPr>
        </p:nvSpPr>
        <p:spPr>
          <a:xfrm>
            <a:off x="4482434"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66871"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sp>
        <p:nvSpPr>
          <p:cNvPr id="29" name="Rectangle: Top Corners Rounded 28">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2">
            <a:extLst>
              <a:ext uri="{FF2B5EF4-FFF2-40B4-BE49-F238E27FC236}">
                <a16:creationId xmlns:a16="http://schemas.microsoft.com/office/drawing/2014/main" id="{C4DB68FB-4DB7-1741-9BB7-E3E914ECFD46}"/>
              </a:ext>
            </a:extLst>
          </p:cNvPr>
          <p:cNvSpPr>
            <a:spLocks noGrp="1"/>
          </p:cNvSpPr>
          <p:nvPr>
            <p:ph type="body" sz="quarter" idx="24"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Click to edit Master text styles</a:t>
            </a:r>
          </a:p>
        </p:txBody>
      </p:sp>
      <p:cxnSp>
        <p:nvCxnSpPr>
          <p:cNvPr id="34" name="Straight Connector 33">
            <a:extLst>
              <a:ext uri="{FF2B5EF4-FFF2-40B4-BE49-F238E27FC236}">
                <a16:creationId xmlns:a16="http://schemas.microsoft.com/office/drawing/2014/main" id="{F5C03302-9DA8-744E-AE94-FF1801AB2637}"/>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13156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0F5B5D-2471-481B-AB37-90376419CC43}"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2146093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pa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959E3C-5FB4-790C-CF99-8945D26702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F23656E6-FF78-F94F-8811-84EB59CAC3BF}"/>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Picture Placeholder 6">
            <a:extLst>
              <a:ext uri="{FF2B5EF4-FFF2-40B4-BE49-F238E27FC236}">
                <a16:creationId xmlns:a16="http://schemas.microsoft.com/office/drawing/2014/main" id="{82522558-9EFB-4BAA-9B27-3CE888AC5272}"/>
              </a:ext>
            </a:extLst>
          </p:cNvPr>
          <p:cNvSpPr>
            <a:spLocks noGrp="1"/>
          </p:cNvSpPr>
          <p:nvPr>
            <p:ph type="pic" sz="quarter" idx="10" hasCustomPrompt="1"/>
          </p:nvPr>
        </p:nvSpPr>
        <p:spPr>
          <a:xfrm>
            <a:off x="0" y="0"/>
            <a:ext cx="12192000" cy="6858000"/>
          </a:xfrm>
          <a:prstGeom prst="rect">
            <a:avLst/>
          </a:prstGeom>
        </p:spPr>
        <p:txBody>
          <a:bodyPr tIns="2340000"/>
          <a:lstStyle>
            <a:lvl1pPr algn="ctr">
              <a:buNone/>
              <a:defRPr/>
            </a:lvl1pPr>
          </a:lstStyle>
          <a:p>
            <a:r>
              <a:rPr lang="en-GB" dirty="0"/>
              <a:t>Click on image icon in centre to insert a photo</a:t>
            </a:r>
            <a:br>
              <a:rPr lang="en-GB" dirty="0"/>
            </a:br>
            <a:r>
              <a:rPr lang="en-GB" dirty="0"/>
              <a:t>(don’t forget to add Alt Text to image)</a:t>
            </a:r>
          </a:p>
        </p:txBody>
      </p:sp>
    </p:spTree>
    <p:extLst>
      <p:ext uri="{BB962C8B-B14F-4D97-AF65-F5344CB8AC3E}">
        <p14:creationId xmlns:p14="http://schemas.microsoft.com/office/powerpoint/2010/main" val="129927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368145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8" cy="6857999"/>
          </a:xfrm>
          <a:prstGeom prst="rect">
            <a:avLst/>
          </a:prstGeom>
        </p:spPr>
      </p:pic>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104308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336508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237771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dirty="0"/>
              <a:t>Breaker slide 1</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pic>
        <p:nvPicPr>
          <p:cNvPr id="5" name="Picture 4" descr="A drawing of a city&#10;&#10;Description automatically generated">
            <a:extLst>
              <a:ext uri="{FF2B5EF4-FFF2-40B4-BE49-F238E27FC236}">
                <a16:creationId xmlns:a16="http://schemas.microsoft.com/office/drawing/2014/main" id="{A95CE313-3086-E5AF-469E-4699D85B0D08}"/>
              </a:ext>
            </a:extLst>
          </p:cNvPr>
          <p:cNvPicPr>
            <a:picLocks noChangeAspect="1"/>
          </p:cNvPicPr>
          <p:nvPr userDrawn="1"/>
        </p:nvPicPr>
        <p:blipFill>
          <a:blip r:embed="rId3"/>
          <a:stretch>
            <a:fillRect/>
          </a:stretch>
        </p:blipFill>
        <p:spPr>
          <a:xfrm>
            <a:off x="5777045" y="1943099"/>
            <a:ext cx="5853708" cy="4380349"/>
          </a:xfrm>
          <a:prstGeom prst="rect">
            <a:avLst/>
          </a:prstGeom>
        </p:spPr>
      </p:pic>
    </p:spTree>
    <p:extLst>
      <p:ext uri="{BB962C8B-B14F-4D97-AF65-F5344CB8AC3E}">
        <p14:creationId xmlns:p14="http://schemas.microsoft.com/office/powerpoint/2010/main" val="274907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1914" y="-121920"/>
            <a:ext cx="12408747" cy="697992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521688" y="2165645"/>
            <a:ext cx="10515600" cy="1325563"/>
          </a:xfrm>
        </p:spPr>
        <p:txBody>
          <a:bodyPr>
            <a:noAutofit/>
          </a:bodyPr>
          <a:lstStyle>
            <a:lvl1pPr>
              <a:defRPr sz="6000" b="1"/>
            </a:lvl1pPr>
          </a:lstStyle>
          <a:p>
            <a:r>
              <a:rPr lang="en-US" dirty="0"/>
              <a:t>Breaker </a:t>
            </a:r>
            <a:br>
              <a:rPr lang="en-US" dirty="0"/>
            </a:br>
            <a:r>
              <a:rPr lang="en-US" dirty="0"/>
              <a:t>slide 2</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5975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6318" y="-148043"/>
            <a:ext cx="12499929" cy="7031210"/>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3</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pic>
        <p:nvPicPr>
          <p:cNvPr id="4" name="Picture 3" descr="A drawing of a city&#10;&#10;Description automatically generated">
            <a:extLst>
              <a:ext uri="{FF2B5EF4-FFF2-40B4-BE49-F238E27FC236}">
                <a16:creationId xmlns:a16="http://schemas.microsoft.com/office/drawing/2014/main" id="{2C412C2A-9DEC-27C2-9796-B709EBF5F3B5}"/>
              </a:ext>
            </a:extLst>
          </p:cNvPr>
          <p:cNvPicPr>
            <a:picLocks noChangeAspect="1"/>
          </p:cNvPicPr>
          <p:nvPr userDrawn="1"/>
        </p:nvPicPr>
        <p:blipFill>
          <a:blip r:embed="rId3"/>
          <a:stretch>
            <a:fillRect/>
          </a:stretch>
        </p:blipFill>
        <p:spPr>
          <a:xfrm>
            <a:off x="7409936" y="4363581"/>
            <a:ext cx="2963264" cy="2217420"/>
          </a:xfrm>
          <a:prstGeom prst="rect">
            <a:avLst/>
          </a:prstGeom>
        </p:spPr>
      </p:pic>
    </p:spTree>
    <p:extLst>
      <p:ext uri="{BB962C8B-B14F-4D97-AF65-F5344CB8AC3E}">
        <p14:creationId xmlns:p14="http://schemas.microsoft.com/office/powerpoint/2010/main" val="68725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4</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42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eadline slide with image A">
    <p:bg>
      <p:bgPr>
        <a:solidFill>
          <a:srgbClr val="F6F8F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2" name="Title 1">
            <a:extLst>
              <a:ext uri="{FF2B5EF4-FFF2-40B4-BE49-F238E27FC236}">
                <a16:creationId xmlns:a16="http://schemas.microsoft.com/office/drawing/2014/main" id="{77E577A8-7F18-CBCC-319C-10DC2550A76F}"/>
              </a:ext>
            </a:extLst>
          </p:cNvPr>
          <p:cNvSpPr>
            <a:spLocks noGrp="1"/>
          </p:cNvSpPr>
          <p:nvPr>
            <p:ph type="title" hasCustomPrompt="1"/>
          </p:nvPr>
        </p:nvSpPr>
        <p:spPr>
          <a:xfrm>
            <a:off x="747468" y="2165645"/>
            <a:ext cx="4716354" cy="1325563"/>
          </a:xfrm>
        </p:spPr>
        <p:txBody>
          <a:bodyPr>
            <a:noAutofit/>
          </a:bodyPr>
          <a:lstStyle>
            <a:lvl1pPr>
              <a:defRPr sz="6000" b="1"/>
            </a:lvl1pPr>
          </a:lstStyle>
          <a:p>
            <a:r>
              <a:rPr lang="en-US" dirty="0"/>
              <a:t>Breaker </a:t>
            </a:r>
            <a:br>
              <a:rPr lang="en-US" dirty="0"/>
            </a:br>
            <a:r>
              <a:rPr lang="en-US" dirty="0"/>
              <a:t>slide 5</a:t>
            </a:r>
            <a:endParaRPr lang="en-GB" dirty="0"/>
          </a:p>
        </p:txBody>
      </p:sp>
    </p:spTree>
    <p:extLst>
      <p:ext uri="{BB962C8B-B14F-4D97-AF65-F5344CB8AC3E}">
        <p14:creationId xmlns:p14="http://schemas.microsoft.com/office/powerpoint/2010/main" val="36767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0F5B5D-2471-481B-AB37-90376419CC43}"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2518755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5525316"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@NHSSW</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youtube.com/@nhssouthwest	</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england.nhs.uk/south</a:t>
            </a:r>
            <a:endParaRPr lang="en-GB" sz="2400" b="1" dirty="0">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872040" y="3665234"/>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pic>
        <p:nvPicPr>
          <p:cNvPr id="4" name="Picture 3" descr="A blue and white logo&#10;&#10;Description automatically generated">
            <a:extLst>
              <a:ext uri="{FF2B5EF4-FFF2-40B4-BE49-F238E27FC236}">
                <a16:creationId xmlns:a16="http://schemas.microsoft.com/office/drawing/2014/main" id="{6EFDBD58-C8DB-9F72-C2D4-A967208D6223}"/>
              </a:ext>
            </a:extLst>
          </p:cNvPr>
          <p:cNvPicPr>
            <a:picLocks noChangeAspect="1"/>
          </p:cNvPicPr>
          <p:nvPr userDrawn="1"/>
        </p:nvPicPr>
        <p:blipFill>
          <a:blip r:embed="rId7"/>
          <a:stretch>
            <a:fillRect/>
          </a:stretch>
        </p:blipFill>
        <p:spPr>
          <a:xfrm>
            <a:off x="10648950" y="183306"/>
            <a:ext cx="1388350" cy="1329272"/>
          </a:xfrm>
          <a:prstGeom prst="rect">
            <a:avLst/>
          </a:prstGeom>
        </p:spPr>
      </p:pic>
      <p:pic>
        <p:nvPicPr>
          <p:cNvPr id="7" name="Picture 6" descr="A drawing of a city">
            <a:extLst>
              <a:ext uri="{FF2B5EF4-FFF2-40B4-BE49-F238E27FC236}">
                <a16:creationId xmlns:a16="http://schemas.microsoft.com/office/drawing/2014/main" id="{52F05571-F709-7E4B-56BA-A02C6317A9FE}"/>
              </a:ext>
            </a:extLst>
          </p:cNvPr>
          <p:cNvPicPr>
            <a:picLocks noChangeAspect="1"/>
          </p:cNvPicPr>
          <p:nvPr userDrawn="1"/>
        </p:nvPicPr>
        <p:blipFill>
          <a:blip r:embed="rId8"/>
          <a:stretch>
            <a:fillRect/>
          </a:stretch>
        </p:blipFill>
        <p:spPr>
          <a:xfrm>
            <a:off x="1334770" y="3770106"/>
            <a:ext cx="3706212" cy="2773370"/>
          </a:xfrm>
          <a:prstGeom prst="rect">
            <a:avLst/>
          </a:prstGeom>
        </p:spPr>
      </p:pic>
      <p:pic>
        <p:nvPicPr>
          <p:cNvPr id="12" name="Picture 11" descr="A white play button with a black background&#10;&#10;Description automatically generated">
            <a:extLst>
              <a:ext uri="{FF2B5EF4-FFF2-40B4-BE49-F238E27FC236}">
                <a16:creationId xmlns:a16="http://schemas.microsoft.com/office/drawing/2014/main" id="{F127617F-5CB4-FD75-FBD0-CF712BDDBD48}"/>
              </a:ext>
            </a:extLst>
          </p:cNvPr>
          <p:cNvPicPr>
            <a:picLocks noChangeAspect="1"/>
          </p:cNvPicPr>
          <p:nvPr userDrawn="1"/>
        </p:nvPicPr>
        <p:blipFill>
          <a:blip r:embed="rId9"/>
          <a:stretch>
            <a:fillRect/>
          </a:stretch>
        </p:blipFill>
        <p:spPr>
          <a:xfrm>
            <a:off x="5804954" y="4218674"/>
            <a:ext cx="524314" cy="524314"/>
          </a:xfrm>
          <a:prstGeom prst="rect">
            <a:avLst/>
          </a:prstGeom>
        </p:spPr>
      </p:pic>
    </p:spTree>
    <p:extLst>
      <p:ext uri="{BB962C8B-B14F-4D97-AF65-F5344CB8AC3E}">
        <p14:creationId xmlns:p14="http://schemas.microsoft.com/office/powerpoint/2010/main" val="14685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733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4606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868437D-458E-4EE9-8E7C-DFB537DEE5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00000">
            <a:off x="2160281" y="282800"/>
            <a:ext cx="11690767" cy="12000000"/>
          </a:xfrm>
          <a:prstGeom prst="rect">
            <a:avLst/>
          </a:prstGeom>
        </p:spPr>
      </p:pic>
      <p:sp>
        <p:nvSpPr>
          <p:cNvPr id="2" name="Rectangle 1">
            <a:extLst>
              <a:ext uri="{FF2B5EF4-FFF2-40B4-BE49-F238E27FC236}">
                <a16:creationId xmlns:a16="http://schemas.microsoft.com/office/drawing/2014/main" id="{7888EBE8-C8EB-404C-BCE4-D940C94ED6D5}"/>
              </a:ext>
            </a:extLst>
          </p:cNvPr>
          <p:cNvSpPr/>
          <p:nvPr userDrawn="1"/>
        </p:nvSpPr>
        <p:spPr>
          <a:xfrm>
            <a:off x="1" y="-1"/>
            <a:ext cx="12192000" cy="68580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10" name="Text Placeholder 9"/>
          <p:cNvSpPr>
            <a:spLocks noGrp="1"/>
          </p:cNvSpPr>
          <p:nvPr>
            <p:ph type="body" sz="quarter" idx="10"/>
          </p:nvPr>
        </p:nvSpPr>
        <p:spPr>
          <a:xfrm>
            <a:off x="907201" y="2865857"/>
            <a:ext cx="10336535" cy="914400"/>
          </a:xfrm>
          <a:prstGeom prst="rect">
            <a:avLst/>
          </a:prstGeom>
        </p:spPr>
        <p:txBody>
          <a:bodyPr vert="horz" lIns="0" tIns="0" rIns="0" bIns="0" anchor="ctr" anchorCtr="0"/>
          <a:lstStyle>
            <a:lvl1pPr marL="0" indent="0">
              <a:lnSpc>
                <a:spcPct val="100000"/>
              </a:lnSpc>
              <a:spcBef>
                <a:spcPts val="0"/>
              </a:spcBef>
              <a:buNone/>
              <a:defRPr sz="4800" b="1">
                <a:solidFill>
                  <a:srgbClr val="003087"/>
                </a:solidFill>
              </a:defRPr>
            </a:lvl1pPr>
            <a:lvl2pPr marL="609630" indent="0">
              <a:buNone/>
              <a:defRPr>
                <a:solidFill>
                  <a:schemeClr val="accent1"/>
                </a:solidFill>
              </a:defRPr>
            </a:lvl2pPr>
            <a:lvl3pPr marL="1219261" indent="0">
              <a:buNone/>
              <a:defRPr>
                <a:solidFill>
                  <a:schemeClr val="accent1"/>
                </a:solidFill>
              </a:defRPr>
            </a:lvl3pPr>
            <a:lvl4pPr marL="1828891" indent="0">
              <a:buNone/>
              <a:defRPr>
                <a:solidFill>
                  <a:schemeClr val="accent1"/>
                </a:solidFill>
              </a:defRPr>
            </a:lvl4pPr>
            <a:lvl5pPr marL="2438522" indent="0">
              <a:buNone/>
              <a:defRPr>
                <a:solidFill>
                  <a:schemeClr val="accent1"/>
                </a:solidFill>
              </a:defRPr>
            </a:lvl5pPr>
          </a:lstStyle>
          <a:p>
            <a:pPr lvl="0"/>
            <a:r>
              <a:rPr lang="en-GB"/>
              <a:t>Click to edit Master text styles</a:t>
            </a:r>
            <a:endParaRPr lang="en-US"/>
          </a:p>
        </p:txBody>
      </p:sp>
      <p:sp>
        <p:nvSpPr>
          <p:cNvPr id="11" name="Text Placeholder 9"/>
          <p:cNvSpPr>
            <a:spLocks noGrp="1"/>
          </p:cNvSpPr>
          <p:nvPr>
            <p:ph type="body" sz="quarter" idx="11"/>
          </p:nvPr>
        </p:nvSpPr>
        <p:spPr>
          <a:xfrm>
            <a:off x="907201" y="3852469"/>
            <a:ext cx="10336535" cy="576064"/>
          </a:xfrm>
          <a:prstGeom prst="rect">
            <a:avLst/>
          </a:prstGeom>
        </p:spPr>
        <p:txBody>
          <a:bodyPr vert="horz" lIns="0" tIns="0" rIns="0" bIns="0" anchor="t" anchorCtr="0"/>
          <a:lstStyle>
            <a:lvl1pPr marL="0" indent="0">
              <a:lnSpc>
                <a:spcPct val="100000"/>
              </a:lnSpc>
              <a:spcBef>
                <a:spcPts val="0"/>
              </a:spcBef>
              <a:buNone/>
              <a:defRPr sz="2667">
                <a:solidFill>
                  <a:srgbClr val="009834"/>
                </a:solidFill>
              </a:defRPr>
            </a:lvl1pPr>
            <a:lvl2pPr marL="609630" indent="0">
              <a:buNone/>
              <a:defRPr>
                <a:solidFill>
                  <a:schemeClr val="accent1"/>
                </a:solidFill>
              </a:defRPr>
            </a:lvl2pPr>
            <a:lvl3pPr marL="1219261" indent="0">
              <a:buNone/>
              <a:defRPr>
                <a:solidFill>
                  <a:schemeClr val="accent1"/>
                </a:solidFill>
              </a:defRPr>
            </a:lvl3pPr>
            <a:lvl4pPr marL="1828891" indent="0">
              <a:buNone/>
              <a:defRPr>
                <a:solidFill>
                  <a:schemeClr val="accent1"/>
                </a:solidFill>
              </a:defRPr>
            </a:lvl4pPr>
            <a:lvl5pPr marL="2438522" indent="0">
              <a:buNone/>
              <a:defRPr>
                <a:solidFill>
                  <a:schemeClr val="accent1"/>
                </a:solidFill>
              </a:defRPr>
            </a:lvl5pPr>
          </a:lstStyle>
          <a:p>
            <a:pPr lvl="0"/>
            <a:r>
              <a:rPr lang="en-GB"/>
              <a:t>Click to edit Master text styles</a:t>
            </a:r>
            <a:endParaRPr lang="en-US"/>
          </a:p>
        </p:txBody>
      </p:sp>
      <p:sp>
        <p:nvSpPr>
          <p:cNvPr id="16" name="TextBox 15">
            <a:extLst>
              <a:ext uri="{FF2B5EF4-FFF2-40B4-BE49-F238E27FC236}">
                <a16:creationId xmlns:a16="http://schemas.microsoft.com/office/drawing/2014/main" id="{C60DA820-408B-4D22-B9FA-7FF6892544C1}"/>
              </a:ext>
            </a:extLst>
          </p:cNvPr>
          <p:cNvSpPr txBox="1"/>
          <p:nvPr userDrawn="1"/>
        </p:nvSpPr>
        <p:spPr>
          <a:xfrm>
            <a:off x="77410" y="6409802"/>
            <a:ext cx="3928533" cy="338554"/>
          </a:xfrm>
          <a:prstGeom prst="rect">
            <a:avLst/>
          </a:prstGeom>
          <a:noFill/>
        </p:spPr>
        <p:txBody>
          <a:bodyPr wrap="square" rtlCol="0">
            <a:spAutoFit/>
          </a:bodyPr>
          <a:lstStyle/>
          <a:p>
            <a:pPr marL="0" marR="0" indent="0" algn="l" defTabSz="1219261" rtl="0" eaLnBrk="1" fontAlgn="auto" latinLnBrk="0" hangingPunct="1">
              <a:lnSpc>
                <a:spcPct val="100000"/>
              </a:lnSpc>
              <a:spcBef>
                <a:spcPts val="0"/>
              </a:spcBef>
              <a:spcAft>
                <a:spcPts val="0"/>
              </a:spcAft>
              <a:buClrTx/>
              <a:buSzTx/>
              <a:buFontTx/>
              <a:buNone/>
              <a:tabLst/>
              <a:defRPr/>
            </a:pPr>
            <a:r>
              <a:rPr lang="en-GB" sz="1600" b="1">
                <a:solidFill>
                  <a:schemeClr val="tx2"/>
                </a:solidFill>
              </a:rPr>
              <a:t>#OneDevon</a:t>
            </a:r>
          </a:p>
        </p:txBody>
      </p:sp>
      <p:pic>
        <p:nvPicPr>
          <p:cNvPr id="12" name="Picture 11" descr="Logo&#10;&#10;Description automatically generated">
            <a:extLst>
              <a:ext uri="{FF2B5EF4-FFF2-40B4-BE49-F238E27FC236}">
                <a16:creationId xmlns:a16="http://schemas.microsoft.com/office/drawing/2014/main" id="{64839ECA-05B7-4B05-B2F8-2B9771E1A2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2457" y="416561"/>
            <a:ext cx="3360000" cy="626135"/>
          </a:xfrm>
          <a:prstGeom prst="rect">
            <a:avLst/>
          </a:prstGeom>
        </p:spPr>
      </p:pic>
    </p:spTree>
    <p:extLst>
      <p:ext uri="{BB962C8B-B14F-4D97-AF65-F5344CB8AC3E}">
        <p14:creationId xmlns:p14="http://schemas.microsoft.com/office/powerpoint/2010/main" val="512017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7" name="Rectangle 6"/>
          <p:cNvSpPr/>
          <p:nvPr userDrawn="1"/>
        </p:nvSpPr>
        <p:spPr>
          <a:xfrm>
            <a:off x="2" y="0"/>
            <a:ext cx="12191999" cy="685800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13" name="Graphic 12">
            <a:extLst>
              <a:ext uri="{FF2B5EF4-FFF2-40B4-BE49-F238E27FC236}">
                <a16:creationId xmlns:a16="http://schemas.microsoft.com/office/drawing/2014/main" id="{C558F2BD-918D-4293-9A6E-F1F7D0A0DC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00000">
            <a:off x="2065453" y="282800"/>
            <a:ext cx="11690767" cy="12000000"/>
          </a:xfrm>
          <a:prstGeom prst="rect">
            <a:avLst/>
          </a:prstGeom>
        </p:spPr>
      </p:pic>
      <p:sp>
        <p:nvSpPr>
          <p:cNvPr id="12" name="Rectangle 11">
            <a:extLst>
              <a:ext uri="{FF2B5EF4-FFF2-40B4-BE49-F238E27FC236}">
                <a16:creationId xmlns:a16="http://schemas.microsoft.com/office/drawing/2014/main" id="{CC76A255-9FCC-4676-857B-B6244178C462}"/>
              </a:ext>
            </a:extLst>
          </p:cNvPr>
          <p:cNvSpPr/>
          <p:nvPr userDrawn="1"/>
        </p:nvSpPr>
        <p:spPr>
          <a:xfrm>
            <a:off x="2" y="-3"/>
            <a:ext cx="12191999" cy="6858000"/>
          </a:xfrm>
          <a:prstGeom prst="rect">
            <a:avLst/>
          </a:prstGeom>
          <a:solidFill>
            <a:srgbClr val="00308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10" name="Text Placeholder 9"/>
          <p:cNvSpPr>
            <a:spLocks noGrp="1"/>
          </p:cNvSpPr>
          <p:nvPr>
            <p:ph type="body" sz="quarter" idx="10"/>
          </p:nvPr>
        </p:nvSpPr>
        <p:spPr>
          <a:xfrm>
            <a:off x="927102" y="2865857"/>
            <a:ext cx="10299701" cy="914400"/>
          </a:xfrm>
          <a:prstGeom prst="rect">
            <a:avLst/>
          </a:prstGeom>
        </p:spPr>
        <p:txBody>
          <a:bodyPr vert="horz" lIns="0" tIns="0" rIns="0" bIns="0" anchor="ctr" anchorCtr="0"/>
          <a:lstStyle>
            <a:lvl1pPr marL="0" indent="0" algn="l">
              <a:lnSpc>
                <a:spcPct val="100000"/>
              </a:lnSpc>
              <a:spcBef>
                <a:spcPts val="0"/>
              </a:spcBef>
              <a:buNone/>
              <a:defRPr sz="4800" b="1">
                <a:solidFill>
                  <a:schemeClr val="bg1"/>
                </a:solidFill>
              </a:defRPr>
            </a:lvl1pPr>
            <a:lvl2pPr marL="609630" indent="0">
              <a:buNone/>
              <a:defRPr>
                <a:solidFill>
                  <a:schemeClr val="accent1"/>
                </a:solidFill>
              </a:defRPr>
            </a:lvl2pPr>
            <a:lvl3pPr marL="1219261" indent="0">
              <a:buNone/>
              <a:defRPr>
                <a:solidFill>
                  <a:schemeClr val="accent1"/>
                </a:solidFill>
              </a:defRPr>
            </a:lvl3pPr>
            <a:lvl4pPr marL="1828891" indent="0">
              <a:buNone/>
              <a:defRPr>
                <a:solidFill>
                  <a:schemeClr val="accent1"/>
                </a:solidFill>
              </a:defRPr>
            </a:lvl4pPr>
            <a:lvl5pPr marL="2438522" indent="0">
              <a:buNone/>
              <a:defRPr>
                <a:solidFill>
                  <a:schemeClr val="accent1"/>
                </a:solidFill>
              </a:defRPr>
            </a:lvl5pPr>
          </a:lstStyle>
          <a:p>
            <a:pPr lvl="0"/>
            <a:r>
              <a:rPr lang="en-GB"/>
              <a:t>Click to edit Master text styles</a:t>
            </a:r>
            <a:endParaRPr lang="en-US"/>
          </a:p>
        </p:txBody>
      </p:sp>
      <p:sp>
        <p:nvSpPr>
          <p:cNvPr id="11" name="Text Placeholder 9"/>
          <p:cNvSpPr>
            <a:spLocks noGrp="1"/>
          </p:cNvSpPr>
          <p:nvPr>
            <p:ph type="body" sz="quarter" idx="11"/>
          </p:nvPr>
        </p:nvSpPr>
        <p:spPr>
          <a:xfrm>
            <a:off x="941607" y="3852469"/>
            <a:ext cx="10297724" cy="576064"/>
          </a:xfrm>
          <a:prstGeom prst="rect">
            <a:avLst/>
          </a:prstGeom>
        </p:spPr>
        <p:txBody>
          <a:bodyPr vert="horz" lIns="0" tIns="0" rIns="0" bIns="0" anchor="t" anchorCtr="0"/>
          <a:lstStyle>
            <a:lvl1pPr marL="0" indent="0" algn="l">
              <a:lnSpc>
                <a:spcPct val="100000"/>
              </a:lnSpc>
              <a:spcBef>
                <a:spcPts val="0"/>
              </a:spcBef>
              <a:buNone/>
              <a:defRPr sz="2667">
                <a:solidFill>
                  <a:schemeClr val="bg1"/>
                </a:solidFill>
              </a:defRPr>
            </a:lvl1pPr>
            <a:lvl2pPr marL="609630" indent="0">
              <a:buNone/>
              <a:defRPr>
                <a:solidFill>
                  <a:schemeClr val="accent1"/>
                </a:solidFill>
              </a:defRPr>
            </a:lvl2pPr>
            <a:lvl3pPr marL="1219261" indent="0">
              <a:buNone/>
              <a:defRPr>
                <a:solidFill>
                  <a:schemeClr val="accent1"/>
                </a:solidFill>
              </a:defRPr>
            </a:lvl3pPr>
            <a:lvl4pPr marL="1828891" indent="0">
              <a:buNone/>
              <a:defRPr>
                <a:solidFill>
                  <a:schemeClr val="accent1"/>
                </a:solidFill>
              </a:defRPr>
            </a:lvl4pPr>
            <a:lvl5pPr marL="2438522" indent="0">
              <a:buNone/>
              <a:defRPr>
                <a:solidFill>
                  <a:schemeClr val="accent1"/>
                </a:solidFill>
              </a:defRPr>
            </a:lvl5pPr>
          </a:lstStyle>
          <a:p>
            <a:pPr lvl="0"/>
            <a:endParaRPr lang="en-US"/>
          </a:p>
        </p:txBody>
      </p:sp>
      <p:sp>
        <p:nvSpPr>
          <p:cNvPr id="9" name="TextBox 8">
            <a:extLst>
              <a:ext uri="{FF2B5EF4-FFF2-40B4-BE49-F238E27FC236}">
                <a16:creationId xmlns:a16="http://schemas.microsoft.com/office/drawing/2014/main" id="{8FDE34F9-7D69-4318-91A7-F980B49F31A9}"/>
              </a:ext>
            </a:extLst>
          </p:cNvPr>
          <p:cNvSpPr txBox="1"/>
          <p:nvPr userDrawn="1"/>
        </p:nvSpPr>
        <p:spPr>
          <a:xfrm>
            <a:off x="77410" y="6409802"/>
            <a:ext cx="3928533" cy="338554"/>
          </a:xfrm>
          <a:prstGeom prst="rect">
            <a:avLst/>
          </a:prstGeom>
          <a:noFill/>
        </p:spPr>
        <p:txBody>
          <a:bodyPr wrap="square" rtlCol="0">
            <a:spAutoFit/>
          </a:bodyPr>
          <a:lstStyle/>
          <a:p>
            <a:pPr marL="0" marR="0" indent="0" algn="l" defTabSz="1219261" rtl="0" eaLnBrk="1" fontAlgn="auto" latinLnBrk="0" hangingPunct="1">
              <a:lnSpc>
                <a:spcPct val="100000"/>
              </a:lnSpc>
              <a:spcBef>
                <a:spcPts val="0"/>
              </a:spcBef>
              <a:spcAft>
                <a:spcPts val="0"/>
              </a:spcAft>
              <a:buClrTx/>
              <a:buSzTx/>
              <a:buFontTx/>
              <a:buNone/>
              <a:tabLst/>
              <a:defRPr/>
            </a:pPr>
            <a:r>
              <a:rPr lang="en-GB" sz="1600" b="1">
                <a:solidFill>
                  <a:schemeClr val="bg1"/>
                </a:solidFill>
              </a:rPr>
              <a:t>#OneDevon</a:t>
            </a:r>
          </a:p>
        </p:txBody>
      </p:sp>
      <p:pic>
        <p:nvPicPr>
          <p:cNvPr id="3" name="Picture 2" descr="Logo&#10;&#10;Description automatically generated">
            <a:extLst>
              <a:ext uri="{FF2B5EF4-FFF2-40B4-BE49-F238E27FC236}">
                <a16:creationId xmlns:a16="http://schemas.microsoft.com/office/drawing/2014/main" id="{25450473-0598-479E-BD2D-6942D390CB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2457" y="416561"/>
            <a:ext cx="3360000" cy="626135"/>
          </a:xfrm>
          <a:prstGeom prst="rect">
            <a:avLst/>
          </a:prstGeom>
        </p:spPr>
      </p:pic>
    </p:spTree>
    <p:extLst>
      <p:ext uri="{BB962C8B-B14F-4D97-AF65-F5344CB8AC3E}">
        <p14:creationId xmlns:p14="http://schemas.microsoft.com/office/powerpoint/2010/main" val="1882361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_Full">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666753" y="404477"/>
            <a:ext cx="10902105" cy="541305"/>
          </a:xfrm>
          <a:prstGeom prst="rect">
            <a:avLst/>
          </a:prstGeom>
        </p:spPr>
        <p:txBody>
          <a:bodyPr vert="horz" lIns="0" tIns="0" rIns="0" bIns="0" anchor="t" anchorCtr="0"/>
          <a:lstStyle>
            <a:lvl1pPr marL="0" indent="0">
              <a:lnSpc>
                <a:spcPct val="100000"/>
              </a:lnSpc>
              <a:spcBef>
                <a:spcPts val="0"/>
              </a:spcBef>
              <a:buNone/>
              <a:defRPr sz="4000" b="1" baseline="0">
                <a:solidFill>
                  <a:srgbClr val="003087"/>
                </a:solidFill>
              </a:defRPr>
            </a:lvl1pPr>
            <a:lvl2pPr marL="609630" indent="0">
              <a:buNone/>
              <a:defRPr sz="2667"/>
            </a:lvl2pPr>
            <a:lvl3pPr marL="1219261" indent="0">
              <a:buNone/>
              <a:defRPr sz="2667"/>
            </a:lvl3pPr>
            <a:lvl4pPr marL="1828891" indent="0">
              <a:buNone/>
              <a:defRPr sz="2667"/>
            </a:lvl4pPr>
            <a:lvl5pPr marL="2438522" indent="0">
              <a:buNone/>
              <a:defRPr sz="2667"/>
            </a:lvl5pPr>
          </a:lstStyle>
          <a:p>
            <a:pPr lvl="0"/>
            <a:r>
              <a:rPr lang="en-GB" dirty="0"/>
              <a:t>Click to edit Master text styles</a:t>
            </a:r>
            <a:endParaRPr lang="en-US" dirty="0"/>
          </a:p>
        </p:txBody>
      </p:sp>
      <p:sp>
        <p:nvSpPr>
          <p:cNvPr id="7" name="Text Placeholder 4">
            <a:extLst>
              <a:ext uri="{FF2B5EF4-FFF2-40B4-BE49-F238E27FC236}">
                <a16:creationId xmlns:a16="http://schemas.microsoft.com/office/drawing/2014/main" id="{92F2A4B6-C028-4399-ABB6-77641413D909}"/>
              </a:ext>
            </a:extLst>
          </p:cNvPr>
          <p:cNvSpPr>
            <a:spLocks noGrp="1"/>
          </p:cNvSpPr>
          <p:nvPr>
            <p:ph type="body" sz="quarter" idx="13"/>
          </p:nvPr>
        </p:nvSpPr>
        <p:spPr>
          <a:xfrm>
            <a:off x="666751" y="1295400"/>
            <a:ext cx="10973152" cy="4702629"/>
          </a:xfrm>
          <a:prstGeom prst="rect">
            <a:avLst/>
          </a:prstGeom>
        </p:spPr>
        <p:txBody>
          <a:bodyPr/>
          <a:lstStyle>
            <a:lvl1pPr marL="457223" indent="-457223">
              <a:buClr>
                <a:schemeClr val="accent2"/>
              </a:buClr>
              <a:buFont typeface="Wingdings" panose="05000000000000000000" pitchFamily="2" charset="2"/>
              <a:buChar char="§"/>
              <a:defRPr sz="2133"/>
            </a:lvl1pPr>
            <a:lvl2pPr marL="990650" indent="-381019">
              <a:buClr>
                <a:schemeClr val="accent2"/>
              </a:buClr>
              <a:buFont typeface="Wingdings" panose="05000000000000000000" pitchFamily="2" charset="2"/>
              <a:buChar char="§"/>
              <a:defRPr sz="2133"/>
            </a:lvl2pPr>
            <a:lvl3pPr marL="1524076" indent="-304815">
              <a:buClr>
                <a:schemeClr val="accent2"/>
              </a:buClr>
              <a:buFont typeface="Wingdings" panose="05000000000000000000" pitchFamily="2" charset="2"/>
              <a:buChar char="§"/>
              <a:defRPr sz="2133"/>
            </a:lvl3pPr>
            <a:lvl4pPr marL="2133707" indent="-304815">
              <a:buClr>
                <a:schemeClr val="accent2"/>
              </a:buClr>
              <a:buFont typeface="Wingdings" panose="05000000000000000000" pitchFamily="2" charset="2"/>
              <a:buChar char="§"/>
              <a:defRPr sz="2133"/>
            </a:lvl4pPr>
            <a:lvl5pPr marL="2743337" indent="-304815">
              <a:buClr>
                <a:schemeClr val="accent2"/>
              </a:buClr>
              <a:buFont typeface="Wingdings" panose="05000000000000000000" pitchFamily="2" charset="2"/>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240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_Full">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666753" y="404477"/>
            <a:ext cx="10902105" cy="541305"/>
          </a:xfrm>
          <a:prstGeom prst="rect">
            <a:avLst/>
          </a:prstGeom>
        </p:spPr>
        <p:txBody>
          <a:bodyPr vert="horz" lIns="0" tIns="0" rIns="0" bIns="0" anchor="t" anchorCtr="0"/>
          <a:lstStyle>
            <a:lvl1pPr marL="0" indent="0">
              <a:lnSpc>
                <a:spcPct val="100000"/>
              </a:lnSpc>
              <a:spcBef>
                <a:spcPts val="0"/>
              </a:spcBef>
              <a:buNone/>
              <a:defRPr sz="4000" b="1" baseline="0">
                <a:solidFill>
                  <a:srgbClr val="003087"/>
                </a:solidFill>
              </a:defRPr>
            </a:lvl1pPr>
            <a:lvl2pPr marL="609630" indent="0">
              <a:buNone/>
              <a:defRPr sz="2667"/>
            </a:lvl2pPr>
            <a:lvl3pPr marL="1219261" indent="0">
              <a:buNone/>
              <a:defRPr sz="2667"/>
            </a:lvl3pPr>
            <a:lvl4pPr marL="1828891" indent="0">
              <a:buNone/>
              <a:defRPr sz="2667"/>
            </a:lvl4pPr>
            <a:lvl5pPr marL="2438522" indent="0">
              <a:buNone/>
              <a:defRPr sz="2667"/>
            </a:lvl5pPr>
          </a:lstStyle>
          <a:p>
            <a:pPr lvl="0"/>
            <a:r>
              <a:rPr lang="en-GB" dirty="0"/>
              <a:t>Click to edit Master text styles</a:t>
            </a:r>
            <a:endParaRPr lang="en-US" dirty="0"/>
          </a:p>
        </p:txBody>
      </p:sp>
      <p:sp>
        <p:nvSpPr>
          <p:cNvPr id="6" name="Text Placeholder 4">
            <a:extLst>
              <a:ext uri="{FF2B5EF4-FFF2-40B4-BE49-F238E27FC236}">
                <a16:creationId xmlns:a16="http://schemas.microsoft.com/office/drawing/2014/main" id="{4EDED91D-6ADD-494D-8446-B61C66B904FF}"/>
              </a:ext>
            </a:extLst>
          </p:cNvPr>
          <p:cNvSpPr>
            <a:spLocks noGrp="1"/>
          </p:cNvSpPr>
          <p:nvPr>
            <p:ph type="body" sz="quarter" idx="14"/>
          </p:nvPr>
        </p:nvSpPr>
        <p:spPr>
          <a:xfrm>
            <a:off x="666751" y="1295400"/>
            <a:ext cx="5287009" cy="4702629"/>
          </a:xfrm>
          <a:prstGeom prst="rect">
            <a:avLst/>
          </a:prstGeom>
        </p:spPr>
        <p:txBody>
          <a:bodyPr/>
          <a:lstStyle>
            <a:lvl1pPr marL="457223" indent="-457223">
              <a:buClr>
                <a:schemeClr val="accent2"/>
              </a:buClr>
              <a:buFont typeface="Wingdings" panose="05000000000000000000" pitchFamily="2" charset="2"/>
              <a:buChar char="§"/>
              <a:defRPr sz="2133"/>
            </a:lvl1pPr>
            <a:lvl2pPr marL="990650" indent="-381019">
              <a:buClr>
                <a:schemeClr val="accent2"/>
              </a:buClr>
              <a:buFont typeface="Wingdings" panose="05000000000000000000" pitchFamily="2" charset="2"/>
              <a:buChar char="§"/>
              <a:defRPr sz="2133"/>
            </a:lvl2pPr>
            <a:lvl3pPr marL="1524076" indent="-304815">
              <a:buClr>
                <a:schemeClr val="accent2"/>
              </a:buClr>
              <a:buFont typeface="Wingdings" panose="05000000000000000000" pitchFamily="2" charset="2"/>
              <a:buChar char="§"/>
              <a:defRPr sz="2133"/>
            </a:lvl3pPr>
            <a:lvl4pPr marL="2133707" indent="-304815">
              <a:buClr>
                <a:schemeClr val="accent2"/>
              </a:buClr>
              <a:buFont typeface="Wingdings" panose="05000000000000000000" pitchFamily="2" charset="2"/>
              <a:buChar char="§"/>
              <a:defRPr sz="2133"/>
            </a:lvl4pPr>
            <a:lvl5pPr marL="2743337" indent="-304815">
              <a:buClr>
                <a:schemeClr val="accent2"/>
              </a:buClr>
              <a:buFont typeface="Wingdings" panose="05000000000000000000" pitchFamily="2" charset="2"/>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a:extLst>
              <a:ext uri="{FF2B5EF4-FFF2-40B4-BE49-F238E27FC236}">
                <a16:creationId xmlns:a16="http://schemas.microsoft.com/office/drawing/2014/main" id="{D32D2671-E2FD-4033-A85B-353D23588E77}"/>
              </a:ext>
            </a:extLst>
          </p:cNvPr>
          <p:cNvSpPr>
            <a:spLocks noGrp="1"/>
          </p:cNvSpPr>
          <p:nvPr>
            <p:ph type="body" sz="quarter" idx="15"/>
          </p:nvPr>
        </p:nvSpPr>
        <p:spPr>
          <a:xfrm>
            <a:off x="6281849" y="1295400"/>
            <a:ext cx="5287009" cy="4702629"/>
          </a:xfrm>
          <a:prstGeom prst="rect">
            <a:avLst/>
          </a:prstGeom>
        </p:spPr>
        <p:txBody>
          <a:bodyPr/>
          <a:lstStyle>
            <a:lvl1pPr marL="457223" indent="-457223">
              <a:buClr>
                <a:schemeClr val="accent2"/>
              </a:buClr>
              <a:buFont typeface="Wingdings" panose="05000000000000000000" pitchFamily="2" charset="2"/>
              <a:buChar char="§"/>
              <a:defRPr sz="2133"/>
            </a:lvl1pPr>
            <a:lvl2pPr marL="990650" indent="-381019">
              <a:buClr>
                <a:schemeClr val="accent2"/>
              </a:buClr>
              <a:buFont typeface="Wingdings" panose="05000000000000000000" pitchFamily="2" charset="2"/>
              <a:buChar char="§"/>
              <a:defRPr sz="2133"/>
            </a:lvl2pPr>
            <a:lvl3pPr marL="1524076" indent="-304815">
              <a:buClr>
                <a:schemeClr val="accent2"/>
              </a:buClr>
              <a:buFont typeface="Wingdings" panose="05000000000000000000" pitchFamily="2" charset="2"/>
              <a:buChar char="§"/>
              <a:defRPr sz="2133"/>
            </a:lvl3pPr>
            <a:lvl4pPr marL="2133707" indent="-304815">
              <a:buClr>
                <a:schemeClr val="accent2"/>
              </a:buClr>
              <a:buFont typeface="Wingdings" panose="05000000000000000000" pitchFamily="2" charset="2"/>
              <a:buChar char="§"/>
              <a:defRPr sz="2133"/>
            </a:lvl4pPr>
            <a:lvl5pPr marL="2743337" indent="-304815">
              <a:buClr>
                <a:schemeClr val="accent2"/>
              </a:buClr>
              <a:buFont typeface="Wingdings" panose="05000000000000000000" pitchFamily="2" charset="2"/>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20173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B116-70C3-324A-BC42-D7240F353C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240E1E8-81CD-2D44-BCC0-63B64EC066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EB81599-F876-534B-AEFF-F5A97373CA61}"/>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0E0671A5-B828-424F-A8C0-E9510159F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B4890-F956-0A4C-8352-06CC7AC73E55}"/>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2861721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1A0E-66EA-E94E-8AD5-1377271F68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A20CFE-9BB8-8940-BD8C-8C86DF6FE1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B6B334-4D1A-9040-AB62-65CFB222025D}"/>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050C17F6-B91C-544E-A511-890CFDC3B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91409-01EF-8D43-BC43-B61C6407AEEF}"/>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2190570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03A0-5452-1F48-B75A-39EF8EABA1D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93A674F-FA1F-F940-8D8E-0FCEEE656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5F3465E-EE93-4547-AFF0-461D754DD961}"/>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3EF57DF1-9BA0-E848-B3C0-939455414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4FCED-EB15-7344-8FF4-E140A2FEB477}"/>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299693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0F5B5D-2471-481B-AB37-90376419CC43}" type="datetimeFigureOut">
              <a:rPr lang="en-GB" smtClean="0"/>
              <a:t>18/11/2024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2099568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0E83-51CB-C04A-85AC-A75C1269B8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FF9DCB-C81D-D64D-81B3-3E22E58D48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D576268-58EC-174E-A422-F90AC3EC8E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1F0224-E16B-4D4D-96F6-00363305951F}"/>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6" name="Footer Placeholder 5">
            <a:extLst>
              <a:ext uri="{FF2B5EF4-FFF2-40B4-BE49-F238E27FC236}">
                <a16:creationId xmlns:a16="http://schemas.microsoft.com/office/drawing/2014/main" id="{10D70D85-BA9A-CD47-A92C-46C7C0D76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0D78D-521D-664D-BBB9-EEE837E85056}"/>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683021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17DF-7191-8845-9EED-AA6A24DB9B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3FEC37-9AF1-0749-BDBF-7471619EA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C15F06-3533-0C42-943C-A1ECC9C752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B9AF4B5-BCB0-7543-A8E0-B82947004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81D960-955E-0545-861A-C6E00D6D1C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7D8667-5447-834E-8493-8311EAE13CEB}"/>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8" name="Footer Placeholder 7">
            <a:extLst>
              <a:ext uri="{FF2B5EF4-FFF2-40B4-BE49-F238E27FC236}">
                <a16:creationId xmlns:a16="http://schemas.microsoft.com/office/drawing/2014/main" id="{09D29347-86EA-1B4D-A399-5B1B7359E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F0468D-B576-FD44-840A-7DC3CD286051}"/>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2360102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A156-ADF0-AE4E-B149-39844153DA1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63AF9F-436B-9C47-9244-D0D5E2C8F6E8}"/>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4" name="Footer Placeholder 3">
            <a:extLst>
              <a:ext uri="{FF2B5EF4-FFF2-40B4-BE49-F238E27FC236}">
                <a16:creationId xmlns:a16="http://schemas.microsoft.com/office/drawing/2014/main" id="{A8E20BDB-B0E5-EC43-8BA7-AC5172D31A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665BF2-92E9-D049-93A8-F8C97F413518}"/>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762847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8D20D-46E8-2A4E-95B6-25A3A97F4FFC}"/>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3" name="Footer Placeholder 2">
            <a:extLst>
              <a:ext uri="{FF2B5EF4-FFF2-40B4-BE49-F238E27FC236}">
                <a16:creationId xmlns:a16="http://schemas.microsoft.com/office/drawing/2014/main" id="{EC58067E-0E72-0944-B1A4-808F562B1B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4326E-C97F-FF40-85A4-07E9A76AB7C7}"/>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305185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04D8-0CAB-FC4A-9A8F-C20C43138B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3B1336-C73E-F34F-BB64-73FA28A0A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B9B53C1-2BA4-A244-85C6-850A20CDD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6F39B3-4EBF-A745-BF3A-540760E52C58}"/>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6" name="Footer Placeholder 5">
            <a:extLst>
              <a:ext uri="{FF2B5EF4-FFF2-40B4-BE49-F238E27FC236}">
                <a16:creationId xmlns:a16="http://schemas.microsoft.com/office/drawing/2014/main" id="{DEE099DE-83BD-F946-8990-28E77A309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7FED2A-DEDA-FD40-B19C-BF50FDB3BC19}"/>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2025668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AE93-BAD0-9240-8F4E-B67A8D1561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644B043-A2CF-6040-B399-055B67EDD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F9556B-794F-5646-ADC9-C27E3A2CF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FB9F4B-4167-144E-BBEC-7F8A6B322707}"/>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6" name="Footer Placeholder 5">
            <a:extLst>
              <a:ext uri="{FF2B5EF4-FFF2-40B4-BE49-F238E27FC236}">
                <a16:creationId xmlns:a16="http://schemas.microsoft.com/office/drawing/2014/main" id="{2C8426CB-9AB5-7D42-99EC-4B124B6ED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B50DA-5746-0E4F-AEF7-BCEB1366CB90}"/>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877912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6209-095B-A04F-98B8-4829DB2FD4D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7DAE2B-9571-9244-A4DA-A69F968175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E3B733-FA16-914C-BDC1-5FA9ABEF00FC}"/>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2A039206-3CF5-8840-B073-235EB413C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90583-7340-5949-BA8C-D5457B477510}"/>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175952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68EBF-83E0-D44E-8974-A3A59A79027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72EAB2-6968-7F45-BB24-3FDB0657882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667F2D-3350-4846-B008-D46DF5A1E9F8}"/>
              </a:ext>
            </a:extLst>
          </p:cNvPr>
          <p:cNvSpPr>
            <a:spLocks noGrp="1"/>
          </p:cNvSpPr>
          <p:nvPr>
            <p:ph type="dt" sz="half" idx="10"/>
          </p:nvPr>
        </p:nvSpPr>
        <p:spPr/>
        <p:txBody>
          <a:body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60D8C987-CA93-8146-BBB8-8FAC32D1A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879C8-FF15-6E4F-95EC-64CD868E73C7}"/>
              </a:ext>
            </a:extLst>
          </p:cNvPr>
          <p:cNvSpPr>
            <a:spLocks noGrp="1"/>
          </p:cNvSpPr>
          <p:nvPr>
            <p:ph type="sldNum" sz="quarter" idx="12"/>
          </p:nvPr>
        </p:nvSpPr>
        <p:spPr/>
        <p:txBody>
          <a:bodyPr/>
          <a:lstStyle/>
          <a:p>
            <a:fld id="{92EC9F6A-1799-394B-BBB5-2B25D3FEE772}" type="slidenum">
              <a:rPr lang="en-US" smtClean="0"/>
              <a:t>‹#›</a:t>
            </a:fld>
            <a:endParaRPr lang="en-US"/>
          </a:p>
        </p:txBody>
      </p:sp>
    </p:spTree>
    <p:extLst>
      <p:ext uri="{BB962C8B-B14F-4D97-AF65-F5344CB8AC3E}">
        <p14:creationId xmlns:p14="http://schemas.microsoft.com/office/powerpoint/2010/main" val="3002864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Main presentation title slide">
    <p:bg>
      <p:bgPr>
        <a:solidFill>
          <a:srgbClr val="1A9DAC"/>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2367128" y="1419504"/>
            <a:ext cx="0" cy="3657600"/>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4"/>
          </p:nvPr>
        </p:nvSpPr>
        <p:spPr>
          <a:xfrm>
            <a:off x="2908877" y="1316765"/>
            <a:ext cx="8083667" cy="3774848"/>
          </a:xfrm>
          <a:prstGeom prst="rect">
            <a:avLst/>
          </a:prstGeom>
        </p:spPr>
        <p:txBody>
          <a:bodyPr lIns="0" tIns="0" rIns="0" bIns="0"/>
          <a:lstStyle>
            <a:lvl1pPr marL="0" indent="0">
              <a:lnSpc>
                <a:spcPts val="6400"/>
              </a:lnSpc>
              <a:spcBef>
                <a:spcPts val="0"/>
              </a:spcBef>
              <a:buFontTx/>
              <a:buNone/>
              <a:defRPr sz="5867" b="0" i="0">
                <a:solidFill>
                  <a:schemeClr val="bg1"/>
                </a:solidFill>
                <a:latin typeface="Georgia" charset="0"/>
                <a:ea typeface="Georgia" charset="0"/>
                <a:cs typeface="Georgia" charset="0"/>
              </a:defRPr>
            </a:lvl1pPr>
          </a:lstStyle>
          <a:p>
            <a:pPr lvl="0"/>
            <a:r>
              <a:rPr lang="en-GB"/>
              <a:t>Click to edit Master text styles</a:t>
            </a:r>
          </a:p>
        </p:txBody>
      </p:sp>
      <p:sp>
        <p:nvSpPr>
          <p:cNvPr id="18" name="Text Placeholder 14"/>
          <p:cNvSpPr>
            <a:spLocks noGrp="1"/>
          </p:cNvSpPr>
          <p:nvPr>
            <p:ph type="body" sz="quarter" idx="15"/>
          </p:nvPr>
        </p:nvSpPr>
        <p:spPr>
          <a:xfrm>
            <a:off x="662482" y="1403169"/>
            <a:ext cx="1625519" cy="358775"/>
          </a:xfrm>
          <a:prstGeom prst="rect">
            <a:avLst/>
          </a:prstGeom>
        </p:spPr>
        <p:txBody>
          <a:bodyPr lIns="0" tIns="0" rIns="0" bIns="0"/>
          <a:lstStyle>
            <a:lvl1pPr marL="0" indent="0">
              <a:lnSpc>
                <a:spcPts val="1733"/>
              </a:lnSpc>
              <a:spcBef>
                <a:spcPts val="0"/>
              </a:spcBef>
              <a:buFontTx/>
              <a:buNone/>
              <a:defRPr sz="1467" b="0" i="0">
                <a:solidFill>
                  <a:schemeClr val="bg1"/>
                </a:solidFill>
                <a:latin typeface="Tahoma" charset="0"/>
                <a:ea typeface="Tahoma" charset="0"/>
                <a:cs typeface="Tahoma" charset="0"/>
              </a:defRPr>
            </a:lvl1pPr>
          </a:lstStyle>
          <a:p>
            <a:pPr lvl="0"/>
            <a:r>
              <a:rPr lang="en-GB"/>
              <a:t>Click to edit Master text styles</a:t>
            </a:r>
          </a:p>
        </p:txBody>
      </p:sp>
      <p:sp>
        <p:nvSpPr>
          <p:cNvPr id="19" name="Text Placeholder 14"/>
          <p:cNvSpPr>
            <a:spLocks noGrp="1"/>
          </p:cNvSpPr>
          <p:nvPr>
            <p:ph type="body" sz="quarter" idx="16"/>
          </p:nvPr>
        </p:nvSpPr>
        <p:spPr>
          <a:xfrm>
            <a:off x="662482" y="1763165"/>
            <a:ext cx="1625519" cy="536400"/>
          </a:xfrm>
          <a:prstGeom prst="rect">
            <a:avLst/>
          </a:prstGeom>
        </p:spPr>
        <p:txBody>
          <a:bodyPr lIns="0" tIns="0" rIns="0" bIns="0"/>
          <a:lstStyle>
            <a:lvl1pPr marL="0" indent="0">
              <a:lnSpc>
                <a:spcPts val="1733"/>
              </a:lnSpc>
              <a:spcBef>
                <a:spcPts val="0"/>
              </a:spcBef>
              <a:buFontTx/>
              <a:buNone/>
              <a:defRPr sz="1467" b="1" i="0">
                <a:solidFill>
                  <a:schemeClr val="bg1"/>
                </a:solidFill>
                <a:latin typeface="Tahoma" charset="0"/>
                <a:ea typeface="Tahoma" charset="0"/>
                <a:cs typeface="Tahoma" charset="0"/>
              </a:defRPr>
            </a:lvl1pPr>
          </a:lstStyle>
          <a:p>
            <a:pPr lvl="0"/>
            <a:r>
              <a:rPr lang="en-GB"/>
              <a:t>Click to edit Master text styles</a:t>
            </a:r>
          </a:p>
        </p:txBody>
      </p:sp>
      <p:sp>
        <p:nvSpPr>
          <p:cNvPr id="20" name="Text Placeholder 14"/>
          <p:cNvSpPr>
            <a:spLocks noGrp="1"/>
          </p:cNvSpPr>
          <p:nvPr>
            <p:ph type="body" sz="quarter" idx="17"/>
          </p:nvPr>
        </p:nvSpPr>
        <p:spPr>
          <a:xfrm>
            <a:off x="662482" y="2306766"/>
            <a:ext cx="1625519" cy="695325"/>
          </a:xfrm>
          <a:prstGeom prst="rect">
            <a:avLst/>
          </a:prstGeom>
        </p:spPr>
        <p:txBody>
          <a:bodyPr lIns="0" tIns="0" rIns="0" bIns="0"/>
          <a:lstStyle>
            <a:lvl1pPr marL="0" indent="0">
              <a:lnSpc>
                <a:spcPts val="1733"/>
              </a:lnSpc>
              <a:spcBef>
                <a:spcPts val="0"/>
              </a:spcBef>
              <a:buFontTx/>
              <a:buNone/>
              <a:defRPr sz="1467" b="1" i="0">
                <a:solidFill>
                  <a:schemeClr val="bg1"/>
                </a:solidFill>
                <a:latin typeface="Tahoma" charset="0"/>
                <a:ea typeface="Tahoma" charset="0"/>
                <a:cs typeface="Tahoma" charset="0"/>
              </a:defRPr>
            </a:lvl1pPr>
          </a:lstStyle>
          <a:p>
            <a:pPr lvl="0"/>
            <a:r>
              <a:rPr lang="en-GB"/>
              <a:t>Click to edit Master text styles</a:t>
            </a:r>
          </a:p>
        </p:txBody>
      </p:sp>
      <p:pic>
        <p:nvPicPr>
          <p:cNvPr id="9" name="Picture 11" descr="UWE-Logo-Botto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0789" y="5425018"/>
            <a:ext cx="2910416" cy="143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8"/>
          </p:nvPr>
        </p:nvSpPr>
        <p:spPr>
          <a:xfrm>
            <a:off x="662482" y="4888575"/>
            <a:ext cx="1625519" cy="279895"/>
          </a:xfrm>
          <a:prstGeom prst="rect">
            <a:avLst/>
          </a:prstGeom>
        </p:spPr>
        <p:txBody>
          <a:bodyPr lIns="0" tIns="0" rIns="0" bIns="0"/>
          <a:lstStyle>
            <a:lvl1pPr marL="0" indent="0">
              <a:lnSpc>
                <a:spcPts val="1733"/>
              </a:lnSpc>
              <a:spcBef>
                <a:spcPts val="0"/>
              </a:spcBef>
              <a:buFontTx/>
              <a:buNone/>
              <a:defRPr sz="1467" b="0" i="0">
                <a:solidFill>
                  <a:schemeClr val="bg1"/>
                </a:solidFill>
                <a:latin typeface="Tahoma"/>
                <a:ea typeface="Tahoma"/>
                <a:cs typeface="Tahoma"/>
              </a:defRPr>
            </a:lvl1pPr>
          </a:lstStyle>
          <a:p>
            <a:pPr lvl="0"/>
            <a:r>
              <a:rPr lang="en-GB"/>
              <a:t>Click to edit Master text styles</a:t>
            </a:r>
          </a:p>
        </p:txBody>
      </p:sp>
    </p:spTree>
    <p:extLst>
      <p:ext uri="{BB962C8B-B14F-4D97-AF65-F5344CB8AC3E}">
        <p14:creationId xmlns:p14="http://schemas.microsoft.com/office/powerpoint/2010/main" val="118622272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hart and graph position">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99459" y="740833"/>
            <a:ext cx="8687495" cy="646040"/>
          </a:xfrm>
          <a:prstGeom prst="rect">
            <a:avLst/>
          </a:prstGeom>
        </p:spPr>
        <p:txBody>
          <a:bodyPr lIns="0" tIns="0" rIns="0" bIns="0"/>
          <a:lstStyle>
            <a:lvl1pPr marL="0" indent="0">
              <a:lnSpc>
                <a:spcPts val="5600"/>
              </a:lnSpc>
              <a:buFontTx/>
              <a:buNone/>
              <a:defRPr sz="5333" b="0" i="0">
                <a:solidFill>
                  <a:srgbClr val="16818D"/>
                </a:solidFill>
                <a:latin typeface="Georgia" charset="0"/>
                <a:ea typeface="Georgia" charset="0"/>
                <a:cs typeface="Georgia" charset="0"/>
              </a:defRPr>
            </a:lvl1pPr>
          </a:lstStyle>
          <a:p>
            <a:pPr lvl="0"/>
            <a:r>
              <a:rPr lang="en-GB"/>
              <a:t>Click to edit Master text styles</a:t>
            </a:r>
          </a:p>
        </p:txBody>
      </p:sp>
      <p:sp>
        <p:nvSpPr>
          <p:cNvPr id="3" name="Chart Placeholder 2"/>
          <p:cNvSpPr>
            <a:spLocks noGrp="1"/>
          </p:cNvSpPr>
          <p:nvPr>
            <p:ph type="chart" sz="quarter" idx="11"/>
          </p:nvPr>
        </p:nvSpPr>
        <p:spPr>
          <a:xfrm>
            <a:off x="1199456" y="1602900"/>
            <a:ext cx="8687493" cy="4322379"/>
          </a:xfrm>
          <a:prstGeom prst="rect">
            <a:avLst/>
          </a:prstGeom>
        </p:spPr>
        <p:txBody>
          <a:bodyPr/>
          <a:lstStyle/>
          <a:p>
            <a:pPr lvl="0"/>
            <a:endParaRPr lang="en-US" noProof="0"/>
          </a:p>
        </p:txBody>
      </p:sp>
      <p:pic>
        <p:nvPicPr>
          <p:cNvPr id="7" name="Picture 6" descr="UWE-Logo-Bott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148917"/>
            <a:ext cx="1439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89655"/>
      </p:ext>
    </p:extLst>
  </p:cSld>
  <p:clrMapOvr>
    <a:masterClrMapping/>
  </p:clrMapOvr>
  <p:transition spd="slow">
    <p:fade/>
  </p:transition>
  <p:extLst>
    <p:ext uri="{DCECCB84-F9BA-43D5-87BE-67443E8EF086}">
      <p15:sldGuideLst xmlns:p15="http://schemas.microsoft.com/office/powerpoint/2012/main">
        <p15:guide id="1" pos="567">
          <p15:clr>
            <a:srgbClr val="FBAE40"/>
          </p15:clr>
        </p15:guide>
        <p15:guide id="2" orient="horz" pos="3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0F5B5D-2471-481B-AB37-90376419CC43}"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1598033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623394" y="313656"/>
            <a:ext cx="8736969" cy="811088"/>
          </a:xfrm>
          <a:prstGeom prst="rect">
            <a:avLst/>
          </a:prstGeom>
        </p:spPr>
        <p:txBody>
          <a:bodyPr lIns="0" tIns="0" rIns="0" bIns="0"/>
          <a:lstStyle>
            <a:lvl1pPr marL="0" indent="0">
              <a:lnSpc>
                <a:spcPts val="5600"/>
              </a:lnSpc>
              <a:buFontTx/>
              <a:buNone/>
              <a:defRPr sz="4267" b="0" i="0" baseline="0">
                <a:solidFill>
                  <a:srgbClr val="16818D"/>
                </a:solidFill>
                <a:latin typeface="Georgia"/>
                <a:ea typeface="Georgia"/>
                <a:cs typeface="Georgia"/>
              </a:defRPr>
            </a:lvl1pPr>
          </a:lstStyle>
          <a:p>
            <a:pPr lvl="0"/>
            <a:r>
              <a:rPr lang="en-GB"/>
              <a:t>Click to edit Master text styles</a:t>
            </a:r>
          </a:p>
        </p:txBody>
      </p:sp>
      <p:sp>
        <p:nvSpPr>
          <p:cNvPr id="4" name="Picture Placeholder 12"/>
          <p:cNvSpPr>
            <a:spLocks noGrp="1"/>
          </p:cNvSpPr>
          <p:nvPr>
            <p:ph type="pic" sz="quarter" idx="11"/>
          </p:nvPr>
        </p:nvSpPr>
        <p:spPr>
          <a:xfrm>
            <a:off x="8167053" y="1287887"/>
            <a:ext cx="4024948" cy="4584880"/>
          </a:xfrm>
          <a:prstGeom prst="rect">
            <a:avLst/>
          </a:prstGeom>
        </p:spPr>
        <p:txBody>
          <a:bodyPr/>
          <a:lstStyle/>
          <a:p>
            <a:endParaRPr lang="en-US"/>
          </a:p>
        </p:txBody>
      </p:sp>
      <p:sp>
        <p:nvSpPr>
          <p:cNvPr id="6" name="Picture Placeholder 12"/>
          <p:cNvSpPr>
            <a:spLocks noGrp="1"/>
          </p:cNvSpPr>
          <p:nvPr>
            <p:ph type="pic" sz="quarter" idx="13"/>
          </p:nvPr>
        </p:nvSpPr>
        <p:spPr>
          <a:xfrm>
            <a:off x="4086120" y="1287888"/>
            <a:ext cx="4027065" cy="2264529"/>
          </a:xfrm>
          <a:prstGeom prst="rect">
            <a:avLst/>
          </a:prstGeom>
        </p:spPr>
        <p:txBody>
          <a:bodyPr/>
          <a:lstStyle/>
          <a:p>
            <a:endParaRPr lang="en-US"/>
          </a:p>
        </p:txBody>
      </p:sp>
      <p:sp>
        <p:nvSpPr>
          <p:cNvPr id="7" name="Picture Placeholder 12"/>
          <p:cNvSpPr>
            <a:spLocks noGrp="1"/>
          </p:cNvSpPr>
          <p:nvPr>
            <p:ph type="pic" sz="quarter" idx="14"/>
          </p:nvPr>
        </p:nvSpPr>
        <p:spPr>
          <a:xfrm>
            <a:off x="4086120" y="3601098"/>
            <a:ext cx="4027065" cy="2271669"/>
          </a:xfrm>
          <a:prstGeom prst="rect">
            <a:avLst/>
          </a:prstGeom>
        </p:spPr>
        <p:txBody>
          <a:bodyPr/>
          <a:lstStyle/>
          <a:p>
            <a:endParaRPr lang="en-US"/>
          </a:p>
        </p:txBody>
      </p:sp>
      <p:pic>
        <p:nvPicPr>
          <p:cNvPr id="8" name="Picture 7" descr="UWE-Logo-Bott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148917"/>
            <a:ext cx="1439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5" hasCustomPrompt="1"/>
          </p:nvPr>
        </p:nvSpPr>
        <p:spPr>
          <a:xfrm>
            <a:off x="610754" y="1287888"/>
            <a:ext cx="3180991" cy="4584880"/>
          </a:xfrm>
          <a:prstGeom prst="rect">
            <a:avLst/>
          </a:prstGeom>
        </p:spPr>
        <p:txBody>
          <a:bodyPr lIns="0" tIns="0" rIns="0" bIns="0" numCol="1" spcCol="216000"/>
          <a:lstStyle>
            <a:lvl1pPr marL="380990" marR="0" indent="-380990" algn="l" defTabSz="808546" rtl="0" eaLnBrk="1" fontAlgn="base" latinLnBrk="0" hangingPunct="1">
              <a:lnSpc>
                <a:spcPts val="2667"/>
              </a:lnSpc>
              <a:spcBef>
                <a:spcPts val="0"/>
              </a:spcBef>
              <a:spcAft>
                <a:spcPct val="0"/>
              </a:spcAft>
              <a:buClr>
                <a:srgbClr val="16818D"/>
              </a:buClr>
              <a:buSzTx/>
              <a:buFont typeface="Arial" panose="020B0604020202020204" pitchFamily="34" charset="0"/>
              <a:buChar char="•"/>
              <a:tabLst/>
              <a:defRPr sz="1867"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21766" indent="-366175">
              <a:buClr>
                <a:srgbClr val="16818D"/>
              </a:buClr>
              <a:buFont typeface="Courier New" panose="02070309020205020404" pitchFamily="49" charset="0"/>
              <a:buChar char="o"/>
              <a:defRPr sz="1867">
                <a:latin typeface="Tahoma" panose="020B0604030504040204" pitchFamily="34" charset="0"/>
                <a:ea typeface="Tahoma" panose="020B0604030504040204" pitchFamily="34" charset="0"/>
                <a:cs typeface="Tahoma" panose="020B0604030504040204" pitchFamily="34" charset="0"/>
              </a:defRPr>
            </a:lvl2pPr>
            <a:lvl3pPr marL="1077357" indent="-237061">
              <a:buClr>
                <a:srgbClr val="16818D"/>
              </a:buClr>
              <a:buFont typeface="Arial" panose="020B0604020202020204" pitchFamily="34" charset="0"/>
              <a:buChar char="̶"/>
              <a:defRPr sz="1867">
                <a:latin typeface="Tahoma" panose="020B0604030504040204" pitchFamily="34" charset="0"/>
                <a:ea typeface="Tahoma" panose="020B0604030504040204" pitchFamily="34" charset="0"/>
                <a:cs typeface="Tahoma" panose="020B0604030504040204" pitchFamily="34" charset="0"/>
              </a:defRPr>
            </a:lvl3pPr>
            <a:lvl4pPr marL="1551479" indent="-402157">
              <a:defRPr sz="1867">
                <a:latin typeface="Tahoma" panose="020B0604030504040204" pitchFamily="34" charset="0"/>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Tree>
    <p:extLst>
      <p:ext uri="{BB962C8B-B14F-4D97-AF65-F5344CB8AC3E}">
        <p14:creationId xmlns:p14="http://schemas.microsoft.com/office/powerpoint/2010/main" val="3801404722"/>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700">
          <p15:clr>
            <a:srgbClr val="FBAE40"/>
          </p15:clr>
        </p15:guide>
        <p15:guide id="4" pos="1927">
          <p15:clr>
            <a:srgbClr val="FBAE40"/>
          </p15:clr>
        </p15:guide>
        <p15:guide id="5" pos="1904">
          <p15:clr>
            <a:srgbClr val="FBAE40"/>
          </p15:clr>
        </p15:guide>
        <p15:guide id="6" pos="3833">
          <p15:clr>
            <a:srgbClr val="FBAE40"/>
          </p15:clr>
        </p15:guide>
        <p15:guide id="7" pos="3856">
          <p15:clr>
            <a:srgbClr val="FBAE40"/>
          </p15:clr>
        </p15:guide>
        <p15:guide id="8" orient="horz" pos="16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lumn text style with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98827" y="740833"/>
            <a:ext cx="8687495" cy="646040"/>
          </a:xfrm>
          <a:prstGeom prst="rect">
            <a:avLst/>
          </a:prstGeom>
        </p:spPr>
        <p:txBody>
          <a:bodyPr lIns="0" tIns="0" rIns="0" bIns="0"/>
          <a:lstStyle>
            <a:lvl1pPr marL="0" indent="0">
              <a:lnSpc>
                <a:spcPts val="5600"/>
              </a:lnSpc>
              <a:buFontTx/>
              <a:buNone/>
              <a:defRPr sz="5333" b="0" i="0">
                <a:solidFill>
                  <a:srgbClr val="16818D"/>
                </a:solidFill>
                <a:latin typeface="Georgia" charset="0"/>
                <a:ea typeface="Georgia" charset="0"/>
                <a:cs typeface="Georgia" charset="0"/>
              </a:defRPr>
            </a:lvl1pPr>
          </a:lstStyle>
          <a:p>
            <a:pPr lvl="0"/>
            <a:r>
              <a:rPr lang="en-GB"/>
              <a:t>Click to edit Master text styles</a:t>
            </a:r>
          </a:p>
        </p:txBody>
      </p:sp>
      <p:pic>
        <p:nvPicPr>
          <p:cNvPr id="8" name="Picture 7" descr="UWE-Logo-Bott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148917"/>
            <a:ext cx="1439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1" hasCustomPrompt="1"/>
          </p:nvPr>
        </p:nvSpPr>
        <p:spPr>
          <a:xfrm>
            <a:off x="1198827" y="1632141"/>
            <a:ext cx="4223444" cy="4101116"/>
          </a:xfrm>
          <a:prstGeom prst="rect">
            <a:avLst/>
          </a:prstGeom>
        </p:spPr>
        <p:txBody>
          <a:bodyPr lIns="0" tIns="0" rIns="0" bIns="0" numCol="1" spcCol="216000"/>
          <a:lstStyle>
            <a:lvl1pPr marL="380990" marR="0" indent="-380990" algn="l" defTabSz="808546" rtl="0" eaLnBrk="1" fontAlgn="base" latinLnBrk="0" hangingPunct="1">
              <a:lnSpc>
                <a:spcPts val="2667"/>
              </a:lnSpc>
              <a:spcBef>
                <a:spcPts val="0"/>
              </a:spcBef>
              <a:spcAft>
                <a:spcPct val="0"/>
              </a:spcAft>
              <a:buClr>
                <a:srgbClr val="16818D"/>
              </a:buClr>
              <a:buSzTx/>
              <a:buFont typeface="Arial" panose="020B0604020202020204" pitchFamily="34" charset="0"/>
              <a:buChar char="•"/>
              <a:tabLst/>
              <a:defRPr sz="1867"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21766" indent="-366175">
              <a:buClr>
                <a:srgbClr val="16818D"/>
              </a:buClr>
              <a:buFont typeface="Courier New" panose="02070309020205020404" pitchFamily="49" charset="0"/>
              <a:buChar char="o"/>
              <a:defRPr sz="1867">
                <a:latin typeface="Tahoma" panose="020B0604030504040204" pitchFamily="34" charset="0"/>
                <a:ea typeface="Tahoma" panose="020B0604030504040204" pitchFamily="34" charset="0"/>
                <a:cs typeface="Tahoma" panose="020B0604030504040204" pitchFamily="34" charset="0"/>
              </a:defRPr>
            </a:lvl2pPr>
            <a:lvl3pPr marL="1077357" indent="-237061">
              <a:buClr>
                <a:srgbClr val="16818D"/>
              </a:buClr>
              <a:buFont typeface="Arial" panose="020B0604020202020204" pitchFamily="34" charset="0"/>
              <a:buChar char="̶"/>
              <a:defRPr sz="1867">
                <a:latin typeface="Tahoma" panose="020B0604030504040204" pitchFamily="34" charset="0"/>
                <a:ea typeface="Tahoma" panose="020B0604030504040204" pitchFamily="34" charset="0"/>
                <a:cs typeface="Tahoma" panose="020B0604030504040204" pitchFamily="34" charset="0"/>
              </a:defRPr>
            </a:lvl3pPr>
            <a:lvl4pPr marL="1551479" indent="-402157">
              <a:defRPr sz="1867">
                <a:latin typeface="Tahoma" panose="020B0604030504040204" pitchFamily="34" charset="0"/>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
        <p:nvSpPr>
          <p:cNvPr id="10" name="Text Placeholder 5"/>
          <p:cNvSpPr>
            <a:spLocks noGrp="1"/>
          </p:cNvSpPr>
          <p:nvPr>
            <p:ph type="body" sz="quarter" idx="12" hasCustomPrompt="1"/>
          </p:nvPr>
        </p:nvSpPr>
        <p:spPr>
          <a:xfrm>
            <a:off x="5617602" y="1632141"/>
            <a:ext cx="4318825" cy="4101116"/>
          </a:xfrm>
          <a:prstGeom prst="rect">
            <a:avLst/>
          </a:prstGeom>
        </p:spPr>
        <p:txBody>
          <a:bodyPr lIns="0" tIns="0" rIns="0" bIns="0" numCol="1" spcCol="216000"/>
          <a:lstStyle>
            <a:lvl1pPr marL="380990" marR="0" indent="-380990" algn="l" defTabSz="808546" rtl="0" eaLnBrk="1" fontAlgn="base" latinLnBrk="0" hangingPunct="1">
              <a:lnSpc>
                <a:spcPts val="2667"/>
              </a:lnSpc>
              <a:spcBef>
                <a:spcPts val="0"/>
              </a:spcBef>
              <a:spcAft>
                <a:spcPct val="0"/>
              </a:spcAft>
              <a:buClr>
                <a:srgbClr val="16818D"/>
              </a:buClr>
              <a:buSzTx/>
              <a:buFont typeface="Arial" panose="020B0604020202020204" pitchFamily="34" charset="0"/>
              <a:buChar char="•"/>
              <a:tabLst/>
              <a:defRPr sz="1867"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21766" indent="-366175">
              <a:buClr>
                <a:srgbClr val="16818D"/>
              </a:buClr>
              <a:buFont typeface="Courier New" panose="02070309020205020404" pitchFamily="49" charset="0"/>
              <a:buChar char="o"/>
              <a:defRPr sz="1867">
                <a:latin typeface="Tahoma" panose="020B0604030504040204" pitchFamily="34" charset="0"/>
                <a:ea typeface="Tahoma" panose="020B0604030504040204" pitchFamily="34" charset="0"/>
                <a:cs typeface="Tahoma" panose="020B0604030504040204" pitchFamily="34" charset="0"/>
              </a:defRPr>
            </a:lvl2pPr>
            <a:lvl3pPr marL="1077357" indent="-237061">
              <a:buClr>
                <a:srgbClr val="16818D"/>
              </a:buClr>
              <a:buFont typeface="Arial" panose="020B0604020202020204" pitchFamily="34" charset="0"/>
              <a:buChar char="̶"/>
              <a:defRPr sz="1867">
                <a:latin typeface="Tahoma" panose="020B0604030504040204" pitchFamily="34" charset="0"/>
                <a:ea typeface="Tahoma" panose="020B0604030504040204" pitchFamily="34" charset="0"/>
                <a:cs typeface="Tahoma" panose="020B0604030504040204" pitchFamily="34" charset="0"/>
              </a:defRPr>
            </a:lvl3pPr>
            <a:lvl4pPr marL="1551479" indent="-402157">
              <a:defRPr sz="1867">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text</a:t>
            </a:r>
          </a:p>
          <a:p>
            <a:pPr lvl="1"/>
            <a:r>
              <a:rPr lang="en-US"/>
              <a:t>Second Bullet Point</a:t>
            </a:r>
          </a:p>
          <a:p>
            <a:pPr lvl="2"/>
            <a:r>
              <a:rPr lang="en-US"/>
              <a:t>Third Bullet Point</a:t>
            </a:r>
          </a:p>
          <a:p>
            <a:pPr lvl="3"/>
            <a:endParaRPr lang="en-US"/>
          </a:p>
          <a:p>
            <a:pPr lvl="0"/>
            <a:endParaRPr lang="en-GB"/>
          </a:p>
        </p:txBody>
      </p:sp>
    </p:spTree>
    <p:extLst>
      <p:ext uri="{BB962C8B-B14F-4D97-AF65-F5344CB8AC3E}">
        <p14:creationId xmlns:p14="http://schemas.microsoft.com/office/powerpoint/2010/main" val="3711813044"/>
      </p:ext>
    </p:extLst>
  </p:cSld>
  <p:clrMapOvr>
    <a:masterClrMapping/>
  </p:clrMapOvr>
  <p:transition spd="slow">
    <p:fade/>
  </p:transition>
  <p:extLst>
    <p:ext uri="{DCECCB84-F9BA-43D5-87BE-67443E8EF086}">
      <p15:sldGuideLst xmlns:p15="http://schemas.microsoft.com/office/powerpoint/2012/main">
        <p15:guide id="1" pos="567">
          <p15:clr>
            <a:srgbClr val="FBAE40"/>
          </p15:clr>
        </p15:guide>
        <p15:guide id="2" orient="horz" pos="350">
          <p15:clr>
            <a:srgbClr val="FBAE40"/>
          </p15:clr>
        </p15:guide>
        <p15:guide id="3" pos="2517">
          <p15:clr>
            <a:srgbClr val="FBAE40"/>
          </p15:clr>
        </p15:guide>
        <p15:guide id="4" pos="2653">
          <p15:clr>
            <a:srgbClr val="FBAE40"/>
          </p15:clr>
        </p15:guide>
        <p15:guide id="5" pos="464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620936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aptioning advic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1"/>
            <a:ext cx="10515600" cy="1011108"/>
          </a:xfrm>
          <a:prstGeom prst="rect">
            <a:avLst/>
          </a:prstGeom>
        </p:spPr>
        <p:txBody>
          <a:bodyPr lIns="0" tIns="0" rIns="0" bIns="0"/>
          <a:lstStyle>
            <a:lvl1pPr>
              <a:defRPr>
                <a:solidFill>
                  <a:srgbClr val="1A9DAC"/>
                </a:solidFill>
              </a:defRPr>
            </a:lvl1pPr>
          </a:lstStyle>
          <a:p>
            <a:pPr lvl="0"/>
            <a:r>
              <a:rPr lang="en-GB"/>
              <a:t>Captions are available for this resource</a:t>
            </a:r>
          </a:p>
        </p:txBody>
      </p:sp>
      <p:sp>
        <p:nvSpPr>
          <p:cNvPr id="6" name="Text Placeholder 5"/>
          <p:cNvSpPr>
            <a:spLocks noGrp="1"/>
          </p:cNvSpPr>
          <p:nvPr>
            <p:ph type="body" sz="quarter" idx="11" hasCustomPrompt="1"/>
          </p:nvPr>
        </p:nvSpPr>
        <p:spPr>
          <a:xfrm>
            <a:off x="1199455" y="1700808"/>
            <a:ext cx="8735483" cy="4608512"/>
          </a:xfrm>
          <a:prstGeom prst="rect">
            <a:avLst/>
          </a:prstGeom>
        </p:spPr>
        <p:txBody>
          <a:bodyPr lIns="0" tIns="0" rIns="0" bIns="0"/>
          <a:lstStyle>
            <a:lvl1pPr marL="9525" indent="0">
              <a:buClr>
                <a:srgbClr val="1A9DAC"/>
              </a:buClr>
              <a:buNone/>
              <a:tabLst/>
              <a:defRPr sz="2000">
                <a:latin typeface="+mn-lt"/>
                <a:ea typeface="Tahoma" panose="020B0604030504040204" pitchFamily="34" charset="0"/>
                <a:cs typeface="Tahoma" panose="020B0604030504040204" pitchFamily="34" charset="0"/>
              </a:defRPr>
            </a:lvl1pPr>
            <a:lvl2pPr marL="266700" indent="0">
              <a:buClr>
                <a:srgbClr val="1A9DAC"/>
              </a:buClr>
              <a:buFont typeface="Courier New" panose="02070309020205020404" pitchFamily="49" charset="0"/>
              <a:buNone/>
              <a:defRPr sz="2000">
                <a:latin typeface="+mn-lt"/>
                <a:ea typeface="Tahoma" panose="020B0604030504040204" pitchFamily="34" charset="0"/>
                <a:cs typeface="Tahoma" panose="020B0604030504040204" pitchFamily="34" charset="0"/>
              </a:defRPr>
            </a:lvl2pPr>
            <a:lvl3pPr marL="541338" indent="0">
              <a:buClr>
                <a:srgbClr val="1A9DAC"/>
              </a:buClr>
              <a:buFont typeface="Arial" panose="020B0604020202020204" pitchFamily="34" charset="0"/>
              <a:buNone/>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r>
              <a:rPr lang="en-GB"/>
              <a:t>This video has been automatically captioned by a machine. </a:t>
            </a:r>
          </a:p>
          <a:p>
            <a:r>
              <a:rPr lang="en-GB"/>
              <a:t>We believe this captioning will be more than 75% accurate. </a:t>
            </a:r>
          </a:p>
          <a:p>
            <a:r>
              <a:rPr lang="en-GB"/>
              <a:t>To see the captions click on “CC” on the bottom right of the video viewer. You can choose </a:t>
            </a:r>
            <a:r>
              <a:rPr lang="en-GB" u="sng">
                <a:hlinkClick r:id="rId2"/>
              </a:rPr>
              <a:t>how these captions appear</a:t>
            </a:r>
            <a:r>
              <a:rPr lang="en-GB"/>
              <a:t>. </a:t>
            </a:r>
          </a:p>
          <a:p>
            <a:r>
              <a:rPr lang="en-GB"/>
              <a:t>When refreshing your knowledge you can skip to the relevant section of video or captions using a </a:t>
            </a:r>
            <a:r>
              <a:rPr lang="en-GB">
                <a:hlinkClick r:id="rId3"/>
              </a:rPr>
              <a:t>key word search</a:t>
            </a:r>
            <a:r>
              <a:rPr lang="en-GB"/>
              <a:t>. </a:t>
            </a:r>
          </a:p>
          <a:p>
            <a:pPr marL="9525" indent="0">
              <a:buNone/>
            </a:pPr>
            <a:endParaRPr lang="en-GB"/>
          </a:p>
          <a:p>
            <a:r>
              <a:rPr lang="en-GB"/>
              <a:t>Provision of this captioning does not impact on your rights to request additional support or higher accuracy captions via Disability Services. </a:t>
            </a:r>
          </a:p>
          <a:p>
            <a:r>
              <a:rPr lang="en-GB"/>
              <a:t>Feedback on the captions should initially be given to the session lead. </a:t>
            </a:r>
          </a:p>
          <a:p>
            <a:pPr lvl="0"/>
            <a:endParaRPr lang="en-US"/>
          </a:p>
        </p:txBody>
      </p:sp>
    </p:spTree>
    <p:extLst>
      <p:ext uri="{BB962C8B-B14F-4D97-AF65-F5344CB8AC3E}">
        <p14:creationId xmlns:p14="http://schemas.microsoft.com/office/powerpoint/2010/main" val="1416713598"/>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56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EF78-6AE3-4291-B287-EF71BA06B2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F5CE765-D7DE-4F48-A272-C10904F14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1E01462-9AD8-4C82-8D10-2DE741485E85}"/>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6BB7CB66-108B-4D5B-AD1E-24C2A467CF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EE2A9-97E5-4A50-B694-CAD99EA632AF}"/>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088788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CC12-81CC-4A47-982F-D728F41501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11A3E7-6F2A-44E8-9F64-22C7818B2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8A2165-3CEA-484C-9AFC-63CFFF4C1D97}"/>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F879E826-9246-4863-974F-95C108239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A5FFD0-C6CA-460E-BFF4-FFB867C392E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422048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8A18-B8C0-4869-8B36-72C728A6C36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9CD8323-0F20-4A07-964B-A0070E919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D11615-E193-415F-A13C-4679AA246E7D}"/>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6E77F5C4-F57E-4839-A99D-66A6657EF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487623-72DF-4558-942C-CA6E68C2BBEC}"/>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1197008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F285-FE9C-48FF-A64B-01F7339102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B2B4E61-C783-425E-BD71-B1CC8C4696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AADAB3-CC0C-4EA3-8B10-48D10989DA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4CDC24E-1CDE-4F59-8C89-DE67FD05DC80}"/>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885FF2F2-B1BC-41B5-A7FC-2B9959D863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DE69F-69BE-41AE-884D-BDAD01C0D44B}"/>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480191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34B5-A594-408C-944D-EEB8AB0BCDF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65FB85E-8125-4452-A20F-9DF2A639A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4370D5C-F680-4E2F-B64C-2A3A0BA6D1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86A5B32-6DA3-4992-9CC9-3C9FA9671B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5F62B9-19EF-43E2-924E-06D203637D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BCB310-019F-4609-9BEB-258C5D409A05}"/>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8" name="Footer Placeholder 7">
            <a:extLst>
              <a:ext uri="{FF2B5EF4-FFF2-40B4-BE49-F238E27FC236}">
                <a16:creationId xmlns:a16="http://schemas.microsoft.com/office/drawing/2014/main" id="{FC241D9E-0F97-4F8D-AFF3-D4D700D5CD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65CD65-693A-45CE-A47D-E64B86E3B978}"/>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507662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24B9-64B2-4F2D-A85A-E2AE89288DF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26F192F-BE00-4344-811A-40486C500A51}"/>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4" name="Footer Placeholder 3">
            <a:extLst>
              <a:ext uri="{FF2B5EF4-FFF2-40B4-BE49-F238E27FC236}">
                <a16:creationId xmlns:a16="http://schemas.microsoft.com/office/drawing/2014/main" id="{BC6A9057-DA14-4E57-ABB9-B1499C6554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A2E674-2DEF-4EAD-8061-A261B1B5B3FB}"/>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404624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F5B5D-2471-481B-AB37-90376419CC43}" type="datetimeFigureOut">
              <a:rPr lang="en-GB" smtClean="0"/>
              <a:t>18/11/2024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3339963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F5EB4-DDAB-491D-8E9D-E16437291B93}"/>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3" name="Footer Placeholder 2">
            <a:extLst>
              <a:ext uri="{FF2B5EF4-FFF2-40B4-BE49-F238E27FC236}">
                <a16:creationId xmlns:a16="http://schemas.microsoft.com/office/drawing/2014/main" id="{E2603FC2-1DBF-49E9-BB03-72BE893506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054FFA-BD98-49C5-88F5-09C726077E72}"/>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45367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9ED7-4E1F-4023-B724-CD317DCEAF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C62469E-700D-4FC1-A882-6BFE23024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25FA9AF-EDF4-4C76-AFEC-576C71119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EDF3A9-3498-42C6-9CBA-F227656F776E}"/>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CD2AF15A-7BC0-4DD7-B42F-70D7046C8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666816-FFAA-481D-A33E-8034216814D8}"/>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186159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1BE-C31A-416C-8AC0-51FE1FFB8C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316E92A-B9A7-4B8B-9329-E0118968C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FAFACB-BF7F-406E-AB1B-AC7BBC018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5973A7-C119-46F6-8807-7C489A18E474}"/>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48577EC3-E995-4382-8F41-978C774D25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2DF9FF-02CB-4B44-824C-3FA54FEE3B2D}"/>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963694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2F59-79CE-4BDD-BFA5-6DD64438A1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D0FC858-70EF-424B-AA3D-375EA186D6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213C7-8B0D-4D71-8528-D22E75F5EDA4}"/>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E377FCE1-FEF5-443C-8BBF-73558E6A2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E98D75-75C7-4ADE-B055-7FC7A3BEB823}"/>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48052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82B73-B1F3-4900-96F5-42BED833F73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5AA91C6-B419-417E-8C37-BAA5F05DD7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72F736-9186-43C1-B3B9-61F3B4175F0B}"/>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D82D0633-9BE3-4425-A2A0-0E5C48A37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9F0D6C-6EDD-4665-940C-61D3AA6289B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277125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4F7B0-F358-4D8C-9EB0-5A057E952F84}"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55347" y="2750337"/>
            <a:ext cx="1171888" cy="1356442"/>
          </a:xfrm>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2072722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4F7B0-F358-4D8C-9EB0-5A057E952F84}"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3133047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4F7B0-F358-4D8C-9EB0-5A057E952F84}"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729457" y="2869897"/>
            <a:ext cx="1154151" cy="1090789"/>
          </a:xfrm>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718650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1050307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4F7B0-F358-4D8C-9EB0-5A057E952F84}" type="datetimeFigureOut">
              <a:rPr lang="en-GB" smtClean="0"/>
              <a:t>18/11/2024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4281972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0F5B5D-2471-481B-AB37-90376419CC43}"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3707580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4F7B0-F358-4D8C-9EB0-5A057E952F84}"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889779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654F7B0-F358-4D8C-9EB0-5A057E952F84}" type="datetimeFigureOut">
              <a:rPr lang="en-GB" smtClean="0"/>
              <a:t>18/11/2024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39284720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12097860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2533256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11311"/>
            <a:ext cx="1154151" cy="1090789"/>
          </a:xfrm>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2010055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11617"/>
            <a:ext cx="1154151" cy="1090789"/>
          </a:xfrm>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2637584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09927"/>
            <a:ext cx="1154151" cy="1090789"/>
          </a:xfrm>
        </p:spPr>
        <p:txBody>
          <a:bodyPr/>
          <a:lstStyle/>
          <a:p>
            <a:fld id="{245565D5-3C8D-4403-B8CF-83A8ED9EEBB3}" type="slidenum">
              <a:rPr lang="en-GB" smtClean="0"/>
              <a:t>‹#›</a:t>
            </a:fld>
            <a:endParaRPr lang="en-GB"/>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286102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54F7B0-F358-4D8C-9EB0-5A057E952F84}"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09927"/>
            <a:ext cx="1154151" cy="1090789"/>
          </a:xfrm>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2196320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654F7B0-F358-4D8C-9EB0-5A057E952F84}"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615202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654F7B0-F358-4D8C-9EB0-5A057E952F84}"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132939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0F5B5D-2471-481B-AB37-90376419CC43}"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4F7400-3208-472D-AEBA-F900B07CF169}" type="slidenum">
              <a:rPr lang="en-GB" smtClean="0"/>
              <a:t>‹#›</a:t>
            </a:fld>
            <a:endParaRPr lang="en-GB"/>
          </a:p>
        </p:txBody>
      </p:sp>
    </p:spTree>
    <p:extLst>
      <p:ext uri="{BB962C8B-B14F-4D97-AF65-F5344CB8AC3E}">
        <p14:creationId xmlns:p14="http://schemas.microsoft.com/office/powerpoint/2010/main" val="28113197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4F7B0-F358-4D8C-9EB0-5A057E952F84}"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565D5-3C8D-4403-B8CF-83A8ED9EEBB3}" type="slidenum">
              <a:rPr lang="en-GB" smtClean="0"/>
              <a:t>‹#›</a:t>
            </a:fld>
            <a:endParaRPr lang="en-GB"/>
          </a:p>
        </p:txBody>
      </p:sp>
    </p:spTree>
    <p:extLst>
      <p:ext uri="{BB962C8B-B14F-4D97-AF65-F5344CB8AC3E}">
        <p14:creationId xmlns:p14="http://schemas.microsoft.com/office/powerpoint/2010/main" val="3108666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5" y="5936189"/>
            <a:ext cx="2743200" cy="365125"/>
          </a:xfrm>
        </p:spPr>
        <p:txBody>
          <a:bodyPr/>
          <a:lstStyle/>
          <a:p>
            <a:fld id="{0654F7B0-F358-4D8C-9EB0-5A057E952F84}" type="datetimeFigureOut">
              <a:rPr lang="en-GB" smtClean="0"/>
              <a:t>18/11/2024</a:t>
            </a:fld>
            <a:endParaRPr lang="en-GB"/>
          </a:p>
        </p:txBody>
      </p:sp>
      <p:sp>
        <p:nvSpPr>
          <p:cNvPr id="5" name="Footer Placeholder 4"/>
          <p:cNvSpPr>
            <a:spLocks noGrp="1"/>
          </p:cNvSpPr>
          <p:nvPr>
            <p:ph type="ftr" sz="quarter" idx="11"/>
          </p:nvPr>
        </p:nvSpPr>
        <p:spPr>
          <a:xfrm>
            <a:off x="680322" y="5936190"/>
            <a:ext cx="6126805" cy="365125"/>
          </a:xfrm>
        </p:spPr>
        <p:txBody>
          <a:bodyPr/>
          <a:lstStyle/>
          <a:p>
            <a:endParaRPr lang="en-GB"/>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245565D5-3C8D-4403-B8CF-83A8ED9EEBB3}" type="slidenum">
              <a:rPr lang="en-GB" smtClean="0"/>
              <a:t>‹#›</a:t>
            </a:fld>
            <a:endParaRPr lang="en-GB"/>
          </a:p>
        </p:txBody>
      </p:sp>
    </p:spTree>
    <p:extLst>
      <p:ext uri="{BB962C8B-B14F-4D97-AF65-F5344CB8AC3E}">
        <p14:creationId xmlns:p14="http://schemas.microsoft.com/office/powerpoint/2010/main" val="2719864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83BC35E-D585-024A-8D2B-D1816098DD48}"/>
              </a:ext>
            </a:extLst>
          </p:cNvPr>
          <p:cNvSpPr>
            <a:spLocks noGrp="1"/>
          </p:cNvSpPr>
          <p:nvPr>
            <p:ph type="title"/>
          </p:nvPr>
        </p:nvSpPr>
        <p:spPr>
          <a:xfrm>
            <a:off x="351325" y="954133"/>
            <a:ext cx="9199075" cy="485993"/>
          </a:xfrm>
          <a:prstGeom prst="rect">
            <a:avLst/>
          </a:prstGeom>
        </p:spPr>
        <p:txBody>
          <a:bodyPr lIns="0"/>
          <a:lstStyle/>
          <a:p>
            <a:r>
              <a:rPr lang="en-GB" dirty="0"/>
              <a:t>Click to edit Master title style</a:t>
            </a:r>
            <a:endParaRPr lang="en-US" dirty="0"/>
          </a:p>
        </p:txBody>
      </p:sp>
      <p:sp>
        <p:nvSpPr>
          <p:cNvPr id="17" name="Date Placeholder 16">
            <a:extLst>
              <a:ext uri="{FF2B5EF4-FFF2-40B4-BE49-F238E27FC236}">
                <a16:creationId xmlns:a16="http://schemas.microsoft.com/office/drawing/2014/main" id="{1E4D3715-20A0-E240-A95F-CEF2A1E36A98}"/>
              </a:ext>
            </a:extLst>
          </p:cNvPr>
          <p:cNvSpPr>
            <a:spLocks noGrp="1"/>
          </p:cNvSpPr>
          <p:nvPr>
            <p:ph type="dt" sz="half" idx="10"/>
          </p:nvPr>
        </p:nvSpPr>
        <p:spPr/>
        <p:txBody>
          <a:bodyPr/>
          <a:lstStyle/>
          <a:p>
            <a:fld id="{29A3D60C-94B3-3F48-A969-9F54AC766E98}" type="datetime1">
              <a:rPr lang="en-GB" smtClean="0"/>
              <a:t>18/11/2024</a:t>
            </a:fld>
            <a:endParaRPr lang="en-GB" dirty="0"/>
          </a:p>
        </p:txBody>
      </p:sp>
      <p:sp>
        <p:nvSpPr>
          <p:cNvPr id="18" name="Text Placeholder 2">
            <a:extLst>
              <a:ext uri="{FF2B5EF4-FFF2-40B4-BE49-F238E27FC236}">
                <a16:creationId xmlns:a16="http://schemas.microsoft.com/office/drawing/2014/main" id="{96406D0A-6AB8-0446-820B-BFA8D218985A}"/>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20" name="Content Placeholder 18">
            <a:extLst>
              <a:ext uri="{FF2B5EF4-FFF2-40B4-BE49-F238E27FC236}">
                <a16:creationId xmlns:a16="http://schemas.microsoft.com/office/drawing/2014/main" id="{ECE4DB37-93FC-3B4F-95B1-D43909830620}"/>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22" name="Text Placeholder 21">
            <a:extLst>
              <a:ext uri="{FF2B5EF4-FFF2-40B4-BE49-F238E27FC236}">
                <a16:creationId xmlns:a16="http://schemas.microsoft.com/office/drawing/2014/main" id="{9D2ECF42-66A6-6541-B15D-91AF8751A1D8}"/>
              </a:ext>
            </a:extLst>
          </p:cNvPr>
          <p:cNvSpPr>
            <a:spLocks noGrp="1"/>
          </p:cNvSpPr>
          <p:nvPr>
            <p:ph type="body" sz="quarter" idx="14"/>
          </p:nvPr>
        </p:nvSpPr>
        <p:spPr>
          <a:xfrm>
            <a:off x="350839" y="2260601"/>
            <a:ext cx="11495087" cy="3167778"/>
          </a:xfrm>
          <a:prstGeom prst="rect">
            <a:avLst/>
          </a:prstGeom>
        </p:spPr>
        <p:txBody>
          <a:bodyPr lIns="0">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3" name="Slide Number Placeholder 31">
            <a:extLst>
              <a:ext uri="{FF2B5EF4-FFF2-40B4-BE49-F238E27FC236}">
                <a16:creationId xmlns:a16="http://schemas.microsoft.com/office/drawing/2014/main" id="{E6F793B1-4EE7-624D-8430-071B158FE84B}"/>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975">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2974708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02F-C010-994A-9A26-DA5C00972B31}"/>
              </a:ext>
            </a:extLst>
          </p:cNvPr>
          <p:cNvSpPr>
            <a:spLocks noGrp="1"/>
          </p:cNvSpPr>
          <p:nvPr>
            <p:ph type="title"/>
          </p:nvPr>
        </p:nvSpPr>
        <p:spPr>
          <a:xfrm>
            <a:off x="351325" y="1000627"/>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18B7B82-624E-004B-91BC-2110A4F5E3AF}"/>
              </a:ext>
            </a:extLst>
          </p:cNvPr>
          <p:cNvSpPr>
            <a:spLocks noGrp="1"/>
          </p:cNvSpPr>
          <p:nvPr>
            <p:ph type="dt" sz="half" idx="10"/>
          </p:nvPr>
        </p:nvSpPr>
        <p:spPr/>
        <p:txBody>
          <a:bodyPr/>
          <a:lstStyle/>
          <a:p>
            <a:fld id="{4004B032-14ED-6743-98CA-652655B9CB38}" type="datetime1">
              <a:rPr lang="en-GB" smtClean="0"/>
              <a:t>18/11/2024</a:t>
            </a:fld>
            <a:endParaRPr lang="en-GB" dirty="0"/>
          </a:p>
        </p:txBody>
      </p:sp>
      <p:sp>
        <p:nvSpPr>
          <p:cNvPr id="4" name="Text Placeholder 2">
            <a:extLst>
              <a:ext uri="{FF2B5EF4-FFF2-40B4-BE49-F238E27FC236}">
                <a16:creationId xmlns:a16="http://schemas.microsoft.com/office/drawing/2014/main" id="{EF5031D0-52F6-EC46-8F7A-B21AA57FED9D}"/>
              </a:ext>
            </a:extLst>
          </p:cNvPr>
          <p:cNvSpPr>
            <a:spLocks noGrp="1"/>
          </p:cNvSpPr>
          <p:nvPr>
            <p:ph type="body" sz="quarter" idx="13" hasCustomPrompt="1"/>
          </p:nvPr>
        </p:nvSpPr>
        <p:spPr>
          <a:xfrm>
            <a:off x="5448147"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5" name="Content Placeholder 18">
            <a:extLst>
              <a:ext uri="{FF2B5EF4-FFF2-40B4-BE49-F238E27FC236}">
                <a16:creationId xmlns:a16="http://schemas.microsoft.com/office/drawing/2014/main" id="{7B2E4A7A-1AD7-CB45-8BEC-CD939B823958}"/>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11" name="Picture Placeholder 9">
            <a:extLst>
              <a:ext uri="{FF2B5EF4-FFF2-40B4-BE49-F238E27FC236}">
                <a16:creationId xmlns:a16="http://schemas.microsoft.com/office/drawing/2014/main" id="{06D85D03-82D9-CA4A-B318-FEDF5EA9EEA1}"/>
              </a:ext>
            </a:extLst>
          </p:cNvPr>
          <p:cNvSpPr>
            <a:spLocks noGrp="1"/>
          </p:cNvSpPr>
          <p:nvPr>
            <p:ph type="pic" sz="quarter" idx="19"/>
          </p:nvPr>
        </p:nvSpPr>
        <p:spPr>
          <a:xfrm>
            <a:off x="363961" y="2109738"/>
            <a:ext cx="2768400" cy="1713600"/>
          </a:xfrm>
          <a:prstGeom prst="rect">
            <a:avLst/>
          </a:prstGeom>
        </p:spPr>
        <p:txBody>
          <a:bodyPr lIns="0" numCol="1" spcCol="0"/>
          <a:lstStyle/>
          <a:p>
            <a:endParaRPr lang="en-US" dirty="0"/>
          </a:p>
        </p:txBody>
      </p:sp>
      <p:sp>
        <p:nvSpPr>
          <p:cNvPr id="12" name="Picture Placeholder 9">
            <a:extLst>
              <a:ext uri="{FF2B5EF4-FFF2-40B4-BE49-F238E27FC236}">
                <a16:creationId xmlns:a16="http://schemas.microsoft.com/office/drawing/2014/main" id="{8FEE4A94-827D-7A44-8D27-ABE5987F974F}"/>
              </a:ext>
            </a:extLst>
          </p:cNvPr>
          <p:cNvSpPr>
            <a:spLocks noGrp="1"/>
          </p:cNvSpPr>
          <p:nvPr>
            <p:ph type="pic" sz="quarter" idx="20"/>
          </p:nvPr>
        </p:nvSpPr>
        <p:spPr>
          <a:xfrm>
            <a:off x="3269207" y="2109738"/>
            <a:ext cx="2768400" cy="1713600"/>
          </a:xfrm>
          <a:prstGeom prst="rect">
            <a:avLst/>
          </a:prstGeom>
        </p:spPr>
        <p:txBody>
          <a:bodyPr lIns="0" numCol="1" spcCol="0"/>
          <a:lstStyle/>
          <a:p>
            <a:endParaRPr lang="en-US" dirty="0"/>
          </a:p>
        </p:txBody>
      </p:sp>
      <p:sp>
        <p:nvSpPr>
          <p:cNvPr id="13" name="Picture Placeholder 9">
            <a:extLst>
              <a:ext uri="{FF2B5EF4-FFF2-40B4-BE49-F238E27FC236}">
                <a16:creationId xmlns:a16="http://schemas.microsoft.com/office/drawing/2014/main" id="{FEA4FFDD-9EB5-BC44-983E-6FCDB0BBD019}"/>
              </a:ext>
            </a:extLst>
          </p:cNvPr>
          <p:cNvSpPr>
            <a:spLocks noGrp="1"/>
          </p:cNvSpPr>
          <p:nvPr>
            <p:ph type="pic" sz="quarter" idx="21"/>
          </p:nvPr>
        </p:nvSpPr>
        <p:spPr>
          <a:xfrm>
            <a:off x="6174453" y="2109738"/>
            <a:ext cx="2768400" cy="1713600"/>
          </a:xfrm>
          <a:prstGeom prst="rect">
            <a:avLst/>
          </a:prstGeom>
        </p:spPr>
        <p:txBody>
          <a:bodyPr lIns="0" numCol="1" spcCol="0"/>
          <a:lstStyle/>
          <a:p>
            <a:endParaRPr lang="en-US" dirty="0"/>
          </a:p>
        </p:txBody>
      </p:sp>
      <p:sp>
        <p:nvSpPr>
          <p:cNvPr id="14" name="Picture Placeholder 9">
            <a:extLst>
              <a:ext uri="{FF2B5EF4-FFF2-40B4-BE49-F238E27FC236}">
                <a16:creationId xmlns:a16="http://schemas.microsoft.com/office/drawing/2014/main" id="{6DF993D5-8B2B-7C42-8FE3-87116EEF2FA8}"/>
              </a:ext>
            </a:extLst>
          </p:cNvPr>
          <p:cNvSpPr>
            <a:spLocks noGrp="1"/>
          </p:cNvSpPr>
          <p:nvPr>
            <p:ph type="pic" sz="quarter" idx="22"/>
          </p:nvPr>
        </p:nvSpPr>
        <p:spPr>
          <a:xfrm>
            <a:off x="9079699" y="2109738"/>
            <a:ext cx="2768400" cy="1713600"/>
          </a:xfrm>
          <a:prstGeom prst="rect">
            <a:avLst/>
          </a:prstGeom>
        </p:spPr>
        <p:txBody>
          <a:bodyPr lIns="0" numCol="1" spcCol="0"/>
          <a:lstStyle/>
          <a:p>
            <a:endParaRPr lang="en-US" dirty="0"/>
          </a:p>
        </p:txBody>
      </p:sp>
      <p:sp>
        <p:nvSpPr>
          <p:cNvPr id="15" name="Picture Placeholder 9">
            <a:extLst>
              <a:ext uri="{FF2B5EF4-FFF2-40B4-BE49-F238E27FC236}">
                <a16:creationId xmlns:a16="http://schemas.microsoft.com/office/drawing/2014/main" id="{D9E81A53-E551-0947-9ADF-B552255FF487}"/>
              </a:ext>
            </a:extLst>
          </p:cNvPr>
          <p:cNvSpPr>
            <a:spLocks noGrp="1"/>
          </p:cNvSpPr>
          <p:nvPr>
            <p:ph type="pic" sz="quarter" idx="23"/>
          </p:nvPr>
        </p:nvSpPr>
        <p:spPr>
          <a:xfrm>
            <a:off x="363961" y="3961687"/>
            <a:ext cx="2768400" cy="1713600"/>
          </a:xfrm>
          <a:prstGeom prst="rect">
            <a:avLst/>
          </a:prstGeom>
        </p:spPr>
        <p:txBody>
          <a:bodyPr lIns="0" numCol="1" spcCol="0"/>
          <a:lstStyle/>
          <a:p>
            <a:endParaRPr lang="en-US" dirty="0"/>
          </a:p>
        </p:txBody>
      </p:sp>
      <p:sp>
        <p:nvSpPr>
          <p:cNvPr id="16" name="Picture Placeholder 9">
            <a:extLst>
              <a:ext uri="{FF2B5EF4-FFF2-40B4-BE49-F238E27FC236}">
                <a16:creationId xmlns:a16="http://schemas.microsoft.com/office/drawing/2014/main" id="{C9BEA0F2-6549-AB44-803B-1F0DEF42D8FF}"/>
              </a:ext>
            </a:extLst>
          </p:cNvPr>
          <p:cNvSpPr>
            <a:spLocks noGrp="1"/>
          </p:cNvSpPr>
          <p:nvPr>
            <p:ph type="pic" sz="quarter" idx="24"/>
          </p:nvPr>
        </p:nvSpPr>
        <p:spPr>
          <a:xfrm>
            <a:off x="3269207" y="3961687"/>
            <a:ext cx="2768400" cy="1713600"/>
          </a:xfrm>
          <a:prstGeom prst="rect">
            <a:avLst/>
          </a:prstGeom>
        </p:spPr>
        <p:txBody>
          <a:bodyPr lIns="0" numCol="1" spcCol="0"/>
          <a:lstStyle/>
          <a:p>
            <a:endParaRPr lang="en-US" dirty="0"/>
          </a:p>
        </p:txBody>
      </p:sp>
      <p:sp>
        <p:nvSpPr>
          <p:cNvPr id="17" name="Picture Placeholder 9">
            <a:extLst>
              <a:ext uri="{FF2B5EF4-FFF2-40B4-BE49-F238E27FC236}">
                <a16:creationId xmlns:a16="http://schemas.microsoft.com/office/drawing/2014/main" id="{8A2FF4F0-19C3-DE44-B175-96FBB61D0A86}"/>
              </a:ext>
            </a:extLst>
          </p:cNvPr>
          <p:cNvSpPr>
            <a:spLocks noGrp="1"/>
          </p:cNvSpPr>
          <p:nvPr>
            <p:ph type="pic" sz="quarter" idx="25"/>
          </p:nvPr>
        </p:nvSpPr>
        <p:spPr>
          <a:xfrm>
            <a:off x="6174453" y="3961687"/>
            <a:ext cx="2768400" cy="1713600"/>
          </a:xfrm>
          <a:prstGeom prst="rect">
            <a:avLst/>
          </a:prstGeom>
        </p:spPr>
        <p:txBody>
          <a:bodyPr lIns="0" numCol="1" spcCol="0"/>
          <a:lstStyle/>
          <a:p>
            <a:endParaRPr lang="en-US" dirty="0"/>
          </a:p>
        </p:txBody>
      </p:sp>
      <p:sp>
        <p:nvSpPr>
          <p:cNvPr id="18" name="Picture Placeholder 9">
            <a:extLst>
              <a:ext uri="{FF2B5EF4-FFF2-40B4-BE49-F238E27FC236}">
                <a16:creationId xmlns:a16="http://schemas.microsoft.com/office/drawing/2014/main" id="{9DA3709F-5DFB-454F-973F-AC4A25C185BE}"/>
              </a:ext>
            </a:extLst>
          </p:cNvPr>
          <p:cNvSpPr>
            <a:spLocks noGrp="1"/>
          </p:cNvSpPr>
          <p:nvPr>
            <p:ph type="pic" sz="quarter" idx="26"/>
          </p:nvPr>
        </p:nvSpPr>
        <p:spPr>
          <a:xfrm>
            <a:off x="9079699" y="3961687"/>
            <a:ext cx="2768400" cy="1713600"/>
          </a:xfrm>
          <a:prstGeom prst="rect">
            <a:avLst/>
          </a:prstGeom>
        </p:spPr>
        <p:txBody>
          <a:bodyPr lIns="0" numCol="1" spcCol="0"/>
          <a:lstStyle/>
          <a:p>
            <a:endParaRPr lang="en-US" dirty="0"/>
          </a:p>
        </p:txBody>
      </p:sp>
      <p:sp>
        <p:nvSpPr>
          <p:cNvPr id="19" name="Slide Number Placeholder 31">
            <a:extLst>
              <a:ext uri="{FF2B5EF4-FFF2-40B4-BE49-F238E27FC236}">
                <a16:creationId xmlns:a16="http://schemas.microsoft.com/office/drawing/2014/main" id="{43847737-BBC8-6846-BF97-7F82347A5110}"/>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spTree>
    <p:extLst>
      <p:ext uri="{BB962C8B-B14F-4D97-AF65-F5344CB8AC3E}">
        <p14:creationId xmlns:p14="http://schemas.microsoft.com/office/powerpoint/2010/main" val="40032263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9D9-4293-B84F-91D0-BC791F2FB7F9}"/>
              </a:ext>
            </a:extLst>
          </p:cNvPr>
          <p:cNvSpPr>
            <a:spLocks noGrp="1"/>
          </p:cNvSpPr>
          <p:nvPr>
            <p:ph type="title"/>
          </p:nvPr>
        </p:nvSpPr>
        <p:spPr>
          <a:xfrm>
            <a:off x="351325" y="1062619"/>
            <a:ext cx="9199075" cy="485993"/>
          </a:xfrm>
          <a:prstGeom prst="rect">
            <a:avLst/>
          </a:prstGeom>
        </p:spPr>
        <p:txBody>
          <a:bodyPr lIns="0"/>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03D68D4-9238-1244-B1AC-E502AF28783A}"/>
              </a:ext>
            </a:extLst>
          </p:cNvPr>
          <p:cNvSpPr>
            <a:spLocks noGrp="1"/>
          </p:cNvSpPr>
          <p:nvPr>
            <p:ph type="dt" sz="half" idx="10"/>
          </p:nvPr>
        </p:nvSpPr>
        <p:spPr/>
        <p:txBody>
          <a:bodyPr/>
          <a:lstStyle/>
          <a:p>
            <a:fld id="{C469EB32-D6C4-8440-A9C9-711501F2CFDA}" type="datetime1">
              <a:rPr lang="en-GB" smtClean="0"/>
              <a:t>18/11/2024</a:t>
            </a:fld>
            <a:endParaRPr lang="en-GB" dirty="0"/>
          </a:p>
        </p:txBody>
      </p:sp>
      <p:sp>
        <p:nvSpPr>
          <p:cNvPr id="4" name="Content Placeholder 18">
            <a:extLst>
              <a:ext uri="{FF2B5EF4-FFF2-40B4-BE49-F238E27FC236}">
                <a16:creationId xmlns:a16="http://schemas.microsoft.com/office/drawing/2014/main" id="{87FE0DEB-9617-3740-B2D6-9BD7D638BD4E}"/>
              </a:ext>
            </a:extLst>
          </p:cNvPr>
          <p:cNvSpPr>
            <a:spLocks noGrp="1"/>
          </p:cNvSpPr>
          <p:nvPr>
            <p:ph sz="quarter" idx="12" hasCustomPrompt="1"/>
          </p:nvPr>
        </p:nvSpPr>
        <p:spPr>
          <a:xfrm>
            <a:off x="360363" y="1615447"/>
            <a:ext cx="9848508" cy="301057"/>
          </a:xfrm>
          <a:prstGeom prst="rect">
            <a:avLst/>
          </a:prstGeom>
        </p:spPr>
        <p:txBody>
          <a:bodyPr lIns="0" tIns="0" rIns="0" bIns="0" anchor="ctr"/>
          <a:lstStyle>
            <a:lvl1pPr marL="0" indent="0">
              <a:buNone/>
              <a:defRPr sz="2000">
                <a:solidFill>
                  <a:srgbClr val="003087"/>
                </a:solidFill>
              </a:defRPr>
            </a:lvl1pPr>
          </a:lstStyle>
          <a:p>
            <a:pPr lvl="0"/>
            <a:r>
              <a:rPr lang="en-US" dirty="0"/>
              <a:t>Click to edit sub title</a:t>
            </a:r>
          </a:p>
        </p:txBody>
      </p:sp>
      <p:sp>
        <p:nvSpPr>
          <p:cNvPr id="5" name="Text Placeholder 2">
            <a:extLst>
              <a:ext uri="{FF2B5EF4-FFF2-40B4-BE49-F238E27FC236}">
                <a16:creationId xmlns:a16="http://schemas.microsoft.com/office/drawing/2014/main" id="{4E392917-323C-D642-9B8D-BC4DDFFE772E}"/>
              </a:ext>
            </a:extLst>
          </p:cNvPr>
          <p:cNvSpPr>
            <a:spLocks noGrp="1"/>
          </p:cNvSpPr>
          <p:nvPr>
            <p:ph type="body" sz="quarter" idx="13" hasCustomPrompt="1"/>
          </p:nvPr>
        </p:nvSpPr>
        <p:spPr>
          <a:xfrm>
            <a:off x="5469751" y="6235519"/>
            <a:ext cx="3904235" cy="452056"/>
          </a:xfrm>
          <a:prstGeom prst="rect">
            <a:avLst/>
          </a:prstGeom>
        </p:spPr>
        <p:txBody>
          <a:bodyPr anchor="ctr"/>
          <a:lstStyle>
            <a:lvl1pPr marL="0" indent="0" algn="r">
              <a:buNone/>
              <a:defRPr sz="1300">
                <a:solidFill>
                  <a:srgbClr val="003087"/>
                </a:solidFill>
              </a:defRPr>
            </a:lvl1pPr>
          </a:lstStyle>
          <a:p>
            <a:pPr lvl="0"/>
            <a:r>
              <a:rPr lang="en-US" dirty="0"/>
              <a:t>Presenter name</a:t>
            </a:r>
          </a:p>
        </p:txBody>
      </p:sp>
      <p:sp>
        <p:nvSpPr>
          <p:cNvPr id="7" name="Text Placeholder 7">
            <a:extLst>
              <a:ext uri="{FF2B5EF4-FFF2-40B4-BE49-F238E27FC236}">
                <a16:creationId xmlns:a16="http://schemas.microsoft.com/office/drawing/2014/main" id="{4EC44D35-B7FF-F049-A3A6-6AA9C252B13F}"/>
              </a:ext>
            </a:extLst>
          </p:cNvPr>
          <p:cNvSpPr>
            <a:spLocks noGrp="1"/>
          </p:cNvSpPr>
          <p:nvPr>
            <p:ph type="body" sz="quarter" idx="15"/>
          </p:nvPr>
        </p:nvSpPr>
        <p:spPr>
          <a:xfrm>
            <a:off x="2381700" y="2604304"/>
            <a:ext cx="7428600" cy="2937600"/>
          </a:xfrm>
          <a:prstGeom prst="rect">
            <a:avLst/>
          </a:prstGeom>
          <a:noFill/>
        </p:spPr>
        <p:txBody>
          <a:bodyPr lIns="622800" tIns="622800" rIns="622800" bIns="622800" numCol="1" spcCol="0">
            <a:normAutofit/>
          </a:bodyPr>
          <a:lstStyle>
            <a:lvl1pPr algn="ctr">
              <a:lnSpc>
                <a:spcPct val="150000"/>
              </a:lnSpc>
              <a:spcBef>
                <a:spcPts val="675"/>
              </a:spcBef>
              <a:defRPr sz="2400">
                <a:solidFill>
                  <a:srgbClr val="005EB8"/>
                </a:solidFill>
              </a:defRPr>
            </a:lvl1pPr>
            <a:lvl2pPr algn="ctr">
              <a:defRPr sz="1800"/>
            </a:lvl2pPr>
            <a:lvl3pPr algn="ctr">
              <a:defRPr sz="1800"/>
            </a:lvl3pPr>
            <a:lvl4pPr algn="ctr">
              <a:defRPr sz="1800"/>
            </a:lvl4pPr>
          </a:lstStyle>
          <a:p>
            <a:pPr lvl="0"/>
            <a:r>
              <a:rPr lang="en-GB" dirty="0"/>
              <a:t>Click to edit Master text styles</a:t>
            </a:r>
          </a:p>
        </p:txBody>
      </p:sp>
      <p:sp>
        <p:nvSpPr>
          <p:cNvPr id="20" name="Slide Number Placeholder 31">
            <a:extLst>
              <a:ext uri="{FF2B5EF4-FFF2-40B4-BE49-F238E27FC236}">
                <a16:creationId xmlns:a16="http://schemas.microsoft.com/office/drawing/2014/main" id="{7F7D0CEE-F7A2-BF49-AE5E-A1B18FC75103}"/>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cxnSp>
        <p:nvCxnSpPr>
          <p:cNvPr id="13" name="Straight Connector 12">
            <a:extLst>
              <a:ext uri="{FF2B5EF4-FFF2-40B4-BE49-F238E27FC236}">
                <a16:creationId xmlns:a16="http://schemas.microsoft.com/office/drawing/2014/main" id="{C7979966-8017-57A3-C28E-8C7A94B4D987}"/>
              </a:ext>
            </a:extLst>
          </p:cNvPr>
          <p:cNvCxnSpPr/>
          <p:nvPr userDrawn="1"/>
        </p:nvCxnSpPr>
        <p:spPr>
          <a:xfrm>
            <a:off x="2818016" y="2604304"/>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37D111-2470-93B9-C0C4-BFC26377DA32}"/>
              </a:ext>
            </a:extLst>
          </p:cNvPr>
          <p:cNvCxnSpPr/>
          <p:nvPr userDrawn="1"/>
        </p:nvCxnSpPr>
        <p:spPr>
          <a:xfrm>
            <a:off x="9816845" y="260430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38AC5-C9F1-213A-7985-4D7016F40EDE}"/>
              </a:ext>
            </a:extLst>
          </p:cNvPr>
          <p:cNvCxnSpPr/>
          <p:nvPr userDrawn="1"/>
        </p:nvCxnSpPr>
        <p:spPr>
          <a:xfrm>
            <a:off x="2381700" y="5552907"/>
            <a:ext cx="6992285" cy="0"/>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BB7150-6A2F-BCEB-E4C3-34DE8A744643}"/>
              </a:ext>
            </a:extLst>
          </p:cNvPr>
          <p:cNvCxnSpPr/>
          <p:nvPr userDrawn="1"/>
        </p:nvCxnSpPr>
        <p:spPr>
          <a:xfrm>
            <a:off x="2381700" y="2953446"/>
            <a:ext cx="0" cy="2599463"/>
          </a:xfrm>
          <a:prstGeom prst="line">
            <a:avLst/>
          </a:prstGeom>
          <a:ln w="12700">
            <a:solidFill>
              <a:srgbClr val="00AB4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78CB708-69F4-F716-C53C-0720B2692E2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291051" y="5288442"/>
            <a:ext cx="830400" cy="495300"/>
          </a:xfrm>
          <a:prstGeom prst="rect">
            <a:avLst/>
          </a:prstGeom>
        </p:spPr>
      </p:pic>
      <p:pic>
        <p:nvPicPr>
          <p:cNvPr id="8" name="Graphic 7">
            <a:extLst>
              <a:ext uri="{FF2B5EF4-FFF2-40B4-BE49-F238E27FC236}">
                <a16:creationId xmlns:a16="http://schemas.microsoft.com/office/drawing/2014/main" id="{86B996BB-A738-63AA-7BB1-E0F095BFD48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063673" y="2367117"/>
            <a:ext cx="830400" cy="496800"/>
          </a:xfrm>
          <a:prstGeom prst="rect">
            <a:avLst/>
          </a:prstGeom>
        </p:spPr>
      </p:pic>
    </p:spTree>
    <p:extLst>
      <p:ext uri="{BB962C8B-B14F-4D97-AF65-F5344CB8AC3E}">
        <p14:creationId xmlns:p14="http://schemas.microsoft.com/office/powerpoint/2010/main" val="3803163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CC12-81CC-4A47-982F-D728F41501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11A3E7-6F2A-44E8-9F64-22C7818B2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8A2165-3CEA-484C-9AFC-63CFFF4C1D97}"/>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F879E826-9246-4863-974F-95C108239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A5FFD0-C6CA-460E-BFF4-FFB867C392E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1485881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EF78-6AE3-4291-B287-EF71BA06B277}"/>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8F5CE765-D7DE-4F48-A272-C10904F14DB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1E01462-9AD8-4C82-8D10-2DE741485E85}"/>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6BB7CB66-108B-4D5B-AD1E-24C2A467CF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EE2A9-97E5-4A50-B694-CAD99EA632AF}"/>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251584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CC12-81CC-4A47-982F-D728F41501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11A3E7-6F2A-44E8-9F64-22C7818B2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8A2165-3CEA-484C-9AFC-63CFFF4C1D97}"/>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F879E826-9246-4863-974F-95C108239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A5FFD0-C6CA-460E-BFF4-FFB867C392E6}"/>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49565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8A18-B8C0-4869-8B36-72C728A6C36A}"/>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D9CD8323-0F20-4A07-964B-A0070E919CA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D11615-E193-415F-A13C-4679AA246E7D}"/>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6E77F5C4-F57E-4839-A99D-66A6657EF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487623-72DF-4558-942C-CA6E68C2BBEC}"/>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1504085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F285-FE9C-48FF-A64B-01F7339102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B2B4E61-C783-425E-BD71-B1CC8C4696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AADAB3-CC0C-4EA3-8B10-48D10989DA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4CDC24E-1CDE-4F59-8C89-DE67FD05DC80}"/>
              </a:ext>
            </a:extLst>
          </p:cNvPr>
          <p:cNvSpPr>
            <a:spLocks noGrp="1"/>
          </p:cNvSpPr>
          <p:nvPr>
            <p:ph type="dt" sz="half" idx="10"/>
          </p:nvPr>
        </p:nvSpPr>
        <p:spPr/>
        <p:txBody>
          <a:bodyPr/>
          <a:lstStyle/>
          <a:p>
            <a:fld id="{B07BBF40-22EC-498B-B09A-D8B595E8FD54}" type="datetimeFigureOut">
              <a:rPr lang="en-GB" smtClean="0"/>
              <a:t>18/11/2024</a:t>
            </a:fld>
            <a:endParaRPr lang="en-GB"/>
          </a:p>
        </p:txBody>
      </p:sp>
      <p:sp>
        <p:nvSpPr>
          <p:cNvPr id="6" name="Footer Placeholder 5">
            <a:extLst>
              <a:ext uri="{FF2B5EF4-FFF2-40B4-BE49-F238E27FC236}">
                <a16:creationId xmlns:a16="http://schemas.microsoft.com/office/drawing/2014/main" id="{885FF2F2-B1BC-41B5-A7FC-2B9959D863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DE69F-69BE-41AE-884D-BDAD01C0D44B}"/>
              </a:ext>
            </a:extLst>
          </p:cNvPr>
          <p:cNvSpPr>
            <a:spLocks noGrp="1"/>
          </p:cNvSpPr>
          <p:nvPr>
            <p:ph type="sldNum" sz="quarter" idx="12"/>
          </p:nvPr>
        </p:nvSpPr>
        <p:spPr/>
        <p:txBody>
          <a:bodyPr/>
          <a:lstStyle/>
          <a:p>
            <a:fld id="{DD0087F5-A507-43E6-9EDD-27936D765E73}" type="slidenum">
              <a:rPr lang="en-GB" smtClean="0"/>
              <a:t>‹#›</a:t>
            </a:fld>
            <a:endParaRPr lang="en-GB"/>
          </a:p>
        </p:txBody>
      </p:sp>
    </p:spTree>
    <p:extLst>
      <p:ext uri="{BB962C8B-B14F-4D97-AF65-F5344CB8AC3E}">
        <p14:creationId xmlns:p14="http://schemas.microsoft.com/office/powerpoint/2010/main" val="360078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theme" Target="../theme/theme3.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28.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94.xml"/><Relationship Id="rId7" Type="http://schemas.openxmlformats.org/officeDocument/2006/relationships/image" Target="../media/image32.sv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31.png"/><Relationship Id="rId5" Type="http://schemas.openxmlformats.org/officeDocument/2006/relationships/theme" Target="../theme/theme7.xml"/><Relationship Id="rId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33.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32.sv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31.png"/><Relationship Id="rId5" Type="http://schemas.openxmlformats.org/officeDocument/2006/relationships/slideLayout" Target="../slideLayouts/slideLayout111.xml"/><Relationship Id="rId10" Type="http://schemas.openxmlformats.org/officeDocument/2006/relationships/theme" Target="../theme/theme9.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F5B5D-2471-481B-AB37-90376419CC43}" type="datetimeFigureOut">
              <a:rPr lang="en-GB" smtClean="0"/>
              <a:t>18/11/2024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4F7400-3208-472D-AEBA-F900B07CF169}" type="slidenum">
              <a:rPr lang="en-GB" smtClean="0"/>
              <a:t>‹#›</a:t>
            </a:fld>
            <a:endParaRPr lang="en-GB"/>
          </a:p>
        </p:txBody>
      </p:sp>
    </p:spTree>
    <p:extLst>
      <p:ext uri="{BB962C8B-B14F-4D97-AF65-F5344CB8AC3E}">
        <p14:creationId xmlns:p14="http://schemas.microsoft.com/office/powerpoint/2010/main" val="287744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18/11/2024</a:t>
            </a:fld>
            <a:endParaRPr lang="en-GB" dirty="0"/>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27617114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FDD92EB-9BD6-4B69-9588-DBC73E3D69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93447" y="6254400"/>
            <a:ext cx="1931853" cy="360000"/>
          </a:xfrm>
          <a:prstGeom prst="rect">
            <a:avLst/>
          </a:prstGeom>
        </p:spPr>
      </p:pic>
    </p:spTree>
    <p:extLst>
      <p:ext uri="{BB962C8B-B14F-4D97-AF65-F5344CB8AC3E}">
        <p14:creationId xmlns:p14="http://schemas.microsoft.com/office/powerpoint/2010/main" val="939029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hdr="0" ftr="0" dt="0"/>
  <p:txStyles>
    <p:titleStyle>
      <a:lvl1pPr algn="ctr" defTabSz="1219261"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121926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650" indent="-381019" algn="l" defTabSz="1219261" rtl="0" eaLnBrk="1" latinLnBrk="0" hangingPunct="1">
        <a:spcBef>
          <a:spcPct val="20000"/>
        </a:spcBef>
        <a:buFont typeface="Arial" panose="020B0604020202020204" pitchFamily="34" charset="0"/>
        <a:buChar char="–"/>
        <a:defRPr sz="3734" kern="1200">
          <a:solidFill>
            <a:schemeClr val="tx1"/>
          </a:solidFill>
          <a:latin typeface="+mn-lt"/>
          <a:ea typeface="+mn-ea"/>
          <a:cs typeface="+mn-cs"/>
        </a:defRPr>
      </a:lvl2pPr>
      <a:lvl3pPr marL="1524076" indent="-304815" algn="l" defTabSz="1219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70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33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96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59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222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A9B7A-64DD-BF46-AE74-6135FFF6C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1E37F7-DF88-D04C-80AB-43015CF5E7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8B8CB0-F5E5-CE40-AE31-25F5C2700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1D9E0-3F24-F444-8995-5848234C0F91}" type="datetimeFigureOut">
              <a:rPr lang="en-US" smtClean="0"/>
              <a:t>11/18/2024</a:t>
            </a:fld>
            <a:endParaRPr lang="en-US"/>
          </a:p>
        </p:txBody>
      </p:sp>
      <p:sp>
        <p:nvSpPr>
          <p:cNvPr id="5" name="Footer Placeholder 4">
            <a:extLst>
              <a:ext uri="{FF2B5EF4-FFF2-40B4-BE49-F238E27FC236}">
                <a16:creationId xmlns:a16="http://schemas.microsoft.com/office/drawing/2014/main" id="{2AEABC39-A5B9-7C4B-B337-32F6A8572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BB5E1-0456-4F40-84C1-9408D1DAA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C9F6A-1799-394B-BBB5-2B25D3FEE772}" type="slidenum">
              <a:rPr lang="en-US" smtClean="0"/>
              <a:t>‹#›</a:t>
            </a:fld>
            <a:endParaRPr lang="en-US"/>
          </a:p>
        </p:txBody>
      </p:sp>
    </p:spTree>
    <p:extLst>
      <p:ext uri="{BB962C8B-B14F-4D97-AF65-F5344CB8AC3E}">
        <p14:creationId xmlns:p14="http://schemas.microsoft.com/office/powerpoint/2010/main" val="37795105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1EF55-9B8D-4829-A7B7-836160812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AB66996-AE7A-49CC-B155-585016994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7BB6B5-1A8F-4866-AA9F-49716CEEDE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177B0CCE-0FFC-4CA7-A8CC-8B3C86125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E32128-6740-4747-8E55-16F657F8E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087F5-A507-43E6-9EDD-27936D765E73}" type="slidenum">
              <a:rPr lang="en-GB" smtClean="0"/>
              <a:t>‹#›</a:t>
            </a:fld>
            <a:endParaRPr lang="en-GB"/>
          </a:p>
        </p:txBody>
      </p:sp>
    </p:spTree>
    <p:extLst>
      <p:ext uri="{BB962C8B-B14F-4D97-AF65-F5344CB8AC3E}">
        <p14:creationId xmlns:p14="http://schemas.microsoft.com/office/powerpoint/2010/main" val="2639045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0654F7B0-F358-4D8C-9EB0-5A057E952F84}" type="datetimeFigureOut">
              <a:rPr lang="en-GB" smtClean="0"/>
              <a:t>18/11/2024</a:t>
            </a:fld>
            <a:endParaRPr lang="en-GB"/>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245565D5-3C8D-4403-B8CF-83A8ED9EEBB3}" type="slidenum">
              <a:rPr lang="en-GB" smtClean="0"/>
              <a:t>‹#›</a:t>
            </a:fld>
            <a:endParaRPr lang="en-GB"/>
          </a:p>
        </p:txBody>
      </p:sp>
    </p:spTree>
    <p:extLst>
      <p:ext uri="{BB962C8B-B14F-4D97-AF65-F5344CB8AC3E}">
        <p14:creationId xmlns:p14="http://schemas.microsoft.com/office/powerpoint/2010/main" val="509571826"/>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550401" y="6235519"/>
            <a:ext cx="1443401" cy="452056"/>
          </a:xfrm>
          <a:prstGeom prst="rect">
            <a:avLst/>
          </a:prstGeom>
        </p:spPr>
        <p:txBody>
          <a:bodyPr vert="horz" lIns="91440" tIns="45720" rIns="91440" bIns="45720" rtlCol="0" anchor="ctr"/>
          <a:lstStyle>
            <a:lvl1pPr algn="l">
              <a:defRPr sz="1300">
                <a:solidFill>
                  <a:srgbClr val="003087"/>
                </a:solidFill>
                <a:latin typeface="Arial" panose="020B0604020202020204" pitchFamily="34" charset="0"/>
              </a:defRPr>
            </a:lvl1pPr>
          </a:lstStyle>
          <a:p>
            <a:fld id="{A2760138-631E-9148-86D9-90EB07201C03}" type="datetime1">
              <a:rPr lang="en-GB" smtClean="0"/>
              <a:pPr/>
              <a:t>18/11/2024</a:t>
            </a:fld>
            <a:endParaRPr lang="en-GB" dirty="0"/>
          </a:p>
        </p:txBody>
      </p:sp>
      <p:pic>
        <p:nvPicPr>
          <p:cNvPr id="8" name="Graphic 7">
            <a:extLst>
              <a:ext uri="{FF2B5EF4-FFF2-40B4-BE49-F238E27FC236}">
                <a16:creationId xmlns:a16="http://schemas.microsoft.com/office/drawing/2014/main" id="{5883AF41-8ECA-B141-B967-E3F8C1183328}"/>
              </a:ext>
            </a:extLst>
          </p:cNvPr>
          <p:cNvPicPr>
            <a:picLocks/>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11200" y="255478"/>
            <a:ext cx="2020800" cy="918000"/>
          </a:xfrm>
          <a:prstGeom prst="rect">
            <a:avLst/>
          </a:prstGeom>
        </p:spPr>
      </p:pic>
      <p:sp>
        <p:nvSpPr>
          <p:cNvPr id="32" name="Slide Number Placeholder 31">
            <a:extLst>
              <a:ext uri="{FF2B5EF4-FFF2-40B4-BE49-F238E27FC236}">
                <a16:creationId xmlns:a16="http://schemas.microsoft.com/office/drawing/2014/main" id="{280BD5CA-AD23-5B47-AE98-0113C41E56F5}"/>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pic>
        <p:nvPicPr>
          <p:cNvPr id="6" name="Picture 5">
            <a:extLst>
              <a:ext uri="{FF2B5EF4-FFF2-40B4-BE49-F238E27FC236}">
                <a16:creationId xmlns:a16="http://schemas.microsoft.com/office/drawing/2014/main" id="{C1A07446-5219-637C-523E-0175BBD30F68}"/>
              </a:ext>
            </a:extLst>
          </p:cNvPr>
          <p:cNvPicPr>
            <a:picLocks/>
          </p:cNvPicPr>
          <p:nvPr userDrawn="1"/>
        </p:nvPicPr>
        <p:blipFill>
          <a:blip r:embed="rId8"/>
          <a:stretch>
            <a:fillRect/>
          </a:stretch>
        </p:blipFill>
        <p:spPr>
          <a:xfrm>
            <a:off x="231257" y="6114147"/>
            <a:ext cx="3475200" cy="694800"/>
          </a:xfrm>
          <a:prstGeom prst="rect">
            <a:avLst/>
          </a:prstGeom>
        </p:spPr>
      </p:pic>
    </p:spTree>
    <p:extLst>
      <p:ext uri="{BB962C8B-B14F-4D97-AF65-F5344CB8AC3E}">
        <p14:creationId xmlns:p14="http://schemas.microsoft.com/office/powerpoint/2010/main" val="382069397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hf hdr="0"/>
  <p:txStyles>
    <p:titleStyle>
      <a:lvl1pPr algn="l" defTabSz="685800" rtl="0" eaLnBrk="1" latinLnBrk="0" hangingPunct="1">
        <a:lnSpc>
          <a:spcPct val="90000"/>
        </a:lnSpc>
        <a:spcBef>
          <a:spcPct val="0"/>
        </a:spcBef>
        <a:buNone/>
        <a:defRPr sz="4400" kern="1200" spc="-113">
          <a:solidFill>
            <a:srgbClr val="005EB8"/>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685800" rtl="0" eaLnBrk="1" latinLnBrk="0" hangingPunct="1">
        <a:lnSpc>
          <a:spcPct val="100000"/>
        </a:lnSpc>
        <a:spcBef>
          <a:spcPts val="900"/>
        </a:spcBef>
        <a:buFont typeface="Arial"/>
        <a:buNone/>
        <a:defRPr sz="1600" kern="12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514350" indent="-171450" algn="l" defTabSz="685800" rtl="0" eaLnBrk="1" latinLnBrk="0" hangingPunct="1">
        <a:lnSpc>
          <a:spcPct val="100000"/>
        </a:lnSpc>
        <a:spcBef>
          <a:spcPts val="900"/>
        </a:spcBef>
        <a:buFont typeface="Arial"/>
        <a:buChar char="•"/>
        <a:defRPr sz="1600" kern="12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100000"/>
        </a:lnSpc>
        <a:spcBef>
          <a:spcPts val="900"/>
        </a:spcBef>
        <a:buFont typeface="Arial"/>
        <a:buChar char="•"/>
        <a:defRPr sz="1400" kern="12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200150" marR="0" indent="-171450" algn="l" defTabSz="685800" rtl="0" eaLnBrk="1" fontAlgn="auto" latinLnBrk="0" hangingPunct="1">
        <a:lnSpc>
          <a:spcPct val="100000"/>
        </a:lnSpc>
        <a:spcBef>
          <a:spcPts val="900"/>
        </a:spcBef>
        <a:spcAft>
          <a:spcPts val="0"/>
        </a:spcAft>
        <a:buClrTx/>
        <a:buSzTx/>
        <a:buFont typeface="Arial"/>
        <a:buChar char="•"/>
        <a:tabLst/>
        <a:defRPr sz="1200" kern="12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1543050" indent="-171450" algn="l" defTabSz="685800" rtl="0" eaLnBrk="1" latinLnBrk="0" hangingPunct="1">
        <a:lnSpc>
          <a:spcPct val="100000"/>
        </a:lnSpc>
        <a:spcBef>
          <a:spcPts val="900"/>
        </a:spcBef>
        <a:buFont typeface="Arial"/>
        <a:buChar char="•"/>
        <a:defRPr sz="1000" kern="1200">
          <a:solidFill>
            <a:srgbClr val="000000"/>
          </a:solidFill>
          <a:latin typeface="Arial" panose="020B0604020202020204" pitchFamily="34" charset="0"/>
          <a:ea typeface="Arial" panose="020B0604020202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1EF55-9B8D-4829-A7B7-836160812E1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AB66996-AE7A-49CC-B155-585016994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7BB6B5-1A8F-4866-AA9F-49716CEEDE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7BBF40-22EC-498B-B09A-D8B595E8FD54}" type="datetimeFigureOut">
              <a:rPr lang="en-GB" smtClean="0"/>
              <a:t>18/11/2024</a:t>
            </a:fld>
            <a:endParaRPr lang="en-GB"/>
          </a:p>
        </p:txBody>
      </p:sp>
      <p:sp>
        <p:nvSpPr>
          <p:cNvPr id="5" name="Footer Placeholder 4">
            <a:extLst>
              <a:ext uri="{FF2B5EF4-FFF2-40B4-BE49-F238E27FC236}">
                <a16:creationId xmlns:a16="http://schemas.microsoft.com/office/drawing/2014/main" id="{177B0CCE-0FFC-4CA7-A8CC-8B3C8612570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E32128-6740-4747-8E55-16F657F8EBA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0087F5-A507-43E6-9EDD-27936D765E73}" type="slidenum">
              <a:rPr lang="en-GB" smtClean="0"/>
              <a:t>‹#›</a:t>
            </a:fld>
            <a:endParaRPr lang="en-GB"/>
          </a:p>
        </p:txBody>
      </p:sp>
    </p:spTree>
    <p:extLst>
      <p:ext uri="{BB962C8B-B14F-4D97-AF65-F5344CB8AC3E}">
        <p14:creationId xmlns:p14="http://schemas.microsoft.com/office/powerpoint/2010/main" val="16931183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550401" y="6235519"/>
            <a:ext cx="1443401" cy="452056"/>
          </a:xfrm>
          <a:prstGeom prst="rect">
            <a:avLst/>
          </a:prstGeom>
        </p:spPr>
        <p:txBody>
          <a:bodyPr vert="horz" lIns="91440" tIns="45720" rIns="91440" bIns="45720" rtlCol="0" anchor="ctr"/>
          <a:lstStyle>
            <a:lvl1pPr algn="l">
              <a:defRPr sz="1300">
                <a:solidFill>
                  <a:srgbClr val="003087"/>
                </a:solidFill>
                <a:latin typeface="Arial" panose="020B0604020202020204" pitchFamily="34" charset="0"/>
              </a:defRPr>
            </a:lvl1pPr>
          </a:lstStyle>
          <a:p>
            <a:fld id="{A2760138-631E-9148-86D9-90EB07201C03}" type="datetime1">
              <a:rPr lang="en-GB" smtClean="0"/>
              <a:pPr/>
              <a:t>18/11/2024</a:t>
            </a:fld>
            <a:endParaRPr lang="en-GB" dirty="0"/>
          </a:p>
        </p:txBody>
      </p:sp>
      <p:pic>
        <p:nvPicPr>
          <p:cNvPr id="8" name="Graphic 7">
            <a:extLst>
              <a:ext uri="{FF2B5EF4-FFF2-40B4-BE49-F238E27FC236}">
                <a16:creationId xmlns:a16="http://schemas.microsoft.com/office/drawing/2014/main" id="{5883AF41-8ECA-B141-B967-E3F8C1183328}"/>
              </a:ext>
            </a:extLst>
          </p:cNvPr>
          <p:cNvPicPr>
            <a:picLocks/>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11200" y="255478"/>
            <a:ext cx="2020800" cy="918000"/>
          </a:xfrm>
          <a:prstGeom prst="rect">
            <a:avLst/>
          </a:prstGeom>
        </p:spPr>
      </p:pic>
      <p:sp>
        <p:nvSpPr>
          <p:cNvPr id="32" name="Slide Number Placeholder 31">
            <a:extLst>
              <a:ext uri="{FF2B5EF4-FFF2-40B4-BE49-F238E27FC236}">
                <a16:creationId xmlns:a16="http://schemas.microsoft.com/office/drawing/2014/main" id="{280BD5CA-AD23-5B47-AE98-0113C41E56F5}"/>
              </a:ext>
            </a:extLst>
          </p:cNvPr>
          <p:cNvSpPr>
            <a:spLocks noGrp="1"/>
          </p:cNvSpPr>
          <p:nvPr>
            <p:ph type="sldNum" sz="quarter" idx="4"/>
          </p:nvPr>
        </p:nvSpPr>
        <p:spPr>
          <a:xfrm>
            <a:off x="10993801" y="6235520"/>
            <a:ext cx="621396" cy="452057"/>
          </a:xfrm>
          <a:prstGeom prst="rect">
            <a:avLst/>
          </a:prstGeom>
        </p:spPr>
        <p:txBody>
          <a:bodyPr vert="horz" lIns="0" tIns="0" rIns="0" bIns="0" rtlCol="0" anchor="ctr"/>
          <a:lstStyle>
            <a:lvl1pPr algn="r">
              <a:defRPr sz="1300">
                <a:solidFill>
                  <a:srgbClr val="003087"/>
                </a:solidFill>
                <a:latin typeface="Arial" panose="020B0604020202020204" pitchFamily="34" charset="0"/>
              </a:defRPr>
            </a:lvl1pPr>
          </a:lstStyle>
          <a:p>
            <a:fld id="{48C91D3C-AA5C-7440-8489-158FBC20DC87}" type="slidenum">
              <a:rPr lang="en-US" smtClean="0"/>
              <a:pPr/>
              <a:t>‹#›</a:t>
            </a:fld>
            <a:endParaRPr lang="en-US" dirty="0"/>
          </a:p>
        </p:txBody>
      </p:sp>
      <p:pic>
        <p:nvPicPr>
          <p:cNvPr id="6" name="Picture 5">
            <a:extLst>
              <a:ext uri="{FF2B5EF4-FFF2-40B4-BE49-F238E27FC236}">
                <a16:creationId xmlns:a16="http://schemas.microsoft.com/office/drawing/2014/main" id="{C1A07446-5219-637C-523E-0175BBD30F68}"/>
              </a:ext>
            </a:extLst>
          </p:cNvPr>
          <p:cNvPicPr>
            <a:picLocks/>
          </p:cNvPicPr>
          <p:nvPr userDrawn="1"/>
        </p:nvPicPr>
        <p:blipFill>
          <a:blip r:embed="rId13"/>
          <a:stretch>
            <a:fillRect/>
          </a:stretch>
        </p:blipFill>
        <p:spPr>
          <a:xfrm>
            <a:off x="231257" y="6114147"/>
            <a:ext cx="3475200" cy="694800"/>
          </a:xfrm>
          <a:prstGeom prst="rect">
            <a:avLst/>
          </a:prstGeom>
        </p:spPr>
      </p:pic>
    </p:spTree>
    <p:extLst>
      <p:ext uri="{BB962C8B-B14F-4D97-AF65-F5344CB8AC3E}">
        <p14:creationId xmlns:p14="http://schemas.microsoft.com/office/powerpoint/2010/main" val="214431147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Lst>
  <p:hf hdr="0"/>
  <p:txStyles>
    <p:titleStyle>
      <a:lvl1pPr algn="l" defTabSz="685800" rtl="0" eaLnBrk="1" latinLnBrk="0" hangingPunct="1">
        <a:lnSpc>
          <a:spcPct val="90000"/>
        </a:lnSpc>
        <a:spcBef>
          <a:spcPct val="0"/>
        </a:spcBef>
        <a:buNone/>
        <a:defRPr sz="4400" kern="1200" spc="-113">
          <a:solidFill>
            <a:srgbClr val="005EB8"/>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685800" rtl="0" eaLnBrk="1" latinLnBrk="0" hangingPunct="1">
        <a:lnSpc>
          <a:spcPct val="100000"/>
        </a:lnSpc>
        <a:spcBef>
          <a:spcPts val="900"/>
        </a:spcBef>
        <a:buFont typeface="Arial"/>
        <a:buNone/>
        <a:defRPr sz="1600" kern="120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514350" indent="-171450" algn="l" defTabSz="685800" rtl="0" eaLnBrk="1" latinLnBrk="0" hangingPunct="1">
        <a:lnSpc>
          <a:spcPct val="100000"/>
        </a:lnSpc>
        <a:spcBef>
          <a:spcPts val="900"/>
        </a:spcBef>
        <a:buFont typeface="Arial"/>
        <a:buChar char="•"/>
        <a:defRPr sz="1600" kern="120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100000"/>
        </a:lnSpc>
        <a:spcBef>
          <a:spcPts val="900"/>
        </a:spcBef>
        <a:buFont typeface="Arial"/>
        <a:buChar char="•"/>
        <a:defRPr sz="1400" kern="1200">
          <a:solidFill>
            <a:srgbClr val="000000"/>
          </a:solidFill>
          <a:latin typeface="Arial" panose="020B0604020202020204" pitchFamily="34" charset="0"/>
          <a:ea typeface="Arial" panose="020B0604020202020204" pitchFamily="34" charset="0"/>
          <a:cs typeface="Arial" panose="020B0604020202020204" pitchFamily="34" charset="0"/>
        </a:defRPr>
      </a:lvl3pPr>
      <a:lvl4pPr marL="1200150" marR="0" indent="-171450" algn="l" defTabSz="685800" rtl="0" eaLnBrk="1" fontAlgn="auto" latinLnBrk="0" hangingPunct="1">
        <a:lnSpc>
          <a:spcPct val="100000"/>
        </a:lnSpc>
        <a:spcBef>
          <a:spcPts val="900"/>
        </a:spcBef>
        <a:spcAft>
          <a:spcPts val="0"/>
        </a:spcAft>
        <a:buClrTx/>
        <a:buSzTx/>
        <a:buFont typeface="Arial"/>
        <a:buChar char="•"/>
        <a:tabLst/>
        <a:defRPr sz="1200" kern="1200">
          <a:solidFill>
            <a:srgbClr val="000000"/>
          </a:solidFill>
          <a:latin typeface="Arial" panose="020B0604020202020204" pitchFamily="34" charset="0"/>
          <a:ea typeface="Arial" panose="020B0604020202020204" pitchFamily="34" charset="0"/>
          <a:cs typeface="Arial" panose="020B0604020202020204" pitchFamily="34" charset="0"/>
        </a:defRPr>
      </a:lvl4pPr>
      <a:lvl5pPr marL="1543050" indent="-171450" algn="l" defTabSz="685800" rtl="0" eaLnBrk="1" latinLnBrk="0" hangingPunct="1">
        <a:lnSpc>
          <a:spcPct val="100000"/>
        </a:lnSpc>
        <a:spcBef>
          <a:spcPts val="900"/>
        </a:spcBef>
        <a:buFont typeface="Arial"/>
        <a:buChar char="•"/>
        <a:defRPr sz="1000" kern="1200">
          <a:solidFill>
            <a:srgbClr val="000000"/>
          </a:solidFill>
          <a:latin typeface="Arial" panose="020B0604020202020204" pitchFamily="34" charset="0"/>
          <a:ea typeface="Arial" panose="020B0604020202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hyperlink" Target="https://www.csp.org.uk/networks/higher-education-institution-educators/transforming-quality-pre-registration-physiotherapy" TargetMode="External"/><Relationship Id="rId3" Type="http://schemas.openxmlformats.org/officeDocument/2006/relationships/hyperlink" Target="https://www.nuffieldtrust.org.uk/resource/the-nhs-workforce-in-numbers" TargetMode="External"/><Relationship Id="rId7" Type="http://schemas.openxmlformats.org/officeDocument/2006/relationships/hyperlink" Target="https://www.csp.org.uk/careers-jobs/working-united-kingdom" TargetMode="External"/><Relationship Id="rId2" Type="http://schemas.openxmlformats.org/officeDocument/2006/relationships/hyperlink" Target="https://www.england.nhs.uk/long-read/nhs-long-term-workforce-plan-2/" TargetMode="External"/><Relationship Id="rId1" Type="http://schemas.openxmlformats.org/officeDocument/2006/relationships/slideLayout" Target="../slideLayouts/slideLayout2.xml"/><Relationship Id="rId6" Type="http://schemas.openxmlformats.org/officeDocument/2006/relationships/hyperlink" Target="https://www.csp.org.uk/news-events/events/events-listing/how-influence-your-local-workforce-plan" TargetMode="External"/><Relationship Id="rId5" Type="http://schemas.openxmlformats.org/officeDocument/2006/relationships/hyperlink" Target="https://assets.publishing.service.gov.uk/media/6674096b64e554df3bd0dbc6/chief-medical-officers-annual-report-2023-web-accessible.pdf" TargetMode="External"/><Relationship Id="rId10" Type="http://schemas.openxmlformats.org/officeDocument/2006/relationships/image" Target="../media/image43.png"/><Relationship Id="rId4" Type="http://schemas.openxmlformats.org/officeDocument/2006/relationships/hyperlink" Target="https://www.nuffieldtrust.org.uk/sites/default/files/2023-09/Nuffield%20Trust%20-%20Waste%20not%20want%20not_WEB_FINAL.pdf" TargetMode="Externa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ituteforapprenticeships.org/apprenticeship-standards/physiotherapist-v1-2" TargetMode="External"/><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degreeapprenticeships@uwe.ac.uk" TargetMode="External"/><Relationship Id="rId2" Type="http://schemas.openxmlformats.org/officeDocument/2006/relationships/hyperlink" Target="mailto:physioapprenticeship@uwe.ac.uk" TargetMode="Externa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0.xml"/><Relationship Id="rId5" Type="http://schemas.openxmlformats.org/officeDocument/2006/relationships/image" Target="../media/image72.jpe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74.png"/><Relationship Id="rId5" Type="http://schemas.openxmlformats.org/officeDocument/2006/relationships/hyperlink" Target="mailto:researchskilledworkforce@plymouth.ac.uk" TargetMode="External"/><Relationship Id="rId4" Type="http://schemas.openxmlformats.org/officeDocument/2006/relationships/hyperlink" Target="https://tinyurl.com/t3xup3m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e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jpe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5.xml"/><Relationship Id="rId5" Type="http://schemas.openxmlformats.org/officeDocument/2006/relationships/image" Target="../media/image77.pn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8" Type="http://schemas.openxmlformats.org/officeDocument/2006/relationships/hyperlink" Target="#_Improve_Access_and"/><Relationship Id="rId3" Type="http://schemas.openxmlformats.org/officeDocument/2006/relationships/hyperlink" Target="#_Grow_our_Influence"/><Relationship Id="rId7" Type="http://schemas.openxmlformats.org/officeDocument/2006/relationships/hyperlink" Target="#_Create_a_Thriving"/><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hyperlink" Target="#_Support_South_West"/><Relationship Id="rId11" Type="http://schemas.openxmlformats.org/officeDocument/2006/relationships/image" Target="../media/image77.png"/><Relationship Id="rId5" Type="http://schemas.openxmlformats.org/officeDocument/2006/relationships/hyperlink" Target="#_Lead_by_Example"/><Relationship Id="rId10" Type="http://schemas.openxmlformats.org/officeDocument/2006/relationships/image" Target="../media/image75.jpeg"/><Relationship Id="rId4" Type="http://schemas.openxmlformats.org/officeDocument/2006/relationships/hyperlink" Target="#_Invest_in_and"/><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6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66.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95.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97.xml"/><Relationship Id="rId5" Type="http://schemas.openxmlformats.org/officeDocument/2006/relationships/image" Target="../media/image88.jpe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1.bin"/><Relationship Id="rId1" Type="http://schemas.openxmlformats.org/officeDocument/2006/relationships/slideLayout" Target="../slideLayouts/slideLayout110.xml"/><Relationship Id="rId5" Type="http://schemas.openxmlformats.org/officeDocument/2006/relationships/image" Target="../media/image92.emf"/><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74.png"/><Relationship Id="rId5" Type="http://schemas.openxmlformats.org/officeDocument/2006/relationships/hyperlink" Target="mailto:researchskilledworkforce@plymouth.ac.uk" TargetMode="External"/><Relationship Id="rId4" Type="http://schemas.openxmlformats.org/officeDocument/2006/relationships/hyperlink" Target="https://tinyurl.com/t3xup3m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hyperlink" Target="https://www.facebook.com/groups/828183730720424" TargetMode="External"/><Relationship Id="rId2" Type="http://schemas.openxmlformats.org/officeDocument/2006/relationships/hyperlink" Target="https://twitter.com/CSPsouthwest"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8.png"/><Relationship Id="rId4" Type="http://schemas.openxmlformats.org/officeDocument/2006/relationships/hyperlink" Target="https://www.csp.org.uk/account/email_setting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838200" y="484632"/>
            <a:ext cx="6081713" cy="3566160"/>
          </a:xfrm>
        </p:spPr>
        <p:txBody>
          <a:bodyPr>
            <a:normAutofit/>
          </a:bodyPr>
          <a:lstStyle/>
          <a:p>
            <a:pPr algn="l"/>
            <a:r>
              <a:rPr lang="en-GB" sz="3100" b="1" dirty="0">
                <a:solidFill>
                  <a:srgbClr val="FFFFFF"/>
                </a:solidFill>
                <a:latin typeface="Bahnschrift" panose="020B0502040204020203" pitchFamily="34" charset="0"/>
              </a:rPr>
              <a:t>Welcome!</a:t>
            </a:r>
            <a:br>
              <a:rPr lang="en-GB" sz="3100" b="1" dirty="0">
                <a:solidFill>
                  <a:srgbClr val="FFFFFF"/>
                </a:solidFill>
                <a:latin typeface="Bahnschrift" panose="020B0502040204020203" pitchFamily="34" charset="0"/>
              </a:rPr>
            </a:br>
            <a:br>
              <a:rPr lang="en-GB" sz="3100" b="1" dirty="0">
                <a:solidFill>
                  <a:srgbClr val="FFFFFF"/>
                </a:solidFill>
                <a:latin typeface="Bahnschrift" panose="020B0502040204020203" pitchFamily="34" charset="0"/>
              </a:rPr>
            </a:br>
            <a:r>
              <a:rPr lang="en-GB" sz="3100" b="1" dirty="0">
                <a:solidFill>
                  <a:srgbClr val="FFFFFF"/>
                </a:solidFill>
                <a:latin typeface="Bahnschrift" panose="020B0502040204020203" pitchFamily="34" charset="0"/>
              </a:rPr>
              <a:t>CSP South West Regional Network Conference: </a:t>
            </a:r>
            <a:br>
              <a:rPr lang="en-GB" sz="3100" b="1" dirty="0">
                <a:solidFill>
                  <a:srgbClr val="FFFFFF"/>
                </a:solidFill>
                <a:latin typeface="Bahnschrift" panose="020B0502040204020203" pitchFamily="34" charset="0"/>
              </a:rPr>
            </a:br>
            <a:br>
              <a:rPr lang="en-GB" sz="3100" b="1" dirty="0">
                <a:solidFill>
                  <a:srgbClr val="FFFFFF"/>
                </a:solidFill>
                <a:latin typeface="Bahnschrift" panose="020B0502040204020203" pitchFamily="34" charset="0"/>
              </a:rPr>
            </a:br>
            <a:r>
              <a:rPr lang="en-GB" sz="3100" b="1" dirty="0">
                <a:solidFill>
                  <a:srgbClr val="FFFFFF"/>
                </a:solidFill>
                <a:latin typeface="Bahnschrift" panose="020B0502040204020203" pitchFamily="34" charset="0"/>
              </a:rPr>
              <a:t>Workforce Ambition</a:t>
            </a:r>
          </a:p>
        </p:txBody>
      </p:sp>
      <p:pic>
        <p:nvPicPr>
          <p:cNvPr id="5" name="Picture 4"/>
          <p:cNvPicPr>
            <a:picLocks noChangeAspect="1"/>
          </p:cNvPicPr>
          <p:nvPr/>
        </p:nvPicPr>
        <p:blipFill>
          <a:blip r:embed="rId2"/>
          <a:stretch>
            <a:fillRect/>
          </a:stretch>
        </p:blipFill>
        <p:spPr>
          <a:xfrm>
            <a:off x="8421594" y="283464"/>
            <a:ext cx="2904040" cy="2904040"/>
          </a:xfrm>
          <a:prstGeom prst="rect">
            <a:avLst/>
          </a:prstGeom>
        </p:spPr>
      </p:pic>
      <p:sp>
        <p:nvSpPr>
          <p:cNvPr id="15"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blue text&#10;&#10;Description automatically generated">
            <a:extLst>
              <a:ext uri="{FF2B5EF4-FFF2-40B4-BE49-F238E27FC236}">
                <a16:creationId xmlns:a16="http://schemas.microsoft.com/office/drawing/2014/main" id="{AB36E9A2-6213-6CC5-A7D0-2A41820D6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670" y="4233904"/>
            <a:ext cx="4433887" cy="1108472"/>
          </a:xfrm>
          <a:prstGeom prst="rect">
            <a:avLst/>
          </a:prstGeom>
        </p:spPr>
      </p:pic>
    </p:spTree>
    <p:extLst>
      <p:ext uri="{BB962C8B-B14F-4D97-AF65-F5344CB8AC3E}">
        <p14:creationId xmlns:p14="http://schemas.microsoft.com/office/powerpoint/2010/main" val="1451431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B2CC-BA9A-69C1-8E9E-58D3CCD94D14}"/>
            </a:ext>
          </a:extLst>
        </p:cNvPr>
        <p:cNvGrpSpPr/>
        <p:nvPr/>
      </p:nvGrpSpPr>
      <p:grpSpPr>
        <a:xfrm>
          <a:off x="0" y="0"/>
          <a:ext cx="0" cy="0"/>
          <a:chOff x="0" y="0"/>
          <a:chExt cx="0" cy="0"/>
        </a:xfrm>
      </p:grpSpPr>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8FE7DB80-22F5-3016-1BBA-234ACEBF9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F8F4D3BE-24F8-A3D5-E9DF-8AC4CD2B259C}"/>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7172" name="Picture 4" descr="45,333 Cartoon Question Mark Royalty-Free Photos and Stock Images |  Shutterstock">
            <a:extLst>
              <a:ext uri="{FF2B5EF4-FFF2-40B4-BE49-F238E27FC236}">
                <a16:creationId xmlns:a16="http://schemas.microsoft.com/office/drawing/2014/main" id="{7F3FCADC-80AE-0480-CB58-22AD4F2E37E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512063" y="1360562"/>
            <a:ext cx="51495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73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1C67-E879-9166-F6EE-5BDBA47465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33C34-9284-ACCF-8BF4-BEC6BFBEF023}"/>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buNone/>
            </a:pPr>
            <a:endParaRPr lang="en-GB" sz="2300" b="1" dirty="0">
              <a:ea typeface="+mn-lt"/>
              <a:cs typeface="+mn-lt"/>
            </a:endParaRPr>
          </a:p>
          <a:p>
            <a:pPr marL="0" indent="0">
              <a:buNone/>
            </a:pPr>
            <a:r>
              <a:rPr lang="en-GB" sz="2300" b="1" dirty="0">
                <a:solidFill>
                  <a:srgbClr val="002060"/>
                </a:solidFill>
                <a:ea typeface="+mn-lt"/>
                <a:cs typeface="+mn-lt"/>
              </a:rPr>
              <a:t>Resources:</a:t>
            </a:r>
          </a:p>
          <a:p>
            <a:pPr marL="0" indent="0">
              <a:buNone/>
            </a:pPr>
            <a:r>
              <a:rPr lang="en-GB" sz="1800" dirty="0">
                <a:solidFill>
                  <a:srgbClr val="002060"/>
                </a:solidFill>
                <a:ea typeface="+mn-lt"/>
                <a:cs typeface="+mn-lt"/>
                <a:hlinkClick r:id="rId2"/>
              </a:rPr>
              <a:t>https://www.england.nhs.uk/long-read/nhs-long-term-workforce-plan-2/</a:t>
            </a:r>
            <a:r>
              <a:rPr lang="en-GB" sz="1800" dirty="0">
                <a:solidFill>
                  <a:srgbClr val="002060"/>
                </a:solidFill>
                <a:ea typeface="+mn-lt"/>
                <a:cs typeface="+mn-lt"/>
              </a:rPr>
              <a:t> </a:t>
            </a:r>
          </a:p>
          <a:p>
            <a:pPr marL="0" indent="0">
              <a:buNone/>
            </a:pPr>
            <a:r>
              <a:rPr lang="en-GB" sz="1800" dirty="0">
                <a:solidFill>
                  <a:srgbClr val="002060"/>
                </a:solidFill>
                <a:ea typeface="+mn-lt"/>
                <a:cs typeface="+mn-lt"/>
                <a:hlinkClick r:id="rId3"/>
              </a:rPr>
              <a:t>https://www.nuffieldtrust.org.uk/resource/the-nhs-workforce-in-numbers</a:t>
            </a:r>
            <a:endParaRPr lang="en-GB" sz="1800" dirty="0">
              <a:solidFill>
                <a:srgbClr val="002060"/>
              </a:solidFill>
              <a:ea typeface="+mn-lt"/>
              <a:cs typeface="+mn-lt"/>
            </a:endParaRPr>
          </a:p>
          <a:p>
            <a:pPr marL="0" indent="0">
              <a:buNone/>
            </a:pPr>
            <a:r>
              <a:rPr lang="en-GB" sz="1800" dirty="0">
                <a:solidFill>
                  <a:srgbClr val="002060"/>
                </a:solidFill>
                <a:ea typeface="+mn-lt"/>
                <a:cs typeface="+mn-lt"/>
              </a:rPr>
              <a:t> </a:t>
            </a:r>
            <a:r>
              <a:rPr lang="en-GB" sz="1800" dirty="0">
                <a:solidFill>
                  <a:srgbClr val="002060"/>
                </a:solidFill>
                <a:ea typeface="+mn-lt"/>
                <a:cs typeface="+mn-lt"/>
                <a:hlinkClick r:id="rId4"/>
              </a:rPr>
              <a:t>https://www.nuffieldtrust.org.uk/sites/default/files/2023-09/Nuffield%20Trust%20-%20Waste%20not%20want%20not_WEB_FINAL.pdf</a:t>
            </a:r>
            <a:r>
              <a:rPr lang="en-GB" sz="1800" dirty="0">
                <a:solidFill>
                  <a:srgbClr val="002060"/>
                </a:solidFill>
                <a:ea typeface="+mn-lt"/>
                <a:cs typeface="+mn-lt"/>
              </a:rPr>
              <a:t> </a:t>
            </a:r>
          </a:p>
          <a:p>
            <a:pPr marL="0" indent="0">
              <a:buNone/>
            </a:pPr>
            <a:r>
              <a:rPr lang="en-GB" sz="1800" dirty="0">
                <a:solidFill>
                  <a:srgbClr val="002060"/>
                </a:solidFill>
                <a:ea typeface="+mn-lt"/>
                <a:cs typeface="+mn-lt"/>
                <a:hlinkClick r:id="rId5"/>
              </a:rPr>
              <a:t>https://assets.publishing.service.gov.uk/media/6674096b64e554df3bd0dbc6/chief-medical-officers-annual-report-2023-web-accessible.pdf</a:t>
            </a:r>
            <a:r>
              <a:rPr lang="en-GB" sz="1800" dirty="0">
                <a:solidFill>
                  <a:srgbClr val="002060"/>
                </a:solidFill>
                <a:ea typeface="+mn-lt"/>
                <a:cs typeface="+mn-lt"/>
              </a:rPr>
              <a:t> </a:t>
            </a:r>
          </a:p>
          <a:p>
            <a:pPr marL="0" indent="0">
              <a:buNone/>
            </a:pPr>
            <a:r>
              <a:rPr lang="en-GB" sz="1800" dirty="0">
                <a:hlinkClick r:id="rId6"/>
              </a:rPr>
              <a:t>How to influence your local workforce plan | The Chartered Society of Physiotherapy</a:t>
            </a:r>
            <a:endParaRPr lang="en-GB" sz="1800" dirty="0"/>
          </a:p>
          <a:p>
            <a:pPr marL="0" indent="0">
              <a:buNone/>
            </a:pPr>
            <a:r>
              <a:rPr lang="en-GB" sz="1800" dirty="0">
                <a:solidFill>
                  <a:srgbClr val="002060"/>
                </a:solidFill>
                <a:ea typeface="+mn-lt"/>
                <a:cs typeface="+mn-lt"/>
                <a:hlinkClick r:id="rId7"/>
              </a:rPr>
              <a:t>https://www.csp.org.uk/careers-jobs/working-united-kingdom</a:t>
            </a:r>
            <a:r>
              <a:rPr lang="en-GB" sz="1800" dirty="0">
                <a:solidFill>
                  <a:srgbClr val="002060"/>
                </a:solidFill>
                <a:ea typeface="+mn-lt"/>
                <a:cs typeface="+mn-lt"/>
              </a:rPr>
              <a:t> </a:t>
            </a:r>
          </a:p>
          <a:p>
            <a:pPr marL="0" indent="0">
              <a:buNone/>
            </a:pPr>
            <a:r>
              <a:rPr lang="en-GB" sz="1800" dirty="0">
                <a:hlinkClick r:id="rId8"/>
              </a:rPr>
              <a:t>Transforming Quality in Pre-Registration Physiotherapy Education | The Chartered Society of Physiotherapy</a:t>
            </a:r>
            <a:endParaRPr lang="en-GB" sz="1800" dirty="0">
              <a:solidFill>
                <a:srgbClr val="002060"/>
              </a:solidFill>
              <a:ea typeface="+mn-lt"/>
              <a:cs typeface="+mn-lt"/>
            </a:endParaRPr>
          </a:p>
          <a:p>
            <a:pPr marL="0" indent="0">
              <a:buNone/>
            </a:pPr>
            <a:endParaRPr lang="en-GB" sz="2300" b="1" dirty="0">
              <a:ea typeface="+mn-lt"/>
              <a:cs typeface="+mn-lt"/>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23F21954-E902-953C-4992-5D3C8A335B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92D8D8CB-CCFB-0097-2EDC-F053E5283929}"/>
              </a:ext>
            </a:extLst>
          </p:cNvPr>
          <p:cNvPicPr>
            <a:picLocks noChangeAspect="1"/>
          </p:cNvPicPr>
          <p:nvPr/>
        </p:nvPicPr>
        <p:blipFill>
          <a:blip r:embed="rId10"/>
          <a:stretch>
            <a:fillRect/>
          </a:stretch>
        </p:blipFill>
        <p:spPr>
          <a:xfrm>
            <a:off x="8377163" y="259011"/>
            <a:ext cx="3589866" cy="957597"/>
          </a:xfrm>
          <a:prstGeom prst="rect">
            <a:avLst/>
          </a:prstGeom>
        </p:spPr>
      </p:pic>
    </p:spTree>
    <p:extLst>
      <p:ext uri="{BB962C8B-B14F-4D97-AF65-F5344CB8AC3E}">
        <p14:creationId xmlns:p14="http://schemas.microsoft.com/office/powerpoint/2010/main" val="328850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432114"/>
            <a:ext cx="6062019" cy="2781233"/>
          </a:xfrm>
        </p:spPr>
        <p:txBody>
          <a:bodyPr/>
          <a:lstStyle/>
          <a:p>
            <a:r>
              <a:rPr lang="en-GB" sz="6000" dirty="0">
                <a:cs typeface="Arial"/>
              </a:rPr>
              <a:t>Southwest Physiotherapy Workforce data</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4986455"/>
            <a:ext cx="6259513" cy="1366219"/>
          </a:xfrm>
        </p:spPr>
        <p:txBody>
          <a:bodyPr vert="horz" lIns="0" tIns="0" rIns="0" bIns="0" rtlCol="0" anchor="t">
            <a:normAutofit fontScale="70000" lnSpcReduction="20000"/>
          </a:bodyPr>
          <a:lstStyle/>
          <a:p>
            <a:pPr>
              <a:lnSpc>
                <a:spcPct val="120000"/>
              </a:lnSpc>
            </a:pPr>
            <a:r>
              <a:rPr lang="en-GB" b="1" dirty="0"/>
              <a:t>Presented by:</a:t>
            </a:r>
            <a:br>
              <a:rPr lang="en-GB" dirty="0"/>
            </a:br>
            <a:r>
              <a:rPr lang="en-GB" dirty="0">
                <a:cs typeface="Arial"/>
              </a:rPr>
              <a:t>Sarah Ashley-Maguire (she/her)</a:t>
            </a:r>
          </a:p>
          <a:p>
            <a:pPr>
              <a:lnSpc>
                <a:spcPct val="120000"/>
              </a:lnSpc>
            </a:pPr>
            <a:r>
              <a:rPr lang="en-GB" dirty="0">
                <a:cs typeface="Arial"/>
              </a:rPr>
              <a:t>AHP Education Senior Specialist – Integrated Care</a:t>
            </a:r>
          </a:p>
          <a:p>
            <a:pPr>
              <a:lnSpc>
                <a:spcPct val="120000"/>
              </a:lnSpc>
            </a:pPr>
            <a:r>
              <a:rPr lang="en-GB" dirty="0">
                <a:cs typeface="Arial"/>
              </a:rPr>
              <a:t>NHS England Southwest, Workforce Training and Education directorate, AHP programme</a:t>
            </a:r>
          </a:p>
        </p:txBody>
      </p:sp>
      <p:pic>
        <p:nvPicPr>
          <p:cNvPr id="4" name="Picture 3" descr="A blue circle with pink dots&#10;&#10;Description automatically generated">
            <a:extLst>
              <a:ext uri="{FF2B5EF4-FFF2-40B4-BE49-F238E27FC236}">
                <a16:creationId xmlns:a16="http://schemas.microsoft.com/office/drawing/2014/main" id="{4960ED06-3DC8-F88D-ADE4-88E8E2ED25FD}"/>
              </a:ext>
            </a:extLst>
          </p:cNvPr>
          <p:cNvPicPr>
            <a:picLocks noChangeAspect="1"/>
          </p:cNvPicPr>
          <p:nvPr/>
        </p:nvPicPr>
        <p:blipFill>
          <a:blip r:embed="rId3"/>
          <a:stretch>
            <a:fillRect/>
          </a:stretch>
        </p:blipFill>
        <p:spPr>
          <a:xfrm>
            <a:off x="198314" y="129930"/>
            <a:ext cx="1117601" cy="1127370"/>
          </a:xfrm>
          <a:prstGeom prst="rect">
            <a:avLst/>
          </a:prstGeom>
        </p:spPr>
      </p:pic>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5F21-FA92-1D7D-5293-A66BAD929B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2C089-997A-BCFB-39E6-779B0EB02903}"/>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lgn="ctr">
              <a:buNone/>
            </a:pPr>
            <a:endParaRPr lang="en-GB" sz="4000" dirty="0">
              <a:effectLst/>
              <a:latin typeface="Arial" panose="020B0604020202020204" pitchFamily="34" charset="0"/>
              <a:ea typeface="Times New Roman" panose="02020603050405020304" pitchFamily="18" charset="0"/>
            </a:endParaRPr>
          </a:p>
          <a:p>
            <a:pPr marL="0" indent="0" algn="ctr">
              <a:buNone/>
            </a:pPr>
            <a:br>
              <a:rPr lang="en-GB" sz="4000" dirty="0">
                <a:solidFill>
                  <a:schemeClr val="accent5">
                    <a:lumMod val="50000"/>
                  </a:schemeClr>
                </a:solidFill>
                <a:effectLst/>
                <a:latin typeface="Arial" panose="020B0604020202020204" pitchFamily="34" charset="0"/>
                <a:ea typeface="Times New Roman" panose="02020603050405020304" pitchFamily="18" charset="0"/>
              </a:rPr>
            </a:br>
            <a:r>
              <a:rPr lang="en-GB" sz="7200" b="1" dirty="0">
                <a:solidFill>
                  <a:schemeClr val="accent5">
                    <a:lumMod val="50000"/>
                  </a:schemeClr>
                </a:solidFill>
                <a:effectLst/>
                <a:latin typeface="Arial" panose="020B0604020202020204" pitchFamily="34" charset="0"/>
                <a:ea typeface="Times New Roman" panose="02020603050405020304" pitchFamily="18" charset="0"/>
              </a:rPr>
              <a:t>Break </a:t>
            </a:r>
          </a:p>
          <a:p>
            <a:pPr marL="0" indent="0" algn="ctr">
              <a:buNone/>
            </a:pPr>
            <a:r>
              <a:rPr lang="en-GB" sz="4800" b="1" dirty="0">
                <a:solidFill>
                  <a:schemeClr val="accent5">
                    <a:lumMod val="50000"/>
                  </a:schemeClr>
                </a:solidFill>
                <a:latin typeface="Arial" panose="020B0604020202020204" pitchFamily="34" charset="0"/>
                <a:ea typeface="Times New Roman" panose="02020603050405020304" pitchFamily="18" charset="0"/>
              </a:rPr>
              <a:t>Resume</a:t>
            </a:r>
            <a:r>
              <a:rPr lang="en-GB" sz="4800" b="1" dirty="0">
                <a:solidFill>
                  <a:schemeClr val="accent5">
                    <a:lumMod val="50000"/>
                  </a:schemeClr>
                </a:solidFill>
                <a:effectLst/>
                <a:latin typeface="Arial" panose="020B0604020202020204" pitchFamily="34" charset="0"/>
                <a:ea typeface="Times New Roman" panose="02020603050405020304" pitchFamily="18" charset="0"/>
              </a:rPr>
              <a:t> at 11:30</a:t>
            </a:r>
            <a:endParaRPr lang="en-GB" sz="4800" dirty="0">
              <a:solidFill>
                <a:schemeClr val="accent5">
                  <a:lumMod val="50000"/>
                </a:schemeClr>
              </a:solidFill>
              <a:cs typeface="Calibri"/>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456B8B7C-EF96-7D2C-070E-9C7300398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5E18E5-0553-B04A-9F9E-EF3EBFB7B541}"/>
              </a:ext>
            </a:extLst>
          </p:cNvPr>
          <p:cNvPicPr>
            <a:picLocks noChangeAspect="1"/>
          </p:cNvPicPr>
          <p:nvPr/>
        </p:nvPicPr>
        <p:blipFill>
          <a:blip r:embed="rId4"/>
          <a:stretch>
            <a:fillRect/>
          </a:stretch>
        </p:blipFill>
        <p:spPr>
          <a:xfrm>
            <a:off x="7651068" y="505325"/>
            <a:ext cx="3999323" cy="999831"/>
          </a:xfrm>
          <a:prstGeom prst="rect">
            <a:avLst/>
          </a:prstGeom>
        </p:spPr>
      </p:pic>
    </p:spTree>
    <p:extLst>
      <p:ext uri="{BB962C8B-B14F-4D97-AF65-F5344CB8AC3E}">
        <p14:creationId xmlns:p14="http://schemas.microsoft.com/office/powerpoint/2010/main" val="327701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52EC8-B671-B188-9BF8-1221DA32C1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A6919-8A21-BF29-E5D9-02F868858325}"/>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lgn="ctr">
              <a:buNone/>
            </a:pPr>
            <a:endParaRPr lang="en-GB" sz="4000" dirty="0">
              <a:effectLst/>
              <a:latin typeface="Arial" panose="020B0604020202020204" pitchFamily="34" charset="0"/>
              <a:ea typeface="Times New Roman" panose="02020603050405020304" pitchFamily="18" charset="0"/>
            </a:endParaRPr>
          </a:p>
          <a:p>
            <a:pPr marL="0" indent="0" algn="ctr">
              <a:buNone/>
            </a:pPr>
            <a:br>
              <a:rPr lang="en-GB" sz="4000" dirty="0">
                <a:solidFill>
                  <a:schemeClr val="accent5">
                    <a:lumMod val="50000"/>
                  </a:schemeClr>
                </a:solidFill>
                <a:effectLst/>
                <a:latin typeface="Arial" panose="020B0604020202020204" pitchFamily="34" charset="0"/>
                <a:ea typeface="Times New Roman" panose="02020603050405020304" pitchFamily="18" charset="0"/>
              </a:rPr>
            </a:br>
            <a:r>
              <a:rPr lang="en-GB" sz="4000" b="1" dirty="0">
                <a:solidFill>
                  <a:schemeClr val="accent5">
                    <a:lumMod val="50000"/>
                  </a:schemeClr>
                </a:solidFill>
                <a:effectLst/>
                <a:latin typeface="Arial" panose="020B0604020202020204" pitchFamily="34" charset="0"/>
                <a:ea typeface="Times New Roman" panose="02020603050405020304" pitchFamily="18" charset="0"/>
              </a:rPr>
              <a:t>International Recruitment session</a:t>
            </a:r>
          </a:p>
          <a:p>
            <a:pPr marL="0" indent="0" algn="ctr">
              <a:buNone/>
            </a:pPr>
            <a:r>
              <a:rPr lang="en-GB" sz="4000" dirty="0">
                <a:solidFill>
                  <a:schemeClr val="accent5">
                    <a:lumMod val="50000"/>
                  </a:schemeClr>
                </a:solidFill>
                <a:effectLst/>
                <a:latin typeface="Arial" panose="020B0604020202020204" pitchFamily="34" charset="0"/>
                <a:ea typeface="Times New Roman" panose="02020603050405020304" pitchFamily="18" charset="0"/>
              </a:rPr>
              <a:t>future ambitions of international recruitment </a:t>
            </a:r>
            <a:endParaRPr lang="en-GB" sz="4000" dirty="0">
              <a:solidFill>
                <a:schemeClr val="accent5">
                  <a:lumMod val="50000"/>
                </a:schemeClr>
              </a:solidFill>
              <a:cs typeface="Calibri"/>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0BAB0470-295A-24CE-CDA2-262C34770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378897-545D-D386-EED0-5F5DB6C254DB}"/>
              </a:ext>
            </a:extLst>
          </p:cNvPr>
          <p:cNvPicPr>
            <a:picLocks noChangeAspect="1"/>
          </p:cNvPicPr>
          <p:nvPr/>
        </p:nvPicPr>
        <p:blipFill>
          <a:blip r:embed="rId4"/>
          <a:stretch>
            <a:fillRect/>
          </a:stretch>
        </p:blipFill>
        <p:spPr>
          <a:xfrm>
            <a:off x="7651068" y="505325"/>
            <a:ext cx="3999323" cy="999831"/>
          </a:xfrm>
          <a:prstGeom prst="rect">
            <a:avLst/>
          </a:prstGeom>
        </p:spPr>
      </p:pic>
    </p:spTree>
    <p:extLst>
      <p:ext uri="{BB962C8B-B14F-4D97-AF65-F5344CB8AC3E}">
        <p14:creationId xmlns:p14="http://schemas.microsoft.com/office/powerpoint/2010/main" val="292484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7EE4-5F53-D908-516C-FBBD06A398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19593-9BC2-96BD-73A9-FE48825D5D13}"/>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lgn="ctr">
              <a:buNone/>
            </a:pPr>
            <a:endParaRPr lang="en-GB" sz="4000" dirty="0">
              <a:effectLst/>
              <a:latin typeface="Arial" panose="020B0604020202020204" pitchFamily="34" charset="0"/>
              <a:ea typeface="Times New Roman" panose="02020603050405020304" pitchFamily="18" charset="0"/>
            </a:endParaRPr>
          </a:p>
          <a:p>
            <a:pPr marL="0" indent="0" algn="ctr">
              <a:buNone/>
            </a:pPr>
            <a:br>
              <a:rPr lang="en-GB" sz="4000" dirty="0">
                <a:solidFill>
                  <a:schemeClr val="accent5">
                    <a:lumMod val="50000"/>
                  </a:schemeClr>
                </a:solidFill>
                <a:effectLst/>
                <a:latin typeface="Arial" panose="020B0604020202020204" pitchFamily="34" charset="0"/>
                <a:ea typeface="Times New Roman" panose="02020603050405020304" pitchFamily="18" charset="0"/>
              </a:rPr>
            </a:br>
            <a:r>
              <a:rPr lang="en-GB" sz="7200" b="1" dirty="0">
                <a:solidFill>
                  <a:schemeClr val="accent5">
                    <a:lumMod val="50000"/>
                  </a:schemeClr>
                </a:solidFill>
                <a:effectLst/>
                <a:latin typeface="Arial" panose="020B0604020202020204" pitchFamily="34" charset="0"/>
                <a:ea typeface="Times New Roman" panose="02020603050405020304" pitchFamily="18" charset="0"/>
              </a:rPr>
              <a:t>Lunch </a:t>
            </a:r>
          </a:p>
          <a:p>
            <a:pPr marL="0" indent="0" algn="ctr">
              <a:buNone/>
            </a:pPr>
            <a:r>
              <a:rPr lang="en-GB" sz="4800" b="1" dirty="0">
                <a:solidFill>
                  <a:schemeClr val="accent5">
                    <a:lumMod val="50000"/>
                  </a:schemeClr>
                </a:solidFill>
                <a:latin typeface="Arial" panose="020B0604020202020204" pitchFamily="34" charset="0"/>
                <a:ea typeface="Times New Roman" panose="02020603050405020304" pitchFamily="18" charset="0"/>
              </a:rPr>
              <a:t>Resume</a:t>
            </a:r>
            <a:r>
              <a:rPr lang="en-GB" sz="4800" b="1" dirty="0">
                <a:solidFill>
                  <a:schemeClr val="accent5">
                    <a:lumMod val="50000"/>
                  </a:schemeClr>
                </a:solidFill>
                <a:effectLst/>
                <a:latin typeface="Arial" panose="020B0604020202020204" pitchFamily="34" charset="0"/>
                <a:ea typeface="Times New Roman" panose="02020603050405020304" pitchFamily="18" charset="0"/>
              </a:rPr>
              <a:t> at 1:15</a:t>
            </a:r>
            <a:endParaRPr lang="en-GB" sz="4800" dirty="0">
              <a:solidFill>
                <a:schemeClr val="accent5">
                  <a:lumMod val="50000"/>
                </a:schemeClr>
              </a:solidFill>
              <a:cs typeface="Calibri"/>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8A2C28C3-66CC-4D5D-23F0-F04679E393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0AB967-288F-713B-FB5D-94672062A48F}"/>
              </a:ext>
            </a:extLst>
          </p:cNvPr>
          <p:cNvPicPr>
            <a:picLocks noChangeAspect="1"/>
          </p:cNvPicPr>
          <p:nvPr/>
        </p:nvPicPr>
        <p:blipFill>
          <a:blip r:embed="rId4"/>
          <a:stretch>
            <a:fillRect/>
          </a:stretch>
        </p:blipFill>
        <p:spPr>
          <a:xfrm>
            <a:off x="7651068" y="505325"/>
            <a:ext cx="3999323" cy="999831"/>
          </a:xfrm>
          <a:prstGeom prst="rect">
            <a:avLst/>
          </a:prstGeom>
        </p:spPr>
      </p:pic>
    </p:spTree>
    <p:extLst>
      <p:ext uri="{BB962C8B-B14F-4D97-AF65-F5344CB8AC3E}">
        <p14:creationId xmlns:p14="http://schemas.microsoft.com/office/powerpoint/2010/main" val="3158649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D5739-6578-4699-A075-2A8C17FAECDE}"/>
              </a:ext>
            </a:extLst>
          </p:cNvPr>
          <p:cNvSpPr>
            <a:spLocks noGrp="1"/>
          </p:cNvSpPr>
          <p:nvPr>
            <p:ph type="body" sz="quarter" idx="10"/>
          </p:nvPr>
        </p:nvSpPr>
        <p:spPr/>
        <p:txBody>
          <a:bodyPr/>
          <a:lstStyle/>
          <a:p>
            <a:r>
              <a:rPr lang="en-GB" dirty="0">
                <a:latin typeface="Arial" panose="020B0604020202020204" pitchFamily="34" charset="0"/>
                <a:ea typeface="Arial" panose="020B0604020202020204" pitchFamily="34" charset="0"/>
              </a:rPr>
              <a:t>Working with the VCSE</a:t>
            </a:r>
            <a:endParaRPr lang="en-GB" dirty="0"/>
          </a:p>
        </p:txBody>
      </p:sp>
      <p:sp>
        <p:nvSpPr>
          <p:cNvPr id="3" name="Text Placeholder 2">
            <a:extLst>
              <a:ext uri="{FF2B5EF4-FFF2-40B4-BE49-F238E27FC236}">
                <a16:creationId xmlns:a16="http://schemas.microsoft.com/office/drawing/2014/main" id="{5A529986-300D-4BAF-A1FC-B6AD84A02744}"/>
              </a:ext>
            </a:extLst>
          </p:cNvPr>
          <p:cNvSpPr>
            <a:spLocks noGrp="1"/>
          </p:cNvSpPr>
          <p:nvPr>
            <p:ph type="body" sz="quarter" idx="11"/>
          </p:nvPr>
        </p:nvSpPr>
        <p:spPr>
          <a:xfrm>
            <a:off x="947138" y="4300705"/>
            <a:ext cx="10297724" cy="576064"/>
          </a:xfrm>
        </p:spPr>
        <p:txBody>
          <a:bodyPr/>
          <a:lstStyle/>
          <a:p>
            <a:r>
              <a:rPr lang="en-GB" dirty="0"/>
              <a:t>Darin Halifax –NHS Devon Head of VCSE Partnerships</a:t>
            </a:r>
          </a:p>
        </p:txBody>
      </p:sp>
    </p:spTree>
    <p:extLst>
      <p:ext uri="{BB962C8B-B14F-4D97-AF65-F5344CB8AC3E}">
        <p14:creationId xmlns:p14="http://schemas.microsoft.com/office/powerpoint/2010/main" val="400616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48D1F-B217-D01B-DC41-43D36E6DD1FC}"/>
              </a:ext>
            </a:extLst>
          </p:cNvPr>
          <p:cNvSpPr>
            <a:spLocks noGrp="1"/>
          </p:cNvSpPr>
          <p:nvPr>
            <p:ph type="body" sz="quarter" idx="10"/>
          </p:nvPr>
        </p:nvSpPr>
        <p:spPr/>
        <p:txBody>
          <a:bodyPr/>
          <a:lstStyle/>
          <a:p>
            <a:r>
              <a:rPr lang="en-GB" dirty="0"/>
              <a:t>What is the VCSE?</a:t>
            </a:r>
          </a:p>
        </p:txBody>
      </p:sp>
      <p:sp>
        <p:nvSpPr>
          <p:cNvPr id="3" name="Text Placeholder 2">
            <a:extLst>
              <a:ext uri="{FF2B5EF4-FFF2-40B4-BE49-F238E27FC236}">
                <a16:creationId xmlns:a16="http://schemas.microsoft.com/office/drawing/2014/main" id="{3C3BAE6B-21ED-EFAF-3D01-C978E19A7BB7}"/>
              </a:ext>
            </a:extLst>
          </p:cNvPr>
          <p:cNvSpPr>
            <a:spLocks noGrp="1"/>
          </p:cNvSpPr>
          <p:nvPr>
            <p:ph type="body" sz="quarter" idx="13"/>
          </p:nvPr>
        </p:nvSpPr>
        <p:spPr/>
        <p:txBody>
          <a:bodyPr/>
          <a:lstStyle/>
          <a:p>
            <a:r>
              <a:rPr lang="en-GB" sz="2667" b="1" dirty="0">
                <a:solidFill>
                  <a:schemeClr val="tx2"/>
                </a:solidFill>
                <a:latin typeface="Arial" panose="020B0604020202020204" pitchFamily="34" charset="0"/>
                <a:ea typeface="Arial" panose="020B0604020202020204" pitchFamily="34" charset="0"/>
              </a:rPr>
              <a:t>V</a:t>
            </a:r>
            <a:r>
              <a:rPr lang="en-GB" sz="2667" dirty="0">
                <a:solidFill>
                  <a:schemeClr val="tx2"/>
                </a:solidFill>
                <a:latin typeface="Arial" panose="020B0604020202020204" pitchFamily="34" charset="0"/>
                <a:ea typeface="Arial" panose="020B0604020202020204" pitchFamily="34" charset="0"/>
              </a:rPr>
              <a:t>oluntary</a:t>
            </a:r>
          </a:p>
          <a:p>
            <a:pPr marL="0" indent="0">
              <a:buNone/>
            </a:pPr>
            <a:r>
              <a:rPr lang="en-GB" sz="2667" dirty="0">
                <a:solidFill>
                  <a:schemeClr val="tx2"/>
                </a:solidFill>
                <a:latin typeface="Arial" panose="020B0604020202020204" pitchFamily="34" charset="0"/>
                <a:ea typeface="Arial" panose="020B0604020202020204" pitchFamily="34" charset="0"/>
              </a:rPr>
              <a:t>    </a:t>
            </a:r>
            <a:r>
              <a:rPr lang="en-GB" sz="2667" b="1" dirty="0">
                <a:solidFill>
                  <a:schemeClr val="tx2"/>
                </a:solidFill>
                <a:latin typeface="Arial" panose="020B0604020202020204" pitchFamily="34" charset="0"/>
                <a:ea typeface="Arial" panose="020B0604020202020204" pitchFamily="34" charset="0"/>
              </a:rPr>
              <a:t>C</a:t>
            </a:r>
            <a:r>
              <a:rPr lang="en-GB" sz="2667" dirty="0">
                <a:solidFill>
                  <a:schemeClr val="tx2"/>
                </a:solidFill>
                <a:latin typeface="Arial" panose="020B0604020202020204" pitchFamily="34" charset="0"/>
                <a:ea typeface="Arial" panose="020B0604020202020204" pitchFamily="34" charset="0"/>
              </a:rPr>
              <a:t>ommunity </a:t>
            </a:r>
          </a:p>
          <a:p>
            <a:pPr marL="0" indent="0">
              <a:buNone/>
            </a:pPr>
            <a:r>
              <a:rPr lang="en-GB" sz="2667" dirty="0">
                <a:solidFill>
                  <a:schemeClr val="tx2"/>
                </a:solidFill>
                <a:latin typeface="Arial" panose="020B0604020202020204" pitchFamily="34" charset="0"/>
                <a:ea typeface="Arial" panose="020B0604020202020204" pitchFamily="34" charset="0"/>
              </a:rPr>
              <a:t>    and </a:t>
            </a:r>
          </a:p>
          <a:p>
            <a:pPr marL="0" indent="0">
              <a:buNone/>
            </a:pPr>
            <a:r>
              <a:rPr lang="en-GB" sz="2667" dirty="0">
                <a:solidFill>
                  <a:schemeClr val="tx2"/>
                </a:solidFill>
                <a:latin typeface="Arial" panose="020B0604020202020204" pitchFamily="34" charset="0"/>
                <a:ea typeface="Arial" panose="020B0604020202020204" pitchFamily="34" charset="0"/>
              </a:rPr>
              <a:t>    </a:t>
            </a:r>
            <a:r>
              <a:rPr lang="en-GB" sz="2667" b="1" dirty="0">
                <a:solidFill>
                  <a:schemeClr val="tx2"/>
                </a:solidFill>
                <a:latin typeface="Arial" panose="020B0604020202020204" pitchFamily="34" charset="0"/>
                <a:ea typeface="Arial" panose="020B0604020202020204" pitchFamily="34" charset="0"/>
              </a:rPr>
              <a:t>S</a:t>
            </a:r>
            <a:r>
              <a:rPr lang="en-GB" sz="2667" dirty="0">
                <a:solidFill>
                  <a:schemeClr val="tx2"/>
                </a:solidFill>
                <a:latin typeface="Arial" panose="020B0604020202020204" pitchFamily="34" charset="0"/>
                <a:ea typeface="Arial" panose="020B0604020202020204" pitchFamily="34" charset="0"/>
              </a:rPr>
              <a:t>ocial </a:t>
            </a:r>
            <a:r>
              <a:rPr lang="en-GB" sz="2667" b="1" dirty="0">
                <a:solidFill>
                  <a:schemeClr val="tx2"/>
                </a:solidFill>
                <a:latin typeface="Arial" panose="020B0604020202020204" pitchFamily="34" charset="0"/>
                <a:ea typeface="Arial" panose="020B0604020202020204" pitchFamily="34" charset="0"/>
              </a:rPr>
              <a:t>E</a:t>
            </a:r>
            <a:r>
              <a:rPr lang="en-GB" sz="2667" dirty="0">
                <a:solidFill>
                  <a:schemeClr val="tx2"/>
                </a:solidFill>
                <a:latin typeface="Arial" panose="020B0604020202020204" pitchFamily="34" charset="0"/>
                <a:ea typeface="Arial" panose="020B0604020202020204" pitchFamily="34" charset="0"/>
              </a:rPr>
              <a:t>nterprise.</a:t>
            </a:r>
          </a:p>
          <a:p>
            <a:pPr marL="0" indent="0">
              <a:buNone/>
            </a:pPr>
            <a:endParaRPr lang="en-GB" sz="2667" dirty="0">
              <a:solidFill>
                <a:schemeClr val="tx2"/>
              </a:solidFill>
              <a:latin typeface="Arial" panose="020B0604020202020204" pitchFamily="34" charset="0"/>
              <a:ea typeface="Arial" panose="020B0604020202020204" pitchFamily="34" charset="0"/>
            </a:endParaRPr>
          </a:p>
          <a:p>
            <a:r>
              <a:rPr lang="en-GB" sz="2667" dirty="0">
                <a:solidFill>
                  <a:schemeClr val="tx2"/>
                </a:solidFill>
                <a:latin typeface="Arial" panose="020B0604020202020204" pitchFamily="34" charset="0"/>
                <a:ea typeface="Arial" panose="020B0604020202020204" pitchFamily="34" charset="0"/>
              </a:rPr>
              <a:t>From regulated care to hula hooping classes and everything in between.</a:t>
            </a:r>
          </a:p>
          <a:p>
            <a:pPr marL="0" indent="0">
              <a:buNone/>
            </a:pPr>
            <a:endParaRPr lang="en-GB" sz="2667" dirty="0">
              <a:solidFill>
                <a:schemeClr val="tx2"/>
              </a:solidFill>
              <a:latin typeface="Arial" panose="020B0604020202020204" pitchFamily="34" charset="0"/>
              <a:ea typeface="Arial" panose="020B0604020202020204" pitchFamily="34" charset="0"/>
            </a:endParaRPr>
          </a:p>
          <a:p>
            <a:r>
              <a:rPr lang="en-GB" sz="2667" dirty="0">
                <a:solidFill>
                  <a:schemeClr val="tx2"/>
                </a:solidFill>
                <a:latin typeface="Arial" panose="020B0604020202020204" pitchFamily="34" charset="0"/>
                <a:ea typeface="Arial" panose="020B0604020202020204" pitchFamily="34" charset="0"/>
              </a:rPr>
              <a:t>It’s not all about volunteers!!!</a:t>
            </a:r>
          </a:p>
          <a:p>
            <a:endParaRPr lang="en-GB" sz="2667" dirty="0">
              <a:solidFill>
                <a:schemeClr val="tx2"/>
              </a:solidFill>
              <a:latin typeface="Arial" panose="020B0604020202020204" pitchFamily="34" charset="0"/>
              <a:ea typeface="Arial" panose="020B0604020202020204" pitchFamily="34" charset="0"/>
            </a:endParaRPr>
          </a:p>
          <a:p>
            <a:r>
              <a:rPr lang="en-GB" sz="2667" dirty="0">
                <a:solidFill>
                  <a:schemeClr val="tx2"/>
                </a:solidFill>
                <a:latin typeface="Arial" panose="020B0604020202020204" pitchFamily="34" charset="0"/>
                <a:ea typeface="Arial" panose="020B0604020202020204" pitchFamily="34" charset="0"/>
              </a:rPr>
              <a:t>And it’s not free !!!</a:t>
            </a:r>
          </a:p>
          <a:p>
            <a:endParaRPr lang="en-GB" sz="4400" dirty="0">
              <a:solidFill>
                <a:schemeClr val="tx2"/>
              </a:solidFill>
            </a:endParaRPr>
          </a:p>
        </p:txBody>
      </p:sp>
    </p:spTree>
    <p:extLst>
      <p:ext uri="{BB962C8B-B14F-4D97-AF65-F5344CB8AC3E}">
        <p14:creationId xmlns:p14="http://schemas.microsoft.com/office/powerpoint/2010/main" val="1809785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48D1F-B217-D01B-DC41-43D36E6DD1FC}"/>
              </a:ext>
            </a:extLst>
          </p:cNvPr>
          <p:cNvSpPr>
            <a:spLocks noGrp="1"/>
          </p:cNvSpPr>
          <p:nvPr>
            <p:ph type="body" sz="quarter" idx="10"/>
          </p:nvPr>
        </p:nvSpPr>
        <p:spPr/>
        <p:txBody>
          <a:bodyPr/>
          <a:lstStyle/>
          <a:p>
            <a:r>
              <a:rPr lang="en-GB" dirty="0"/>
              <a:t>The VCSE in the South West</a:t>
            </a:r>
          </a:p>
        </p:txBody>
      </p:sp>
      <p:sp>
        <p:nvSpPr>
          <p:cNvPr id="3" name="Text Placeholder 2">
            <a:extLst>
              <a:ext uri="{FF2B5EF4-FFF2-40B4-BE49-F238E27FC236}">
                <a16:creationId xmlns:a16="http://schemas.microsoft.com/office/drawing/2014/main" id="{3C3BAE6B-21ED-EFAF-3D01-C978E19A7BB7}"/>
              </a:ext>
            </a:extLst>
          </p:cNvPr>
          <p:cNvSpPr>
            <a:spLocks noGrp="1"/>
          </p:cNvSpPr>
          <p:nvPr>
            <p:ph type="body" sz="quarter" idx="13"/>
          </p:nvPr>
        </p:nvSpPr>
        <p:spPr/>
        <p:txBody>
          <a:bodyPr/>
          <a:lstStyle/>
          <a:p>
            <a:r>
              <a:rPr lang="en-GB" dirty="0">
                <a:solidFill>
                  <a:schemeClr val="tx2"/>
                </a:solidFill>
                <a:latin typeface="Arial" panose="020B0604020202020204" pitchFamily="34" charset="0"/>
                <a:ea typeface="Arial" panose="020B0604020202020204" pitchFamily="34" charset="0"/>
              </a:rPr>
              <a:t>Approximately 24,000 organisations making up the county’s voluntary, community and social enterprise sector (VCSE). </a:t>
            </a:r>
          </a:p>
          <a:p>
            <a:endParaRPr lang="en-GB" dirty="0">
              <a:solidFill>
                <a:schemeClr val="tx2"/>
              </a:solidFill>
              <a:latin typeface="Arial" panose="020B0604020202020204" pitchFamily="34" charset="0"/>
              <a:ea typeface="Arial" panose="020B0604020202020204" pitchFamily="34" charset="0"/>
            </a:endParaRPr>
          </a:p>
          <a:p>
            <a:r>
              <a:rPr lang="en-GB" dirty="0">
                <a:solidFill>
                  <a:schemeClr val="tx2"/>
                </a:solidFill>
                <a:latin typeface="Arial" panose="020B0604020202020204" pitchFamily="34" charset="0"/>
                <a:ea typeface="Arial" panose="020B0604020202020204" pitchFamily="34" charset="0"/>
              </a:rPr>
              <a:t>Less than £10k </a:t>
            </a:r>
            <a:r>
              <a:rPr lang="en-GB" dirty="0" err="1">
                <a:solidFill>
                  <a:schemeClr val="tx2"/>
                </a:solidFill>
                <a:latin typeface="Arial" panose="020B0604020202020204" pitchFamily="34" charset="0"/>
                <a:ea typeface="Arial" panose="020B0604020202020204" pitchFamily="34" charset="0"/>
              </a:rPr>
              <a:t>p.a</a:t>
            </a:r>
            <a:r>
              <a:rPr lang="en-GB" dirty="0">
                <a:solidFill>
                  <a:schemeClr val="tx2"/>
                </a:solidFill>
                <a:latin typeface="Arial" panose="020B0604020202020204" pitchFamily="34" charset="0"/>
                <a:ea typeface="Arial" panose="020B0604020202020204" pitchFamily="34" charset="0"/>
              </a:rPr>
              <a:t> – 18,800</a:t>
            </a:r>
          </a:p>
          <a:p>
            <a:pPr marL="0" indent="0">
              <a:buNone/>
            </a:pPr>
            <a:r>
              <a:rPr lang="en-GB" dirty="0">
                <a:solidFill>
                  <a:schemeClr val="tx2"/>
                </a:solidFill>
                <a:latin typeface="Arial" panose="020B0604020202020204" pitchFamily="34" charset="0"/>
                <a:ea typeface="Arial" panose="020B0604020202020204" pitchFamily="34" charset="0"/>
              </a:rPr>
              <a:t>      Up to £1m </a:t>
            </a:r>
            <a:r>
              <a:rPr lang="en-GB" dirty="0" err="1">
                <a:solidFill>
                  <a:schemeClr val="tx2"/>
                </a:solidFill>
                <a:latin typeface="Arial" panose="020B0604020202020204" pitchFamily="34" charset="0"/>
                <a:ea typeface="Arial" panose="020B0604020202020204" pitchFamily="34" charset="0"/>
              </a:rPr>
              <a:t>p.a</a:t>
            </a:r>
            <a:r>
              <a:rPr lang="en-GB" dirty="0">
                <a:solidFill>
                  <a:schemeClr val="tx2"/>
                </a:solidFill>
                <a:latin typeface="Arial" panose="020B0604020202020204" pitchFamily="34" charset="0"/>
                <a:ea typeface="Arial" panose="020B0604020202020204" pitchFamily="34" charset="0"/>
              </a:rPr>
              <a:t> - 5,000</a:t>
            </a:r>
          </a:p>
          <a:p>
            <a:pPr marL="0" indent="0">
              <a:buNone/>
            </a:pPr>
            <a:r>
              <a:rPr lang="en-GB" dirty="0">
                <a:solidFill>
                  <a:schemeClr val="tx2"/>
                </a:solidFill>
                <a:latin typeface="Arial" panose="020B0604020202020204" pitchFamily="34" charset="0"/>
                <a:ea typeface="Arial" panose="020B0604020202020204" pitchFamily="34" charset="0"/>
              </a:rPr>
              <a:t>      Over £1m - 1,200</a:t>
            </a:r>
          </a:p>
          <a:p>
            <a:endParaRPr lang="en-GB" dirty="0">
              <a:solidFill>
                <a:schemeClr val="tx2"/>
              </a:solidFill>
              <a:latin typeface="Arial" panose="020B0604020202020204" pitchFamily="34" charset="0"/>
              <a:ea typeface="Arial" panose="020B0604020202020204" pitchFamily="34" charset="0"/>
            </a:endParaRPr>
          </a:p>
          <a:p>
            <a:r>
              <a:rPr lang="en-GB" dirty="0">
                <a:solidFill>
                  <a:schemeClr val="tx2"/>
                </a:solidFill>
                <a:latin typeface="Arial" panose="020B0604020202020204" pitchFamily="34" charset="0"/>
                <a:ea typeface="Arial" panose="020B0604020202020204" pitchFamily="34" charset="0"/>
              </a:rPr>
              <a:t>The VCSE employs around 83,000 people – paid employees</a:t>
            </a:r>
          </a:p>
          <a:p>
            <a:endParaRPr lang="en-GB" dirty="0">
              <a:solidFill>
                <a:schemeClr val="tx2"/>
              </a:solidFill>
              <a:latin typeface="Arial" panose="020B0604020202020204" pitchFamily="34" charset="0"/>
              <a:ea typeface="Arial" panose="020B0604020202020204" pitchFamily="34" charset="0"/>
            </a:endParaRPr>
          </a:p>
          <a:p>
            <a:r>
              <a:rPr lang="en-GB" dirty="0">
                <a:solidFill>
                  <a:schemeClr val="tx2"/>
                </a:solidFill>
                <a:latin typeface="Arial" panose="020B0604020202020204" pitchFamily="34" charset="0"/>
                <a:ea typeface="Arial" panose="020B0604020202020204" pitchFamily="34" charset="0"/>
              </a:rPr>
              <a:t>An estimated 1.2 m volunteers. </a:t>
            </a:r>
          </a:p>
          <a:p>
            <a:endParaRPr lang="en-GB" dirty="0">
              <a:solidFill>
                <a:schemeClr val="tx2"/>
              </a:solidFill>
              <a:latin typeface="Arial" panose="020B0604020202020204" pitchFamily="34" charset="0"/>
              <a:ea typeface="Arial" panose="020B0604020202020204" pitchFamily="34" charset="0"/>
            </a:endParaRPr>
          </a:p>
          <a:p>
            <a:r>
              <a:rPr lang="en-GB" dirty="0">
                <a:solidFill>
                  <a:schemeClr val="tx2"/>
                </a:solidFill>
                <a:latin typeface="Arial" panose="020B0604020202020204" pitchFamily="34" charset="0"/>
                <a:ea typeface="Arial" panose="020B0604020202020204" pitchFamily="34" charset="0"/>
              </a:rPr>
              <a:t>Contribution to the SW Economy £1.6 billion</a:t>
            </a:r>
          </a:p>
          <a:p>
            <a:endParaRPr lang="en-GB" dirty="0">
              <a:solidFill>
                <a:schemeClr val="tx2"/>
              </a:solidFill>
              <a:latin typeface="Arial" panose="020B0604020202020204" pitchFamily="34" charset="0"/>
              <a:ea typeface="Arial" panose="020B0604020202020204" pitchFamily="34" charset="0"/>
            </a:endParaRPr>
          </a:p>
          <a:p>
            <a:r>
              <a:rPr lang="en-GB" dirty="0">
                <a:solidFill>
                  <a:schemeClr val="tx2"/>
                </a:solidFill>
              </a:rPr>
              <a:t>IT’S A BIG DEAL </a:t>
            </a:r>
          </a:p>
        </p:txBody>
      </p:sp>
    </p:spTree>
    <p:extLst>
      <p:ext uri="{BB962C8B-B14F-4D97-AF65-F5344CB8AC3E}">
        <p14:creationId xmlns:p14="http://schemas.microsoft.com/office/powerpoint/2010/main" val="29621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A84F05-064F-1046-21BC-81D994559625}"/>
              </a:ext>
            </a:extLst>
          </p:cNvPr>
          <p:cNvSpPr>
            <a:spLocks noGrp="1"/>
          </p:cNvSpPr>
          <p:nvPr>
            <p:ph type="body" sz="quarter" idx="10"/>
          </p:nvPr>
        </p:nvSpPr>
        <p:spPr/>
        <p:txBody>
          <a:bodyPr/>
          <a:lstStyle/>
          <a:p>
            <a:r>
              <a:rPr lang="en-GB" dirty="0"/>
              <a:t>What can the VCSE be?</a:t>
            </a:r>
          </a:p>
        </p:txBody>
      </p:sp>
      <p:sp>
        <p:nvSpPr>
          <p:cNvPr id="3" name="Text Placeholder 2">
            <a:extLst>
              <a:ext uri="{FF2B5EF4-FFF2-40B4-BE49-F238E27FC236}">
                <a16:creationId xmlns:a16="http://schemas.microsoft.com/office/drawing/2014/main" id="{92C4BDCA-C032-791D-1329-477BB2096BDE}"/>
              </a:ext>
            </a:extLst>
          </p:cNvPr>
          <p:cNvSpPr>
            <a:spLocks noGrp="1"/>
          </p:cNvSpPr>
          <p:nvPr>
            <p:ph type="body" sz="quarter" idx="13"/>
          </p:nvPr>
        </p:nvSpPr>
        <p:spPr/>
        <p:txBody>
          <a:bodyPr/>
          <a:lstStyle/>
          <a:p>
            <a:r>
              <a:rPr lang="en-GB" sz="3200" dirty="0">
                <a:solidFill>
                  <a:schemeClr val="accent1"/>
                </a:solidFill>
              </a:rPr>
              <a:t>Be the front line/front door for health and wellbeing</a:t>
            </a:r>
          </a:p>
          <a:p>
            <a:r>
              <a:rPr lang="en-GB" sz="3200" dirty="0">
                <a:solidFill>
                  <a:schemeClr val="accent1"/>
                </a:solidFill>
              </a:rPr>
              <a:t>Be incredibly local</a:t>
            </a:r>
          </a:p>
          <a:p>
            <a:r>
              <a:rPr lang="en-GB" sz="3200" dirty="0">
                <a:solidFill>
                  <a:schemeClr val="accent1"/>
                </a:solidFill>
              </a:rPr>
              <a:t>Be agile and responsive</a:t>
            </a:r>
          </a:p>
          <a:p>
            <a:r>
              <a:rPr lang="en-GB" sz="3200" dirty="0">
                <a:solidFill>
                  <a:schemeClr val="accent1"/>
                </a:solidFill>
              </a:rPr>
              <a:t>Be a place of sanctuary and trust</a:t>
            </a:r>
          </a:p>
          <a:p>
            <a:r>
              <a:rPr lang="en-GB" sz="3200" dirty="0">
                <a:solidFill>
                  <a:schemeClr val="accent1"/>
                </a:solidFill>
              </a:rPr>
              <a:t>Be incredible value for money</a:t>
            </a:r>
          </a:p>
          <a:p>
            <a:r>
              <a:rPr lang="en-GB" sz="3200" dirty="0">
                <a:solidFill>
                  <a:schemeClr val="accent1"/>
                </a:solidFill>
              </a:rPr>
              <a:t>Be a critical friend </a:t>
            </a:r>
          </a:p>
          <a:p>
            <a:r>
              <a:rPr lang="en-GB" sz="3200" dirty="0">
                <a:solidFill>
                  <a:schemeClr val="accent1"/>
                </a:solidFill>
              </a:rPr>
              <a:t>Be a place we can trust</a:t>
            </a:r>
          </a:p>
          <a:p>
            <a:r>
              <a:rPr lang="en-GB" sz="3200" dirty="0">
                <a:solidFill>
                  <a:schemeClr val="accent1"/>
                </a:solidFill>
              </a:rPr>
              <a:t>Be an equal partner</a:t>
            </a:r>
          </a:p>
          <a:p>
            <a:r>
              <a:rPr lang="en-GB" sz="3200" dirty="0">
                <a:solidFill>
                  <a:schemeClr val="accent1"/>
                </a:solidFill>
              </a:rPr>
              <a:t>Be Lord Darzi’s dream</a:t>
            </a:r>
          </a:p>
          <a:p>
            <a:endParaRPr lang="en-GB" dirty="0"/>
          </a:p>
        </p:txBody>
      </p:sp>
    </p:spTree>
    <p:extLst>
      <p:ext uri="{BB962C8B-B14F-4D97-AF65-F5344CB8AC3E}">
        <p14:creationId xmlns:p14="http://schemas.microsoft.com/office/powerpoint/2010/main" val="564695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9184"/>
            <a:ext cx="6894576" cy="1783080"/>
          </a:xfrm>
        </p:spPr>
        <p:txBody>
          <a:bodyPr anchor="b">
            <a:normAutofit/>
          </a:bodyPr>
          <a:lstStyle/>
          <a:p>
            <a:r>
              <a:rPr lang="en-GB" sz="5400" b="1" dirty="0"/>
              <a:t>Housekeeping</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706624"/>
            <a:ext cx="6894576" cy="3483864"/>
          </a:xfrm>
        </p:spPr>
        <p:txBody>
          <a:bodyPr>
            <a:normAutofit/>
          </a:bodyPr>
          <a:lstStyle/>
          <a:p>
            <a:r>
              <a:rPr lang="en-GB" sz="1500"/>
              <a:t>We will be taking pictures and filming aspects of today – if you do not want to be in the picture please let a member of CSP staff know</a:t>
            </a:r>
            <a:br>
              <a:rPr lang="en-GB" sz="1500"/>
            </a:br>
            <a:endParaRPr lang="en-GB" sz="1500"/>
          </a:p>
          <a:p>
            <a:r>
              <a:rPr lang="en-GB" sz="1500"/>
              <a:t>Feel free to tweet your observations and pictures of the day using @CSPsouthwest </a:t>
            </a:r>
          </a:p>
          <a:p>
            <a:r>
              <a:rPr lang="en-GB" sz="1500"/>
              <a:t>Throughout the day please let us know your thoughts for 2025 South West motions for the CSP’s Annual Representatives Conference (ARC) taking place on 3 &amp; 4 June and also ideas for future South West events via the menti.com poll and post-it notes</a:t>
            </a:r>
            <a:br>
              <a:rPr lang="en-GB" sz="1500"/>
            </a:br>
            <a:endParaRPr lang="en-GB" sz="1500"/>
          </a:p>
          <a:p>
            <a:r>
              <a:rPr lang="en-GB" sz="1500"/>
              <a:t>The virtual presentation this morning will be recorded and we will share these recordings with you via email after the event as well as the ppt slide decks from today</a:t>
            </a:r>
          </a:p>
          <a:p>
            <a:endParaRPr lang="en-GB" sz="1500"/>
          </a:p>
        </p:txBody>
      </p:sp>
      <p:pic>
        <p:nvPicPr>
          <p:cNvPr id="5" name="Picture 4"/>
          <p:cNvPicPr>
            <a:picLocks noChangeAspect="1"/>
          </p:cNvPicPr>
          <p:nvPr/>
        </p:nvPicPr>
        <p:blipFill>
          <a:blip r:embed="rId2"/>
          <a:stretch>
            <a:fillRect/>
          </a:stretch>
        </p:blipFill>
        <p:spPr>
          <a:xfrm>
            <a:off x="8155963" y="329183"/>
            <a:ext cx="3429969" cy="3429969"/>
          </a:xfrm>
          <a:prstGeom prst="rect">
            <a:avLst/>
          </a:prstGeom>
        </p:spPr>
      </p:pic>
      <p:pic>
        <p:nvPicPr>
          <p:cNvPr id="6" name="Picture 5" descr="A logo with blue text&#10;&#10;Description automatically generated">
            <a:extLst>
              <a:ext uri="{FF2B5EF4-FFF2-40B4-BE49-F238E27FC236}">
                <a16:creationId xmlns:a16="http://schemas.microsoft.com/office/drawing/2014/main" id="{5D146AD2-F55E-A004-6387-4CFEA30F9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840" y="4667838"/>
            <a:ext cx="3995928" cy="998982"/>
          </a:xfrm>
          <a:prstGeom prst="rect">
            <a:avLst/>
          </a:prstGeom>
        </p:spPr>
      </p:pic>
    </p:spTree>
    <p:extLst>
      <p:ext uri="{BB962C8B-B14F-4D97-AF65-F5344CB8AC3E}">
        <p14:creationId xmlns:p14="http://schemas.microsoft.com/office/powerpoint/2010/main" val="3049142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5034C-E944-FF42-6631-64273E82BCFA}"/>
              </a:ext>
            </a:extLst>
          </p:cNvPr>
          <p:cNvSpPr>
            <a:spLocks noGrp="1"/>
          </p:cNvSpPr>
          <p:nvPr>
            <p:ph type="body" sz="quarter" idx="10"/>
          </p:nvPr>
        </p:nvSpPr>
        <p:spPr/>
        <p:txBody>
          <a:bodyPr/>
          <a:lstStyle/>
          <a:p>
            <a:r>
              <a:rPr lang="en-GB" dirty="0"/>
              <a:t>Practical Examples of VCSE Delivery</a:t>
            </a:r>
          </a:p>
        </p:txBody>
      </p:sp>
      <p:sp>
        <p:nvSpPr>
          <p:cNvPr id="3" name="Text Placeholder 2">
            <a:extLst>
              <a:ext uri="{FF2B5EF4-FFF2-40B4-BE49-F238E27FC236}">
                <a16:creationId xmlns:a16="http://schemas.microsoft.com/office/drawing/2014/main" id="{43FF7F7A-115B-0B37-41CC-563B32C168A6}"/>
              </a:ext>
            </a:extLst>
          </p:cNvPr>
          <p:cNvSpPr>
            <a:spLocks noGrp="1"/>
          </p:cNvSpPr>
          <p:nvPr>
            <p:ph type="body" sz="quarter" idx="13"/>
          </p:nvPr>
        </p:nvSpPr>
        <p:spPr/>
        <p:txBody>
          <a:bodyPr/>
          <a:lstStyle/>
          <a:p>
            <a:r>
              <a:rPr lang="en-GB" sz="3200" dirty="0">
                <a:solidFill>
                  <a:schemeClr val="accent1"/>
                </a:solidFill>
              </a:rPr>
              <a:t>Waiting Well</a:t>
            </a:r>
          </a:p>
          <a:p>
            <a:r>
              <a:rPr lang="en-GB" sz="3200" dirty="0">
                <a:solidFill>
                  <a:schemeClr val="accent1"/>
                </a:solidFill>
              </a:rPr>
              <a:t>Social Care Front Door</a:t>
            </a:r>
          </a:p>
          <a:p>
            <a:r>
              <a:rPr lang="en-GB" sz="3200" dirty="0">
                <a:solidFill>
                  <a:schemeClr val="accent1"/>
                </a:solidFill>
              </a:rPr>
              <a:t>Virtual Wards</a:t>
            </a:r>
          </a:p>
          <a:p>
            <a:r>
              <a:rPr lang="en-GB" sz="3200" dirty="0">
                <a:solidFill>
                  <a:schemeClr val="accent1"/>
                </a:solidFill>
              </a:rPr>
              <a:t>Weight Management </a:t>
            </a:r>
          </a:p>
          <a:p>
            <a:r>
              <a:rPr lang="en-GB" sz="3200" dirty="0">
                <a:solidFill>
                  <a:schemeClr val="accent1"/>
                </a:solidFill>
              </a:rPr>
              <a:t>Mental Health</a:t>
            </a:r>
          </a:p>
          <a:p>
            <a:r>
              <a:rPr lang="en-GB" sz="3200" dirty="0">
                <a:solidFill>
                  <a:schemeClr val="accent1"/>
                </a:solidFill>
              </a:rPr>
              <a:t>Social Prescription (Primary, secondary and acute care)</a:t>
            </a:r>
          </a:p>
          <a:p>
            <a:r>
              <a:rPr lang="en-GB" sz="3200" dirty="0">
                <a:solidFill>
                  <a:schemeClr val="accent1"/>
                </a:solidFill>
              </a:rPr>
              <a:t>Community Connectors</a:t>
            </a:r>
          </a:p>
          <a:p>
            <a:r>
              <a:rPr lang="en-GB" sz="3200" dirty="0">
                <a:solidFill>
                  <a:schemeClr val="accent1"/>
                </a:solidFill>
              </a:rPr>
              <a:t>And many others</a:t>
            </a:r>
            <a:r>
              <a:rPr lang="en-GB" dirty="0">
                <a:solidFill>
                  <a:schemeClr val="accent1"/>
                </a:solidFill>
              </a:rPr>
              <a:t>.</a:t>
            </a:r>
            <a:endParaRPr lang="en-GB" dirty="0"/>
          </a:p>
        </p:txBody>
      </p:sp>
    </p:spTree>
    <p:extLst>
      <p:ext uri="{BB962C8B-B14F-4D97-AF65-F5344CB8AC3E}">
        <p14:creationId xmlns:p14="http://schemas.microsoft.com/office/powerpoint/2010/main" val="406189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DA8148-4364-83D9-F9D0-EB38AFEB1384}"/>
              </a:ext>
            </a:extLst>
          </p:cNvPr>
          <p:cNvSpPr>
            <a:spLocks noGrp="1"/>
          </p:cNvSpPr>
          <p:nvPr>
            <p:ph type="body" sz="quarter" idx="10"/>
          </p:nvPr>
        </p:nvSpPr>
        <p:spPr/>
        <p:txBody>
          <a:bodyPr/>
          <a:lstStyle/>
          <a:p>
            <a:r>
              <a:rPr lang="en-GB" dirty="0"/>
              <a:t>What makes it work? Some Principles</a:t>
            </a:r>
          </a:p>
        </p:txBody>
      </p:sp>
      <p:sp>
        <p:nvSpPr>
          <p:cNvPr id="3" name="Text Placeholder 2">
            <a:extLst>
              <a:ext uri="{FF2B5EF4-FFF2-40B4-BE49-F238E27FC236}">
                <a16:creationId xmlns:a16="http://schemas.microsoft.com/office/drawing/2014/main" id="{6973E763-0A6E-ED20-7DFF-3ABAE40E955B}"/>
              </a:ext>
            </a:extLst>
          </p:cNvPr>
          <p:cNvSpPr>
            <a:spLocks noGrp="1"/>
          </p:cNvSpPr>
          <p:nvPr>
            <p:ph type="body" sz="quarter" idx="13"/>
          </p:nvPr>
        </p:nvSpPr>
        <p:spPr/>
        <p:txBody>
          <a:bodyPr/>
          <a:lstStyle/>
          <a:p>
            <a:r>
              <a:rPr lang="en-GB" sz="2533" dirty="0">
                <a:solidFill>
                  <a:schemeClr val="accent1"/>
                </a:solidFill>
              </a:rPr>
              <a:t>Less a conscious decision to involve the VCSE/communities – it’s a given</a:t>
            </a:r>
          </a:p>
          <a:p>
            <a:endParaRPr lang="en-GB" sz="2533" dirty="0">
              <a:solidFill>
                <a:schemeClr val="accent1"/>
              </a:solidFill>
            </a:endParaRPr>
          </a:p>
          <a:p>
            <a:r>
              <a:rPr lang="en-GB" sz="2533" dirty="0">
                <a:solidFill>
                  <a:schemeClr val="accent1"/>
                </a:solidFill>
              </a:rPr>
              <a:t>Shared leadership</a:t>
            </a:r>
          </a:p>
          <a:p>
            <a:endParaRPr lang="en-GB" sz="2533" dirty="0">
              <a:solidFill>
                <a:schemeClr val="accent1"/>
              </a:solidFill>
            </a:endParaRPr>
          </a:p>
          <a:p>
            <a:r>
              <a:rPr lang="en-GB" sz="2533" dirty="0">
                <a:solidFill>
                  <a:schemeClr val="accent1"/>
                </a:solidFill>
              </a:rPr>
              <a:t>More co-design at the earliest opportunity</a:t>
            </a:r>
          </a:p>
          <a:p>
            <a:endParaRPr lang="en-GB" sz="2533" dirty="0">
              <a:solidFill>
                <a:schemeClr val="accent1"/>
              </a:solidFill>
            </a:endParaRPr>
          </a:p>
          <a:p>
            <a:r>
              <a:rPr lang="en-GB" sz="2533" dirty="0">
                <a:solidFill>
                  <a:schemeClr val="accent1"/>
                </a:solidFill>
              </a:rPr>
              <a:t>Collaboration - not hierarchy and lanyards and competitive </a:t>
            </a:r>
            <a:r>
              <a:rPr lang="en-GB" sz="2533" dirty="0" err="1">
                <a:solidFill>
                  <a:schemeClr val="accent1"/>
                </a:solidFill>
              </a:rPr>
              <a:t>bureacracy</a:t>
            </a:r>
            <a:r>
              <a:rPr lang="en-GB" sz="2533" dirty="0">
                <a:solidFill>
                  <a:schemeClr val="accent1"/>
                </a:solidFill>
              </a:rPr>
              <a:t> </a:t>
            </a:r>
          </a:p>
          <a:p>
            <a:endParaRPr lang="en-GB" sz="2533" dirty="0">
              <a:solidFill>
                <a:schemeClr val="accent1"/>
              </a:solidFill>
            </a:endParaRPr>
          </a:p>
          <a:p>
            <a:r>
              <a:rPr lang="en-GB" sz="2533" dirty="0">
                <a:solidFill>
                  <a:schemeClr val="accent1"/>
                </a:solidFill>
              </a:rPr>
              <a:t>Measuring what matters to people (Hitting the targets, but missing the point)</a:t>
            </a:r>
          </a:p>
          <a:p>
            <a:endParaRPr lang="en-GB" dirty="0">
              <a:solidFill>
                <a:schemeClr val="accent1"/>
              </a:solidFill>
            </a:endParaRPr>
          </a:p>
          <a:p>
            <a:endParaRPr lang="en-GB" dirty="0"/>
          </a:p>
        </p:txBody>
      </p:sp>
    </p:spTree>
    <p:extLst>
      <p:ext uri="{BB962C8B-B14F-4D97-AF65-F5344CB8AC3E}">
        <p14:creationId xmlns:p14="http://schemas.microsoft.com/office/powerpoint/2010/main" val="1801983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eaLnBrk="1" hangingPunct="1">
              <a:spcBef>
                <a:spcPct val="0"/>
              </a:spcBef>
            </a:pPr>
            <a:r>
              <a:rPr lang="en-GB" altLang="en-US" sz="4400" b="1">
                <a:ea typeface="ＭＳ Ｐゴシック" charset="-128"/>
              </a:rPr>
              <a:t>BSc (Hons) Physiotherapy</a:t>
            </a:r>
          </a:p>
          <a:p>
            <a:pPr eaLnBrk="1" hangingPunct="1">
              <a:spcBef>
                <a:spcPct val="0"/>
              </a:spcBef>
            </a:pPr>
            <a:r>
              <a:rPr lang="en-GB" altLang="en-US" sz="4000">
                <a:ea typeface="ＭＳ Ｐゴシック" charset="-128"/>
              </a:rPr>
              <a:t>Physiotherapy Degree Apprenticeship Programme</a:t>
            </a:r>
          </a:p>
        </p:txBody>
      </p:sp>
      <p:sp>
        <p:nvSpPr>
          <p:cNvPr id="13314" name="Text Placeholder 2"/>
          <p:cNvSpPr>
            <a:spLocks noGrp="1"/>
          </p:cNvSpPr>
          <p:nvPr>
            <p:ph type="body"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GB" altLang="en-US">
                <a:ea typeface="ＭＳ Ｐゴシック" charset="-128"/>
              </a:rPr>
              <a:t>Presentation by</a:t>
            </a:r>
          </a:p>
          <a:p>
            <a:pPr>
              <a:spcBef>
                <a:spcPct val="0"/>
              </a:spcBef>
            </a:pPr>
            <a:endParaRPr lang="en-US" altLang="en-US">
              <a:ea typeface="ＭＳ Ｐゴシック" charset="-128"/>
            </a:endParaRPr>
          </a:p>
        </p:txBody>
      </p:sp>
      <p:sp>
        <p:nvSpPr>
          <p:cNvPr id="13315" name="Text Placeholder 3"/>
          <p:cNvSpPr>
            <a:spLocks noGrp="1"/>
          </p:cNvSpPr>
          <p:nvPr>
            <p:ph type="body"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spcBef>
                <a:spcPct val="0"/>
              </a:spcBef>
            </a:pPr>
            <a:r>
              <a:rPr lang="en-US" altLang="en-US" sz="1450">
                <a:latin typeface="Tahoma"/>
                <a:ea typeface="ＭＳ Ｐゴシック"/>
                <a:cs typeface="Tahoma"/>
              </a:rPr>
              <a:t>Dr Anna Gould and Rhys Walker</a:t>
            </a:r>
            <a:endParaRPr lang="en-US" altLang="en-US" sz="1450">
              <a:ea typeface="ＭＳ Ｐゴシック" charset="-128"/>
            </a:endParaRPr>
          </a:p>
        </p:txBody>
      </p:sp>
      <p:pic>
        <p:nvPicPr>
          <p:cNvPr id="6" name="Picture 5">
            <a:extLst>
              <a:ext uri="{FF2B5EF4-FFF2-40B4-BE49-F238E27FC236}">
                <a16:creationId xmlns:a16="http://schemas.microsoft.com/office/drawing/2014/main" id="{FCE240DC-42FD-3544-A6F7-F276A136B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0724" y="3870542"/>
            <a:ext cx="4027050" cy="2627485"/>
          </a:xfrm>
          <a:prstGeom prst="rect">
            <a:avLst/>
          </a:prstGeom>
        </p:spPr>
      </p:pic>
      <p:pic>
        <p:nvPicPr>
          <p:cNvPr id="7" name="Picture 6">
            <a:extLst>
              <a:ext uri="{FF2B5EF4-FFF2-40B4-BE49-F238E27FC236}">
                <a16:creationId xmlns:a16="http://schemas.microsoft.com/office/drawing/2014/main" id="{24B98E37-4B1E-1143-9951-210E3E9F6706}"/>
              </a:ext>
            </a:extLst>
          </p:cNvPr>
          <p:cNvPicPr>
            <a:picLocks noChangeAspect="1"/>
          </p:cNvPicPr>
          <p:nvPr/>
        </p:nvPicPr>
        <p:blipFill>
          <a:blip r:embed="rId4"/>
          <a:stretch>
            <a:fillRect/>
          </a:stretch>
        </p:blipFill>
        <p:spPr>
          <a:xfrm>
            <a:off x="8408212" y="3870542"/>
            <a:ext cx="1749822" cy="2627484"/>
          </a:xfrm>
          <a:prstGeom prst="rect">
            <a:avLst/>
          </a:prstGeom>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3AD52"/>
            </a:solidFill>
          </a:ln>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643DFE14-8CB8-CC4A-93CD-31D924695C35}"/>
              </a:ext>
            </a:extLst>
          </p:cNvPr>
          <p:cNvPicPr>
            <a:picLocks noChangeAspect="1"/>
          </p:cNvPicPr>
          <p:nvPr/>
        </p:nvPicPr>
        <p:blipFill>
          <a:blip r:embed="rId3"/>
          <a:stretch>
            <a:fillRect/>
          </a:stretch>
        </p:blipFill>
        <p:spPr>
          <a:xfrm>
            <a:off x="4061859" y="0"/>
            <a:ext cx="4441784" cy="7402979"/>
          </a:xfrm>
          <a:prstGeom prst="rect">
            <a:avLst/>
          </a:prstGeom>
        </p:spPr>
      </p:pic>
    </p:spTree>
    <p:extLst>
      <p:ext uri="{BB962C8B-B14F-4D97-AF65-F5344CB8AC3E}">
        <p14:creationId xmlns:p14="http://schemas.microsoft.com/office/powerpoint/2010/main" val="52392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A760A07-472E-8645-827A-689FD563B2DF}"/>
              </a:ext>
            </a:extLst>
          </p:cNvPr>
          <p:cNvPicPr>
            <a:picLocks noChangeAspect="1"/>
          </p:cNvPicPr>
          <p:nvPr/>
        </p:nvPicPr>
        <p:blipFill>
          <a:blip r:embed="rId3"/>
          <a:stretch>
            <a:fillRect/>
          </a:stretch>
        </p:blipFill>
        <p:spPr>
          <a:xfrm>
            <a:off x="0" y="48435"/>
            <a:ext cx="12192000" cy="3380565"/>
          </a:xfrm>
          <a:prstGeom prst="rect">
            <a:avLst/>
          </a:prstGeom>
        </p:spPr>
      </p:pic>
      <p:pic>
        <p:nvPicPr>
          <p:cNvPr id="5" name="Picture 4" descr="A picture containing person, indoor, wall&#10;&#10;Description automatically generated">
            <a:extLst>
              <a:ext uri="{FF2B5EF4-FFF2-40B4-BE49-F238E27FC236}">
                <a16:creationId xmlns:a16="http://schemas.microsoft.com/office/drawing/2014/main" id="{3B3346F3-AA70-8F48-84DA-B0A45AEDFD16}"/>
              </a:ext>
            </a:extLst>
          </p:cNvPr>
          <p:cNvPicPr>
            <a:picLocks noChangeAspect="1"/>
          </p:cNvPicPr>
          <p:nvPr/>
        </p:nvPicPr>
        <p:blipFill>
          <a:blip r:embed="rId4"/>
          <a:stretch>
            <a:fillRect/>
          </a:stretch>
        </p:blipFill>
        <p:spPr>
          <a:xfrm>
            <a:off x="3228975" y="3429000"/>
            <a:ext cx="5734050" cy="3194050"/>
          </a:xfrm>
          <a:prstGeom prst="rect">
            <a:avLst/>
          </a:prstGeom>
        </p:spPr>
      </p:pic>
    </p:spTree>
    <p:extLst>
      <p:ext uri="{BB962C8B-B14F-4D97-AF65-F5344CB8AC3E}">
        <p14:creationId xmlns:p14="http://schemas.microsoft.com/office/powerpoint/2010/main" val="211679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46989BF-0A06-B5FF-E735-B820E07BDC4A}"/>
              </a:ext>
            </a:extLst>
          </p:cNvPr>
          <p:cNvPicPr>
            <a:picLocks noChangeAspect="1"/>
          </p:cNvPicPr>
          <p:nvPr/>
        </p:nvPicPr>
        <p:blipFill rotWithShape="1">
          <a:blip r:embed="rId3"/>
          <a:srcRect l="19052" t="16856" r="21810" b="5091"/>
          <a:stretch/>
        </p:blipFill>
        <p:spPr>
          <a:xfrm>
            <a:off x="2132622" y="643467"/>
            <a:ext cx="7926755" cy="5571065"/>
          </a:xfrm>
          <a:prstGeom prst="rect">
            <a:avLst/>
          </a:prstGeom>
          <a:ln>
            <a:noFill/>
          </a:ln>
        </p:spPr>
      </p:pic>
    </p:spTree>
    <p:extLst>
      <p:ext uri="{BB962C8B-B14F-4D97-AF65-F5344CB8AC3E}">
        <p14:creationId xmlns:p14="http://schemas.microsoft.com/office/powerpoint/2010/main" val="2339145367"/>
      </p:ext>
    </p:extLst>
  </p:cSld>
  <p:clrMapOvr>
    <a:masterClrMapping/>
  </p:clrMapOvr>
  <mc:AlternateContent xmlns:mc="http://schemas.openxmlformats.org/markup-compatibility/2006" xmlns:p14="http://schemas.microsoft.com/office/powerpoint/2010/main">
    <mc:Choice Requires="p14">
      <p:transition spd="slow" p14:dur="2000" advTm="90866"/>
    </mc:Choice>
    <mc:Fallback xmlns="">
      <p:transition spd="slow" advTm="908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D18B5-C6A8-B908-9559-1A0451E123BB}"/>
              </a:ext>
            </a:extLst>
          </p:cNvPr>
          <p:cNvSpPr>
            <a:spLocks noGrp="1"/>
          </p:cNvSpPr>
          <p:nvPr>
            <p:ph type="body" sz="quarter" idx="11"/>
          </p:nvPr>
        </p:nvSpPr>
        <p:spPr>
          <a:xfrm>
            <a:off x="521077" y="1817710"/>
            <a:ext cx="3521451" cy="4101116"/>
          </a:xfrm>
          <a:ln>
            <a:solidFill>
              <a:srgbClr val="1C9DAC"/>
            </a:solidFill>
          </a:ln>
        </p:spPr>
        <p:txBody>
          <a:bodyPr>
            <a:normAutofit/>
          </a:bodyPr>
          <a:lstStyle/>
          <a:p>
            <a:pPr marL="0" indent="0">
              <a:lnSpc>
                <a:spcPct val="100000"/>
              </a:lnSpc>
              <a:buNone/>
            </a:pPr>
            <a:endParaRPr lang="en-US" sz="2000">
              <a:solidFill>
                <a:srgbClr val="1C9DAC"/>
              </a:solidFill>
            </a:endParaRPr>
          </a:p>
          <a:p>
            <a:pPr marL="0" indent="0">
              <a:lnSpc>
                <a:spcPct val="100000"/>
              </a:lnSpc>
              <a:buNone/>
            </a:pPr>
            <a:r>
              <a:rPr lang="en-US" sz="2000">
                <a:solidFill>
                  <a:srgbClr val="1C9DAC"/>
                </a:solidFill>
              </a:rPr>
              <a:t>  Knowledge (46)</a:t>
            </a:r>
          </a:p>
          <a:p>
            <a:pPr marL="0" indent="0">
              <a:lnSpc>
                <a:spcPct val="100000"/>
              </a:lnSpc>
              <a:buNone/>
            </a:pPr>
            <a:endParaRPr lang="en-US" sz="1500"/>
          </a:p>
          <a:p>
            <a:pPr marL="0" indent="0">
              <a:lnSpc>
                <a:spcPct val="100000"/>
              </a:lnSpc>
              <a:buNone/>
            </a:pPr>
            <a:r>
              <a:rPr lang="en-US" sz="1500"/>
              <a:t>  For example: </a:t>
            </a:r>
          </a:p>
          <a:p>
            <a:pPr algn="l" fontAlgn="base">
              <a:lnSpc>
                <a:spcPct val="100000"/>
              </a:lnSpc>
            </a:pPr>
            <a:r>
              <a:rPr lang="en-GB" sz="1500" b="1" i="0" u="none" strike="noStrike">
                <a:solidFill>
                  <a:srgbClr val="334047"/>
                </a:solidFill>
                <a:effectLst/>
              </a:rPr>
              <a:t>K1</a:t>
            </a:r>
            <a:r>
              <a:rPr lang="en-GB" sz="1500" b="0" i="0" u="none" strike="noStrike">
                <a:solidFill>
                  <a:srgbClr val="334047"/>
                </a:solidFill>
                <a:effectLst/>
              </a:rPr>
              <a:t>: The importance of continuing professional development throughout own career. </a:t>
            </a:r>
          </a:p>
          <a:p>
            <a:pPr algn="l" fontAlgn="base">
              <a:lnSpc>
                <a:spcPct val="100000"/>
              </a:lnSpc>
            </a:pPr>
            <a:r>
              <a:rPr lang="en-GB" sz="1500" b="1" i="0" u="none" strike="noStrike">
                <a:solidFill>
                  <a:srgbClr val="334047"/>
                </a:solidFill>
                <a:effectLst/>
              </a:rPr>
              <a:t>K2</a:t>
            </a:r>
            <a:r>
              <a:rPr lang="en-GB" sz="1500" b="0" i="0" u="none" strike="noStrike">
                <a:solidFill>
                  <a:srgbClr val="334047"/>
                </a:solidFill>
                <a:effectLst/>
              </a:rPr>
              <a:t>: The importance of safeguarding, signs of abuse and relevant safeguarding processes. </a:t>
            </a:r>
          </a:p>
          <a:p>
            <a:pPr algn="l" fontAlgn="base">
              <a:lnSpc>
                <a:spcPct val="100000"/>
              </a:lnSpc>
            </a:pPr>
            <a:r>
              <a:rPr lang="en-GB" sz="1500" b="1" i="0" u="none" strike="noStrike">
                <a:solidFill>
                  <a:srgbClr val="334047"/>
                </a:solidFill>
                <a:effectLst/>
              </a:rPr>
              <a:t>K3</a:t>
            </a:r>
            <a:r>
              <a:rPr lang="en-GB" sz="1500" b="0" i="0" u="none" strike="noStrike">
                <a:solidFill>
                  <a:srgbClr val="334047"/>
                </a:solidFill>
                <a:effectLst/>
              </a:rPr>
              <a:t>: What is required by the Health and Care Professions Council, including but not limited to the Standards of conduct, performance and ethics.</a:t>
            </a:r>
          </a:p>
          <a:p>
            <a:pPr algn="l" fontAlgn="base">
              <a:lnSpc>
                <a:spcPct val="100000"/>
              </a:lnSpc>
            </a:pPr>
            <a:endParaRPr lang="en-GB" b="0" i="0" u="none" strike="noStrike">
              <a:solidFill>
                <a:srgbClr val="334047"/>
              </a:solidFill>
              <a:effectLst/>
            </a:endParaRPr>
          </a:p>
          <a:p>
            <a:pPr marL="0" indent="0">
              <a:buNone/>
            </a:pPr>
            <a:endParaRPr lang="en-US"/>
          </a:p>
        </p:txBody>
      </p:sp>
      <p:sp>
        <p:nvSpPr>
          <p:cNvPr id="4" name="Text Placeholder 3">
            <a:extLst>
              <a:ext uri="{FF2B5EF4-FFF2-40B4-BE49-F238E27FC236}">
                <a16:creationId xmlns:a16="http://schemas.microsoft.com/office/drawing/2014/main" id="{0DC46DCC-D0CB-0883-0216-A199200A0128}"/>
              </a:ext>
            </a:extLst>
          </p:cNvPr>
          <p:cNvSpPr>
            <a:spLocks noGrp="1"/>
          </p:cNvSpPr>
          <p:nvPr>
            <p:ph type="body" sz="quarter" idx="12"/>
          </p:nvPr>
        </p:nvSpPr>
        <p:spPr>
          <a:xfrm>
            <a:off x="4335274" y="1818118"/>
            <a:ext cx="3521451" cy="4101116"/>
          </a:xfrm>
          <a:ln>
            <a:solidFill>
              <a:srgbClr val="1C9DAC"/>
            </a:solidFill>
          </a:ln>
        </p:spPr>
        <p:txBody>
          <a:bodyPr vert="horz" lIns="0" tIns="0" rIns="0" bIns="0" numCol="1" spcCol="216000" rtlCol="0" anchor="t">
            <a:normAutofit fontScale="32500" lnSpcReduction="20000"/>
          </a:bodyPr>
          <a:lstStyle/>
          <a:p>
            <a:pPr marL="0" indent="0">
              <a:lnSpc>
                <a:spcPct val="120000"/>
              </a:lnSpc>
              <a:buNone/>
            </a:pPr>
            <a:endParaRPr lang="en-US" sz="6200">
              <a:solidFill>
                <a:srgbClr val="1C9DAC"/>
              </a:solidFill>
            </a:endParaRPr>
          </a:p>
          <a:p>
            <a:pPr marL="0" indent="0">
              <a:lnSpc>
                <a:spcPct val="120000"/>
              </a:lnSpc>
              <a:buNone/>
            </a:pPr>
            <a:r>
              <a:rPr lang="en-US" sz="6200">
                <a:solidFill>
                  <a:srgbClr val="1C9DAC"/>
                </a:solidFill>
              </a:rPr>
              <a:t>Skills (73)</a:t>
            </a:r>
          </a:p>
          <a:p>
            <a:pPr marL="0" indent="0">
              <a:lnSpc>
                <a:spcPct val="120000"/>
              </a:lnSpc>
              <a:buNone/>
            </a:pPr>
            <a:endParaRPr lang="en-US" sz="6200">
              <a:solidFill>
                <a:srgbClr val="1C9DAC"/>
              </a:solidFill>
            </a:endParaRPr>
          </a:p>
          <a:p>
            <a:pPr marL="0" indent="0">
              <a:lnSpc>
                <a:spcPct val="120000"/>
              </a:lnSpc>
              <a:buNone/>
            </a:pPr>
            <a:r>
              <a:rPr lang="en-US" sz="4300">
                <a:latin typeface="Tahoma"/>
                <a:ea typeface="Tahoma"/>
                <a:cs typeface="Tahoma"/>
              </a:rPr>
              <a:t>  For example:</a:t>
            </a:r>
          </a:p>
          <a:p>
            <a:pPr marL="380365" indent="-380365" algn="l" fontAlgn="base">
              <a:lnSpc>
                <a:spcPct val="120000"/>
              </a:lnSpc>
            </a:pPr>
            <a:r>
              <a:rPr lang="en-GB" sz="4300" b="1" i="0" u="none" strike="noStrike">
                <a:solidFill>
                  <a:srgbClr val="334047"/>
                </a:solidFill>
                <a:effectLst/>
                <a:latin typeface="Tahoma"/>
                <a:ea typeface="Tahoma"/>
                <a:cs typeface="Tahoma"/>
              </a:rPr>
              <a:t>S1</a:t>
            </a:r>
            <a:r>
              <a:rPr lang="en-GB" sz="4300" b="0" i="0" u="none" strike="noStrike">
                <a:solidFill>
                  <a:srgbClr val="334047"/>
                </a:solidFill>
                <a:effectLst/>
                <a:latin typeface="Tahoma"/>
                <a:ea typeface="Tahoma"/>
                <a:cs typeface="Tahoma"/>
              </a:rPr>
              <a:t>: Identify the limits of own practice and when to seek advice or refer to another professional or service. </a:t>
            </a:r>
          </a:p>
          <a:p>
            <a:pPr marL="380365" indent="-380365" algn="l" fontAlgn="base">
              <a:lnSpc>
                <a:spcPct val="120000"/>
              </a:lnSpc>
            </a:pPr>
            <a:r>
              <a:rPr lang="en-GB" sz="4300" b="1" i="0" u="none" strike="noStrike">
                <a:solidFill>
                  <a:srgbClr val="334047"/>
                </a:solidFill>
                <a:effectLst/>
                <a:latin typeface="Tahoma"/>
                <a:ea typeface="Tahoma"/>
                <a:cs typeface="Tahoma"/>
              </a:rPr>
              <a:t>S2</a:t>
            </a:r>
            <a:r>
              <a:rPr lang="en-GB" sz="4300" b="0" i="0" u="none" strike="noStrike">
                <a:solidFill>
                  <a:srgbClr val="334047"/>
                </a:solidFill>
                <a:effectLst/>
                <a:latin typeface="Tahoma"/>
                <a:ea typeface="Tahoma"/>
                <a:cs typeface="Tahoma"/>
              </a:rPr>
              <a:t>: Recognise the need to manage own workload and resources safely and effectively, including managing the emotional burden that comes with working in a pressured environment. </a:t>
            </a:r>
          </a:p>
          <a:p>
            <a:pPr marL="380365" indent="-380365" algn="l" fontAlgn="base">
              <a:lnSpc>
                <a:spcPct val="120000"/>
              </a:lnSpc>
            </a:pPr>
            <a:r>
              <a:rPr lang="en-GB" sz="4300" b="1" i="0" u="none" strike="noStrike">
                <a:solidFill>
                  <a:srgbClr val="334047"/>
                </a:solidFill>
                <a:effectLst/>
                <a:latin typeface="Tahoma"/>
                <a:ea typeface="Tahoma"/>
                <a:cs typeface="Tahoma"/>
              </a:rPr>
              <a:t>S3</a:t>
            </a:r>
            <a:r>
              <a:rPr lang="en-GB" sz="4300" b="0" i="0" u="none" strike="noStrike">
                <a:solidFill>
                  <a:srgbClr val="334047"/>
                </a:solidFill>
                <a:effectLst/>
                <a:latin typeface="Tahoma"/>
                <a:ea typeface="Tahoma"/>
                <a:cs typeface="Tahoma"/>
              </a:rPr>
              <a:t>: Keep own skills and knowledge up to date. </a:t>
            </a:r>
          </a:p>
          <a:p>
            <a:pPr marL="0" indent="0">
              <a:lnSpc>
                <a:spcPct val="120000"/>
              </a:lnSpc>
              <a:buNone/>
            </a:pPr>
            <a:br>
              <a:rPr lang="en-GB" sz="4300"/>
            </a:br>
            <a:endParaRPr lang="en-US" sz="4300"/>
          </a:p>
          <a:p>
            <a:pPr marL="0" indent="0">
              <a:buNone/>
            </a:pPr>
            <a:endParaRPr lang="en-US" sz="1400"/>
          </a:p>
        </p:txBody>
      </p:sp>
      <p:sp>
        <p:nvSpPr>
          <p:cNvPr id="5" name="Text Placeholder 3">
            <a:extLst>
              <a:ext uri="{FF2B5EF4-FFF2-40B4-BE49-F238E27FC236}">
                <a16:creationId xmlns:a16="http://schemas.microsoft.com/office/drawing/2014/main" id="{0DC46DCC-D0CB-0883-0216-A199200A0128}"/>
              </a:ext>
            </a:extLst>
          </p:cNvPr>
          <p:cNvSpPr>
            <a:spLocks noGrp="1"/>
          </p:cNvSpPr>
          <p:nvPr/>
        </p:nvSpPr>
        <p:spPr>
          <a:xfrm>
            <a:off x="7336111" y="1632141"/>
            <a:ext cx="3341045" cy="4101116"/>
          </a:xfrm>
          <a:prstGeom prst="rect">
            <a:avLst/>
          </a:prstGeom>
        </p:spPr>
        <p:txBody>
          <a:bodyPr vert="horz" lIns="0" tIns="0" rIns="0" bIns="0" numCol="1" spcCol="216000" rtlCol="0">
            <a:normAutofit/>
          </a:bodyPr>
          <a:lstStyle>
            <a:lvl1pPr marL="285743" marR="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sz="1400" b="0" i="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25" indent="-274631" algn="l" defTabSz="914400" rtl="0" eaLnBrk="1" latinLnBrk="0" hangingPunct="1">
              <a:lnSpc>
                <a:spcPct val="90000"/>
              </a:lnSpc>
              <a:spcBef>
                <a:spcPts val="500"/>
              </a:spcBef>
              <a:buClr>
                <a:srgbClr val="16818D"/>
              </a:buClr>
              <a:buFont typeface="Courier New" panose="02070309020205020404" pitchFamily="49" charset="0"/>
              <a:buChar char="o"/>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18" indent="-177796" algn="l" defTabSz="914400" rtl="0" eaLnBrk="1" latinLnBrk="0" hangingPunct="1">
              <a:lnSpc>
                <a:spcPct val="90000"/>
              </a:lnSpc>
              <a:spcBef>
                <a:spcPts val="500"/>
              </a:spcBef>
              <a:buClr>
                <a:srgbClr val="16818D"/>
              </a:buClr>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163609" indent="-30161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3" marR="0" lvl="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3">
            <a:extLst>
              <a:ext uri="{FF2B5EF4-FFF2-40B4-BE49-F238E27FC236}">
                <a16:creationId xmlns:a16="http://schemas.microsoft.com/office/drawing/2014/main" id="{0DC46DCC-D0CB-0883-0216-A199200A0128}"/>
              </a:ext>
            </a:extLst>
          </p:cNvPr>
          <p:cNvSpPr>
            <a:spLocks noGrp="1"/>
          </p:cNvSpPr>
          <p:nvPr/>
        </p:nvSpPr>
        <p:spPr>
          <a:xfrm>
            <a:off x="8149471" y="1817710"/>
            <a:ext cx="3521451" cy="4101116"/>
          </a:xfrm>
          <a:prstGeom prst="rect">
            <a:avLst/>
          </a:prstGeom>
          <a:ln>
            <a:solidFill>
              <a:srgbClr val="1C9DAC"/>
            </a:solidFill>
          </a:ln>
        </p:spPr>
        <p:txBody>
          <a:bodyPr vert="horz" lIns="0" tIns="0" rIns="0" bIns="0" numCol="1" spcCol="216000" rtlCol="0">
            <a:normAutofit/>
          </a:bodyPr>
          <a:lstStyle>
            <a:lvl1pPr marL="285743" marR="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sz="1400" b="0" i="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25" indent="-274631" algn="l" defTabSz="914400" rtl="0" eaLnBrk="1" latinLnBrk="0" hangingPunct="1">
              <a:lnSpc>
                <a:spcPct val="90000"/>
              </a:lnSpc>
              <a:spcBef>
                <a:spcPts val="500"/>
              </a:spcBef>
              <a:buClr>
                <a:srgbClr val="16818D"/>
              </a:buClr>
              <a:buFont typeface="Courier New" panose="02070309020205020404" pitchFamily="49" charset="0"/>
              <a:buChar char="o"/>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18" indent="-177796" algn="l" defTabSz="914400" rtl="0" eaLnBrk="1" latinLnBrk="0" hangingPunct="1">
              <a:lnSpc>
                <a:spcPct val="90000"/>
              </a:lnSpc>
              <a:spcBef>
                <a:spcPts val="500"/>
              </a:spcBef>
              <a:buClr>
                <a:srgbClr val="16818D"/>
              </a:buClr>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163609" indent="-30161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endParaRPr kumimoji="0" lang="en-US" sz="2000" b="0" i="0" u="none" strike="noStrike" kern="1200" cap="none" spc="0" normalizeH="0" baseline="0" noProof="0">
              <a:ln>
                <a:noFill/>
              </a:ln>
              <a:solidFill>
                <a:srgbClr val="1C9DAC"/>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r>
              <a:rPr kumimoji="0" lang="en-US" sz="2000" b="0" i="0" u="none" strike="noStrike" kern="1200" cap="none" spc="0" normalizeH="0" baseline="0" noProof="0">
                <a:ln>
                  <a:noFill/>
                </a:ln>
                <a:solidFill>
                  <a:srgbClr val="1C9DAC"/>
                </a:solidFill>
                <a:effectLst/>
                <a:uLnTx/>
                <a:uFillTx/>
                <a:latin typeface="Tahoma" panose="020B0604030504040204" pitchFamily="34" charset="0"/>
                <a:ea typeface="Tahoma" panose="020B0604030504040204" pitchFamily="34" charset="0"/>
                <a:cs typeface="Tahoma" panose="020B0604030504040204" pitchFamily="34" charset="0"/>
              </a:rPr>
              <a:t>  Behaviours (7)</a:t>
            </a:r>
          </a:p>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For example:</a:t>
            </a:r>
          </a:p>
          <a:p>
            <a:pPr marL="285743" marR="0" lvl="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a:pPr>
            <a:r>
              <a:rPr kumimoji="0" lang="en-GB" sz="1400" b="1"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B1</a:t>
            </a:r>
            <a:r>
              <a:rPr kumimoji="0" lang="en-GB" sz="1400" b="0"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 Kind, caring, compassionate and empathetic. </a:t>
            </a:r>
          </a:p>
          <a:p>
            <a:pPr marL="285743" marR="0" lvl="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a:pPr>
            <a:r>
              <a:rPr kumimoji="0" lang="en-GB" sz="1400" b="1"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B2</a:t>
            </a:r>
            <a:r>
              <a:rPr kumimoji="0" lang="en-GB" sz="1400" b="0"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 Accountable, adaptable, reliable, flexible and resilient.</a:t>
            </a:r>
            <a:r>
              <a:rPr kumimoji="0" lang="en-GB" sz="1400" b="1"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 </a:t>
            </a:r>
          </a:p>
          <a:p>
            <a:pPr marL="285743" marR="0" lvl="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a:pPr>
            <a:r>
              <a:rPr kumimoji="0" lang="en-GB" sz="1400" b="1"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B3</a:t>
            </a:r>
            <a:r>
              <a:rPr kumimoji="0" lang="en-GB" sz="1400" b="0"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rPr>
              <a:t>: Promote and protect the interest of service users and carers, treating people with dignity, respecting an individual’s diversity, beliefs, culture, needs, and preferences.</a:t>
            </a:r>
          </a:p>
          <a:p>
            <a:pPr marL="285743" marR="0" lvl="0" indent="-285743" algn="l" defTabSz="606410" rtl="0" eaLnBrk="1" fontAlgn="base" latinLnBrk="0" hangingPunct="1">
              <a:lnSpc>
                <a:spcPts val="2000"/>
              </a:lnSpc>
              <a:spcBef>
                <a:spcPts val="0"/>
              </a:spcBef>
              <a:spcAft>
                <a:spcPct val="0"/>
              </a:spcAft>
              <a:buClr>
                <a:srgbClr val="16818D"/>
              </a:buClr>
              <a:buSzTx/>
              <a:buFont typeface="Arial" panose="020B0604020202020204" pitchFamily="34" charset="0"/>
              <a:buChar char="•"/>
              <a:tabLst/>
              <a:defRPr/>
            </a:pPr>
            <a:endParaRPr kumimoji="0" lang="en-GB" sz="1400" b="0" i="0" u="none" strike="noStrike" kern="1200" cap="none" spc="0" normalizeH="0" baseline="0" noProof="0">
              <a:ln>
                <a:noFill/>
              </a:ln>
              <a:solidFill>
                <a:srgbClr val="334047"/>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6410" rtl="0" eaLnBrk="1" fontAlgn="base" latinLnBrk="0" hangingPunct="1">
              <a:lnSpc>
                <a:spcPts val="2000"/>
              </a:lnSpc>
              <a:spcBef>
                <a:spcPts val="0"/>
              </a:spcBef>
              <a:spcAft>
                <a:spcPct val="0"/>
              </a:spcAft>
              <a:buClr>
                <a:srgbClr val="16818D"/>
              </a:buClr>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D6A95C8-2C8E-7EE1-82FF-5A8BAAE5FD5A}"/>
              </a:ext>
            </a:extLst>
          </p:cNvPr>
          <p:cNvSpPr txBox="1"/>
          <p:nvPr/>
        </p:nvSpPr>
        <p:spPr>
          <a:xfrm>
            <a:off x="2485726" y="6306944"/>
            <a:ext cx="855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C9DAC"/>
                </a:solidFill>
                <a:effectLst/>
                <a:uLnTx/>
                <a:uFillTx/>
                <a:latin typeface="Tahoma" panose="020B0604030504040204" pitchFamily="34" charset="0"/>
                <a:ea typeface="Tahoma" panose="020B0604030504040204" pitchFamily="34" charset="0"/>
                <a:cs typeface="Tahoma" panose="020B0604030504040204" pitchFamily="34" charset="0"/>
                <a:hlinkClick r:id="rId3"/>
              </a:rPr>
              <a:t>Physiotherapist Apprenticeship Standard </a:t>
            </a:r>
            <a:endParaRPr kumimoji="0" lang="en-US" sz="2000" b="0" i="0" u="none" strike="noStrike" kern="1200" cap="none" spc="0" normalizeH="0" baseline="0" noProof="0">
              <a:ln>
                <a:noFill/>
              </a:ln>
              <a:solidFill>
                <a:srgbClr val="1C9DAC"/>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Graphical user interface, text&#10;&#10;Description automatically generated">
            <a:extLst>
              <a:ext uri="{FF2B5EF4-FFF2-40B4-BE49-F238E27FC236}">
                <a16:creationId xmlns:a16="http://schemas.microsoft.com/office/drawing/2014/main" id="{B14F5DA6-5609-83F3-B8D3-ECCAAD1C18E5}"/>
              </a:ext>
            </a:extLst>
          </p:cNvPr>
          <p:cNvPicPr>
            <a:picLocks noChangeAspect="1"/>
          </p:cNvPicPr>
          <p:nvPr/>
        </p:nvPicPr>
        <p:blipFill>
          <a:blip r:embed="rId4"/>
          <a:stretch>
            <a:fillRect/>
          </a:stretch>
        </p:blipFill>
        <p:spPr>
          <a:xfrm>
            <a:off x="9274978" y="5557286"/>
            <a:ext cx="2558119" cy="11116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00D10155-4472-CCE5-A882-AD741EAA5BC0}"/>
              </a:ext>
            </a:extLst>
          </p:cNvPr>
          <p:cNvSpPr txBox="1"/>
          <p:nvPr/>
        </p:nvSpPr>
        <p:spPr>
          <a:xfrm>
            <a:off x="521077" y="284966"/>
            <a:ext cx="11125656" cy="1384995"/>
          </a:xfrm>
          <a:prstGeom prst="rect">
            <a:avLst/>
          </a:prstGeom>
          <a:solidFill>
            <a:srgbClr val="1C9DAC"/>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Duty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Duty 1</a:t>
            </a:r>
            <a:r>
              <a:rPr kumimoji="0" lang="en-GB"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Practise safely and effectively within the scope of practice and within the legal and ethical boundaries of the profession</a:t>
            </a:r>
            <a:r>
              <a:rPr kumimoji="0" lang="en-GB" sz="1600" b="0" i="0" u="none" strike="noStrike" kern="1200" cap="none" spc="0" normalizeH="0" baseline="0" noProof="0">
                <a:ln>
                  <a:noFill/>
                </a:ln>
                <a:solidFill>
                  <a:prstClr val="white"/>
                </a:solidFill>
                <a:effectLst/>
                <a:uLnTx/>
                <a:uFillTx/>
                <a:latin typeface="Open Sans" panose="020B0606030504020204" pitchFamily="34" charset="0"/>
                <a:ea typeface="+mn-ea"/>
                <a:cs typeface="+mn-cs"/>
              </a:rPr>
              <a: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3116042"/>
      </p:ext>
    </p:extLst>
  </p:cSld>
  <p:clrMapOvr>
    <a:masterClrMapping/>
  </p:clrMapOvr>
  <p:transition spd="slow" advTm="139035">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30B301-F553-E34A-A00A-3E29A94B1618}"/>
              </a:ext>
            </a:extLst>
          </p:cNvPr>
          <p:cNvSpPr>
            <a:spLocks noGrp="1"/>
          </p:cNvSpPr>
          <p:nvPr>
            <p:ph type="body" sz="quarter" idx="10"/>
          </p:nvPr>
        </p:nvSpPr>
        <p:spPr>
          <a:xfrm>
            <a:off x="553163" y="336378"/>
            <a:ext cx="11177282" cy="646040"/>
          </a:xfrm>
        </p:spPr>
        <p:txBody>
          <a:bodyPr>
            <a:noAutofit/>
          </a:bodyPr>
          <a:lstStyle/>
          <a:p>
            <a:pPr algn="ctr"/>
            <a:r>
              <a:rPr lang="en-US" sz="4400">
                <a:solidFill>
                  <a:srgbClr val="1C9DAC"/>
                </a:solidFill>
              </a:rPr>
              <a:t>BSc (Hons) Physiotherapy (Apprenticeship) at UWE</a:t>
            </a:r>
          </a:p>
        </p:txBody>
      </p:sp>
      <p:sp>
        <p:nvSpPr>
          <p:cNvPr id="3" name="Text Placeholder 2">
            <a:extLst>
              <a:ext uri="{FF2B5EF4-FFF2-40B4-BE49-F238E27FC236}">
                <a16:creationId xmlns:a16="http://schemas.microsoft.com/office/drawing/2014/main" id="{719C3119-03F9-874B-BC3F-68C0C44E6FDB}"/>
              </a:ext>
            </a:extLst>
          </p:cNvPr>
          <p:cNvSpPr>
            <a:spLocks noGrp="1"/>
          </p:cNvSpPr>
          <p:nvPr>
            <p:ph type="body" sz="quarter" idx="11"/>
          </p:nvPr>
        </p:nvSpPr>
        <p:spPr>
          <a:xfrm>
            <a:off x="553162" y="1804645"/>
            <a:ext cx="4332347" cy="2179526"/>
          </a:xfrm>
          <a:ln>
            <a:solidFill>
              <a:srgbClr val="FF0000"/>
            </a:solidFill>
          </a:ln>
        </p:spPr>
        <p:txBody>
          <a:bodyPr vert="horz" lIns="0" tIns="0" rIns="0" bIns="0" numCol="1" spcCol="216000" rtlCol="0" anchor="t">
            <a:normAutofit/>
          </a:bodyPr>
          <a:lstStyle/>
          <a:p>
            <a:pPr marL="0" indent="0" algn="ctr">
              <a:lnSpc>
                <a:spcPct val="100000"/>
              </a:lnSpc>
              <a:buNone/>
            </a:pPr>
            <a:r>
              <a:rPr lang="en-US" sz="3200">
                <a:latin typeface="Calibri"/>
                <a:ea typeface="Tahoma"/>
                <a:cs typeface="Tahoma"/>
              </a:rPr>
              <a:t>4-year programme for employees working throughout the South West</a:t>
            </a:r>
          </a:p>
          <a:p>
            <a:pPr marL="380365" indent="-380365"/>
            <a:endParaRPr lang="en-US" sz="2000"/>
          </a:p>
          <a:p>
            <a:pPr marL="380365" indent="-380365"/>
            <a:endParaRPr lang="en-US" sz="2000"/>
          </a:p>
          <a:p>
            <a:pPr marL="380365" indent="-380365"/>
            <a:endParaRPr lang="en-US"/>
          </a:p>
        </p:txBody>
      </p:sp>
      <p:pic>
        <p:nvPicPr>
          <p:cNvPr id="4" name="Picture 5" descr="Map&#10;&#10;Description automatically generated">
            <a:extLst>
              <a:ext uri="{FF2B5EF4-FFF2-40B4-BE49-F238E27FC236}">
                <a16:creationId xmlns:a16="http://schemas.microsoft.com/office/drawing/2014/main" id="{0C8A6992-1293-4FE2-823E-C8EB81F4235C}"/>
              </a:ext>
            </a:extLst>
          </p:cNvPr>
          <p:cNvPicPr>
            <a:picLocks noChangeAspect="1"/>
          </p:cNvPicPr>
          <p:nvPr/>
        </p:nvPicPr>
        <p:blipFill>
          <a:blip r:embed="rId3"/>
          <a:stretch>
            <a:fillRect/>
          </a:stretch>
        </p:blipFill>
        <p:spPr>
          <a:xfrm>
            <a:off x="5564778" y="1689052"/>
            <a:ext cx="6627222" cy="5066408"/>
          </a:xfrm>
          <a:prstGeom prst="rect">
            <a:avLst/>
          </a:prstGeom>
        </p:spPr>
      </p:pic>
    </p:spTree>
    <p:extLst>
      <p:ext uri="{BB962C8B-B14F-4D97-AF65-F5344CB8AC3E}">
        <p14:creationId xmlns:p14="http://schemas.microsoft.com/office/powerpoint/2010/main" val="25074354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9CBBF-0C1D-5B43-5151-7A40241270CC}"/>
              </a:ext>
            </a:extLst>
          </p:cNvPr>
          <p:cNvSpPr>
            <a:spLocks noGrp="1"/>
          </p:cNvSpPr>
          <p:nvPr>
            <p:ph type="body" sz="quarter" idx="10"/>
          </p:nvPr>
        </p:nvSpPr>
        <p:spPr>
          <a:xfrm>
            <a:off x="1288599" y="263778"/>
            <a:ext cx="8687495" cy="646040"/>
          </a:xfrm>
        </p:spPr>
        <p:txBody>
          <a:bodyPr vert="horz" lIns="0" tIns="0" rIns="0" bIns="0" rtlCol="0" anchor="t">
            <a:noAutofit/>
          </a:bodyPr>
          <a:lstStyle/>
          <a:p>
            <a:r>
              <a:rPr lang="en-GB" sz="5300" dirty="0">
                <a:solidFill>
                  <a:srgbClr val="1C9DAC"/>
                </a:solidFill>
                <a:latin typeface="Georgia"/>
              </a:rPr>
              <a:t>Current entry requirements</a:t>
            </a:r>
          </a:p>
        </p:txBody>
      </p:sp>
      <p:graphicFrame>
        <p:nvGraphicFramePr>
          <p:cNvPr id="5" name="Chart Placeholder 2">
            <a:extLst>
              <a:ext uri="{FF2B5EF4-FFF2-40B4-BE49-F238E27FC236}">
                <a16:creationId xmlns:a16="http://schemas.microsoft.com/office/drawing/2014/main" id="{CFBA27AA-890F-4B37-C302-5E02BDFF251F}"/>
              </a:ext>
            </a:extLst>
          </p:cNvPr>
          <p:cNvGraphicFramePr/>
          <p:nvPr/>
        </p:nvGraphicFramePr>
        <p:xfrm>
          <a:off x="1837194" y="1228722"/>
          <a:ext cx="9909569" cy="4911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271953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7C62D-DD4F-F441-A97A-A6DFEE9BF4DD}"/>
              </a:ext>
            </a:extLst>
          </p:cNvPr>
          <p:cNvSpPr>
            <a:spLocks noGrp="1"/>
          </p:cNvSpPr>
          <p:nvPr>
            <p:ph type="body" sz="quarter" idx="10"/>
          </p:nvPr>
        </p:nvSpPr>
        <p:spPr>
          <a:xfrm>
            <a:off x="1115866" y="636318"/>
            <a:ext cx="8081572" cy="484496"/>
          </a:xfrm>
        </p:spPr>
        <p:txBody>
          <a:bodyPr>
            <a:noAutofit/>
          </a:bodyPr>
          <a:lstStyle/>
          <a:p>
            <a:r>
              <a:rPr lang="en-US">
                <a:latin typeface="Georgia" panose="02040502050405020303" pitchFamily="18" charset="0"/>
              </a:rPr>
              <a:t>Programme Overview</a:t>
            </a:r>
          </a:p>
        </p:txBody>
      </p:sp>
      <p:sp>
        <p:nvSpPr>
          <p:cNvPr id="6" name="Rectangle 5">
            <a:extLst>
              <a:ext uri="{FF2B5EF4-FFF2-40B4-BE49-F238E27FC236}">
                <a16:creationId xmlns:a16="http://schemas.microsoft.com/office/drawing/2014/main" id="{B4BB33A5-D111-F943-840F-056AF66BC184}"/>
              </a:ext>
            </a:extLst>
          </p:cNvPr>
          <p:cNvSpPr/>
          <p:nvPr/>
        </p:nvSpPr>
        <p:spPr>
          <a:xfrm>
            <a:off x="1075052" y="1713623"/>
            <a:ext cx="3670072" cy="1348365"/>
          </a:xfrm>
          <a:prstGeom prst="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On the job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3577D-818B-624B-BC76-4B0F546C300C}"/>
              </a:ext>
            </a:extLst>
          </p:cNvPr>
          <p:cNvSpPr/>
          <p:nvPr/>
        </p:nvSpPr>
        <p:spPr>
          <a:xfrm>
            <a:off x="8289598" y="3222864"/>
            <a:ext cx="2232990" cy="976604"/>
          </a:xfrm>
          <a:prstGeom prst="rect">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Placements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1000 hours</a:t>
            </a:r>
          </a:p>
        </p:txBody>
      </p:sp>
      <p:sp>
        <p:nvSpPr>
          <p:cNvPr id="8" name="Rectangle 7">
            <a:extLst>
              <a:ext uri="{FF2B5EF4-FFF2-40B4-BE49-F238E27FC236}">
                <a16:creationId xmlns:a16="http://schemas.microsoft.com/office/drawing/2014/main" id="{266F4BEA-FB07-D04C-824D-44AE5988DB0E}"/>
              </a:ext>
            </a:extLst>
          </p:cNvPr>
          <p:cNvSpPr/>
          <p:nvPr/>
        </p:nvSpPr>
        <p:spPr>
          <a:xfrm>
            <a:off x="5156653" y="1713624"/>
            <a:ext cx="5365936" cy="13483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Off the job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Minimum of 6 hours per week</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cxnSp>
        <p:nvCxnSpPr>
          <p:cNvPr id="9" name="Straight Arrow Connector 8">
            <a:extLst>
              <a:ext uri="{FF2B5EF4-FFF2-40B4-BE49-F238E27FC236}">
                <a16:creationId xmlns:a16="http://schemas.microsoft.com/office/drawing/2014/main" id="{2E217CEC-0849-3D48-9A07-D2BECDBB0409}"/>
              </a:ext>
            </a:extLst>
          </p:cNvPr>
          <p:cNvCxnSpPr>
            <a:cxnSpLocks/>
          </p:cNvCxnSpPr>
          <p:nvPr/>
        </p:nvCxnSpPr>
        <p:spPr>
          <a:xfrm>
            <a:off x="4759905" y="2387805"/>
            <a:ext cx="3967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499C0A6-6909-A047-B446-893F2F92FC3E}"/>
              </a:ext>
            </a:extLst>
          </p:cNvPr>
          <p:cNvSpPr txBox="1"/>
          <p:nvPr/>
        </p:nvSpPr>
        <p:spPr>
          <a:xfrm>
            <a:off x="1075052" y="3189135"/>
            <a:ext cx="3684853" cy="2839239"/>
          </a:xfrm>
          <a:prstGeom prst="rect">
            <a:avLst/>
          </a:prstGeom>
        </p:spPr>
        <p:style>
          <a:lnRef idx="2">
            <a:schemeClr val="accent2"/>
          </a:lnRef>
          <a:fillRef idx="1">
            <a:schemeClr val="lt1"/>
          </a:fillRef>
          <a:effectRef idx="0">
            <a:schemeClr val="accent2"/>
          </a:effectRef>
          <a:fontRef idx="minor">
            <a:schemeClr val="dk1"/>
          </a:fontRef>
        </p:style>
        <p:txBody>
          <a:bodyPr wrap="square" lIns="68580" tIns="34290" rIns="68580" bIns="34290" rtlCol="0" anchor="t">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rPr>
              <a:t>Working 4 days a week alongside physiotherapists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rPr>
              <a:t>Facilitators and mentors in practice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rPr>
              <a:t>Tripartite Meetings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rPr>
              <a:t>Record and track progress on APTEM</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08C6F75-ADC5-0D47-A036-D1CCCEC375CA}"/>
              </a:ext>
            </a:extLst>
          </p:cNvPr>
          <p:cNvSpPr txBox="1"/>
          <p:nvPr/>
        </p:nvSpPr>
        <p:spPr>
          <a:xfrm>
            <a:off x="5156652" y="3222863"/>
            <a:ext cx="2937023" cy="2839239"/>
          </a:xfrm>
          <a:prstGeom prst="rect">
            <a:avLst/>
          </a:prstGeom>
          <a:ln/>
        </p:spPr>
        <p:style>
          <a:lnRef idx="2">
            <a:schemeClr val="accent1"/>
          </a:lnRef>
          <a:fillRef idx="1">
            <a:schemeClr val="lt1"/>
          </a:fillRef>
          <a:effectRef idx="0">
            <a:schemeClr val="accent1"/>
          </a:effectRef>
          <a:fontRef idx="minor">
            <a:schemeClr val="dk1"/>
          </a:fontRef>
        </p:style>
        <p:txBody>
          <a:bodyPr wrap="square" lIns="68580" tIns="34290" rIns="68580" bIns="34290" rtlCol="0" anchor="t">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1 day a week for academic study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Face to face delivery/online/independent study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9D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9D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9D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9DA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D746901-3476-714E-BE68-6AC32F05DB6A}"/>
              </a:ext>
            </a:extLst>
          </p:cNvPr>
          <p:cNvSpPr txBox="1"/>
          <p:nvPr/>
        </p:nvSpPr>
        <p:spPr>
          <a:xfrm>
            <a:off x="8299581" y="4329043"/>
            <a:ext cx="2232990" cy="1754326"/>
          </a:xfrm>
          <a:prstGeom prst="rect">
            <a:avLst/>
          </a:prstGeom>
          <a:ln>
            <a:solidFill>
              <a:srgbClr val="8064A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064A2"/>
                </a:solidFill>
                <a:effectLst/>
                <a:uLnTx/>
                <a:uFillTx/>
                <a:latin typeface="Calibri" panose="020F0502020204030204"/>
                <a:ea typeface="+mn-ea"/>
                <a:cs typeface="+mn-cs"/>
              </a:rPr>
              <a:t>5 blocks of placements in the first 3 years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8064A2"/>
                </a:solidFill>
                <a:effectLst/>
                <a:uLnTx/>
                <a:uFillTx/>
                <a:latin typeface="Calibri" panose="020F0502020204030204"/>
                <a:ea typeface="+mn-ea"/>
                <a:cs typeface="+mn-cs"/>
              </a:rPr>
              <a:t>Working in a range of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64A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86366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091" y="263387"/>
            <a:ext cx="10876188" cy="6434357"/>
          </a:xfrm>
        </p:spPr>
        <p:txBody>
          <a:bodyPr>
            <a:normAutofit fontScale="92500" lnSpcReduction="10000"/>
          </a:bodyPr>
          <a:lstStyle/>
          <a:p>
            <a:pPr marL="0" indent="0" algn="ctr">
              <a:buNone/>
            </a:pPr>
            <a:r>
              <a:rPr lang="en-GB" sz="3600" b="1" dirty="0"/>
              <a:t>Agenda</a:t>
            </a:r>
          </a:p>
          <a:p>
            <a:r>
              <a:rPr lang="en-GB" sz="2000" b="1" dirty="0"/>
              <a:t>10am</a:t>
            </a:r>
            <a:r>
              <a:rPr lang="en-GB" sz="2000" dirty="0"/>
              <a:t> John Cowman, CEO, CSP</a:t>
            </a:r>
          </a:p>
          <a:p>
            <a:r>
              <a:rPr lang="en-GB" sz="2000" b="1" dirty="0"/>
              <a:t>10:30</a:t>
            </a:r>
            <a:r>
              <a:rPr lang="en-GB" sz="2000" dirty="0"/>
              <a:t> </a:t>
            </a:r>
            <a:r>
              <a:rPr lang="en-GB" sz="1800" dirty="0">
                <a:effectLst/>
                <a:latin typeface="Arial" panose="020B0604020202020204" pitchFamily="34" charset="0"/>
                <a:ea typeface="Times New Roman" panose="02020603050405020304" pitchFamily="18" charset="0"/>
              </a:rPr>
              <a:t>(online presentation) </a:t>
            </a:r>
            <a:br>
              <a:rPr lang="en-GB" sz="1800" dirty="0">
                <a:effectLst/>
                <a:latin typeface="Arial" panose="020B0604020202020204" pitchFamily="34" charset="0"/>
                <a:ea typeface="Times New Roman" panose="02020603050405020304" pitchFamily="18" charset="0"/>
              </a:rPr>
            </a:br>
            <a:r>
              <a:rPr lang="en-GB" sz="1800" dirty="0">
                <a:effectLst/>
                <a:latin typeface="Arial" panose="020B0604020202020204" pitchFamily="34" charset="0"/>
                <a:ea typeface="Times New Roman" panose="02020603050405020304" pitchFamily="18" charset="0"/>
              </a:rPr>
              <a:t>Sarah Ashley-Maguire, NHSE AHP Education Senior Specialist, on South West Physiotherapy workforce data</a:t>
            </a:r>
          </a:p>
          <a:p>
            <a:r>
              <a:rPr lang="en-GB" sz="2000" b="1" dirty="0"/>
              <a:t>11am Break</a:t>
            </a:r>
          </a:p>
          <a:p>
            <a:r>
              <a:rPr lang="en-GB" sz="2000" b="1" dirty="0"/>
              <a:t>11:30</a:t>
            </a:r>
            <a:r>
              <a:rPr lang="en-GB" sz="2000" dirty="0"/>
              <a:t> </a:t>
            </a:r>
            <a:r>
              <a:rPr lang="en-GB" sz="1800" dirty="0">
                <a:effectLst/>
                <a:latin typeface="Arial" panose="020B0604020202020204" pitchFamily="34" charset="0"/>
                <a:ea typeface="Times New Roman" panose="02020603050405020304" pitchFamily="18" charset="0"/>
              </a:rPr>
              <a:t>International Recruitment session focusing on future ambitions of international recruitment (including panel discussion facilitated by Alec Rickard)</a:t>
            </a:r>
          </a:p>
          <a:p>
            <a:r>
              <a:rPr lang="en-GB" sz="2000" b="1" dirty="0"/>
              <a:t>12.30</a:t>
            </a:r>
            <a:r>
              <a:rPr lang="en-GB" sz="2000" dirty="0"/>
              <a:t> </a:t>
            </a:r>
            <a:r>
              <a:rPr lang="en-GB" sz="2000" b="1" dirty="0"/>
              <a:t>Lunch and networking</a:t>
            </a:r>
          </a:p>
          <a:p>
            <a:pPr fontAlgn="base">
              <a:lnSpc>
                <a:spcPct val="107000"/>
              </a:lnSpc>
              <a:spcAft>
                <a:spcPts val="800"/>
              </a:spcAft>
            </a:pPr>
            <a:r>
              <a:rPr lang="en-GB" sz="2000" b="1" dirty="0"/>
              <a:t>1:15</a:t>
            </a:r>
            <a:r>
              <a:rPr lang="en-GB" sz="2000" dirty="0"/>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Working with the Volunteer Sector - Darin Halifax, NHS Devon Lead for the Voluntary, Community and Social Enterprise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b="1" dirty="0"/>
              <a:t>1:45</a:t>
            </a:r>
            <a:r>
              <a:rPr lang="en-GB" sz="2000" dirty="0"/>
              <a:t> </a:t>
            </a:r>
            <a:r>
              <a:rPr lang="en-GB" sz="1800" dirty="0">
                <a:effectLst/>
                <a:latin typeface="Arial" panose="020B0604020202020204" pitchFamily="34" charset="0"/>
                <a:ea typeface="Times New Roman" panose="02020603050405020304" pitchFamily="18" charset="0"/>
              </a:rPr>
              <a:t>Insight into apprenticeships South West – Anna Gould, University of West of England with apprentice student Rhys Walker</a:t>
            </a:r>
          </a:p>
          <a:p>
            <a:r>
              <a:rPr lang="en-GB" sz="2000" b="1" dirty="0"/>
              <a:t>2:15 Break</a:t>
            </a:r>
          </a:p>
          <a:p>
            <a:r>
              <a:rPr lang="en-GB" sz="2000" b="1" dirty="0"/>
              <a:t>2.30 </a:t>
            </a:r>
            <a:r>
              <a:rPr lang="en-GB" sz="1800" dirty="0">
                <a:effectLst/>
                <a:latin typeface="Arial" panose="020B0604020202020204" pitchFamily="34" charset="0"/>
                <a:ea typeface="Times New Roman" panose="02020603050405020304" pitchFamily="18" charset="0"/>
              </a:rPr>
              <a:t>The support workforce, Jackie Lidgard, CSP Professional Advisor, South West </a:t>
            </a:r>
          </a:p>
          <a:p>
            <a:r>
              <a:rPr lang="en-GB" sz="2000" b="1" dirty="0"/>
              <a:t>3</a:t>
            </a:r>
            <a:r>
              <a:rPr lang="en-GB" sz="2000" dirty="0"/>
              <a:t> </a:t>
            </a:r>
            <a:r>
              <a:rPr lang="en-GB" sz="1800" dirty="0">
                <a:effectLst/>
                <a:latin typeface="Arial" panose="020B0604020202020204" pitchFamily="34" charset="0"/>
                <a:ea typeface="Times New Roman" panose="02020603050405020304" pitchFamily="18" charset="0"/>
              </a:rPr>
              <a:t>Developing a research skilled workforce in the South West – Dr Ralph Hammond Senior Research Fellow</a:t>
            </a:r>
          </a:p>
          <a:p>
            <a:r>
              <a:rPr lang="en-GB" sz="2000" b="1" dirty="0"/>
              <a:t>3.45 </a:t>
            </a:r>
            <a:r>
              <a:rPr lang="en-GB" sz="2000" dirty="0"/>
              <a:t>Final summary</a:t>
            </a:r>
          </a:p>
          <a:p>
            <a:r>
              <a:rPr lang="en-GB" sz="2000" b="1" dirty="0"/>
              <a:t>4pm Close</a:t>
            </a:r>
          </a:p>
          <a:p>
            <a:endParaRPr lang="en-GB" sz="2000" dirty="0"/>
          </a:p>
          <a:p>
            <a:endParaRPr lang="en-GB" sz="2000" dirty="0"/>
          </a:p>
          <a:p>
            <a:endParaRPr lang="en-GB" sz="2000" b="1" dirty="0"/>
          </a:p>
          <a:p>
            <a:endParaRPr lang="en-GB" sz="2000" dirty="0"/>
          </a:p>
          <a:p>
            <a:endParaRPr lang="en-GB" sz="2400" dirty="0"/>
          </a:p>
          <a:p>
            <a:endParaRPr lang="en-GB" dirty="0"/>
          </a:p>
          <a:p>
            <a:endParaRPr lang="en-GB" dirty="0"/>
          </a:p>
          <a:p>
            <a:endParaRPr lang="en-GB" dirty="0"/>
          </a:p>
        </p:txBody>
      </p:sp>
      <p:pic>
        <p:nvPicPr>
          <p:cNvPr id="5" name="Picture 4"/>
          <p:cNvPicPr>
            <a:picLocks noChangeAspect="1"/>
          </p:cNvPicPr>
          <p:nvPr/>
        </p:nvPicPr>
        <p:blipFill>
          <a:blip r:embed="rId2"/>
          <a:stretch>
            <a:fillRect/>
          </a:stretch>
        </p:blipFill>
        <p:spPr>
          <a:xfrm>
            <a:off x="10884454" y="107161"/>
            <a:ext cx="1057455" cy="1057455"/>
          </a:xfrm>
          <a:prstGeom prst="rect">
            <a:avLst/>
          </a:prstGeom>
        </p:spPr>
      </p:pic>
      <p:pic>
        <p:nvPicPr>
          <p:cNvPr id="2" name="Picture 1" descr="A logo with blue text&#10;&#10;Description automatically generated">
            <a:extLst>
              <a:ext uri="{FF2B5EF4-FFF2-40B4-BE49-F238E27FC236}">
                <a16:creationId xmlns:a16="http://schemas.microsoft.com/office/drawing/2014/main" id="{09209A27-F5D4-50CE-A528-7F3F8F543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450" y="5885896"/>
            <a:ext cx="2489357" cy="622339"/>
          </a:xfrm>
          <a:prstGeom prst="rect">
            <a:avLst/>
          </a:prstGeom>
        </p:spPr>
      </p:pic>
      <p:pic>
        <p:nvPicPr>
          <p:cNvPr id="4" name="Picture 3" descr="A logo with blue text&#10;&#10;Description automatically generated">
            <a:extLst>
              <a:ext uri="{FF2B5EF4-FFF2-40B4-BE49-F238E27FC236}">
                <a16:creationId xmlns:a16="http://schemas.microsoft.com/office/drawing/2014/main" id="{013D2A53-545E-9B76-6791-BF34F963A0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894" y="130534"/>
            <a:ext cx="3546943" cy="886736"/>
          </a:xfrm>
          <a:prstGeom prst="rect">
            <a:avLst/>
          </a:prstGeom>
        </p:spPr>
      </p:pic>
    </p:spTree>
    <p:extLst>
      <p:ext uri="{BB962C8B-B14F-4D97-AF65-F5344CB8AC3E}">
        <p14:creationId xmlns:p14="http://schemas.microsoft.com/office/powerpoint/2010/main" val="115239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Callout 10"/>
          <p:cNvSpPr/>
          <p:nvPr/>
        </p:nvSpPr>
        <p:spPr>
          <a:xfrm>
            <a:off x="255216" y="1013705"/>
            <a:ext cx="708176" cy="1064376"/>
          </a:xfrm>
          <a:prstGeom prst="rightArrowCallout">
            <a:avLst/>
          </a:prstGeom>
          <a:ln/>
        </p:spPr>
        <p:style>
          <a:lnRef idx="2">
            <a:schemeClr val="accent6">
              <a:shade val="15000"/>
            </a:schemeClr>
          </a:lnRef>
          <a:fillRef idx="1">
            <a:schemeClr val="accent6"/>
          </a:fillRef>
          <a:effectRef idx="0">
            <a:schemeClr val="accent6"/>
          </a:effectRef>
          <a:fontRef idx="minor">
            <a:schemeClr val="lt1"/>
          </a:fontRef>
        </p:style>
        <p:txBody>
          <a:bodyPr vert="vert270" lIns="0" tIns="0" rIns="0" bIns="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1</a:t>
            </a:r>
          </a:p>
        </p:txBody>
      </p:sp>
      <p:sp>
        <p:nvSpPr>
          <p:cNvPr id="12" name="Right Arrow Callout 11"/>
          <p:cNvSpPr/>
          <p:nvPr/>
        </p:nvSpPr>
        <p:spPr>
          <a:xfrm>
            <a:off x="268248" y="2316085"/>
            <a:ext cx="695144" cy="1258086"/>
          </a:xfrm>
          <a:prstGeom prst="rightArrowCallout">
            <a:avLst/>
          </a:prstGeom>
          <a:ln/>
        </p:spPr>
        <p:style>
          <a:lnRef idx="2">
            <a:schemeClr val="accent6">
              <a:shade val="15000"/>
            </a:schemeClr>
          </a:lnRef>
          <a:fillRef idx="1">
            <a:schemeClr val="accent6"/>
          </a:fillRef>
          <a:effectRef idx="0">
            <a:schemeClr val="accent6"/>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2</a:t>
            </a:r>
          </a:p>
        </p:txBody>
      </p:sp>
      <p:sp>
        <p:nvSpPr>
          <p:cNvPr id="13" name="Rectangle 12"/>
          <p:cNvSpPr/>
          <p:nvPr/>
        </p:nvSpPr>
        <p:spPr>
          <a:xfrm>
            <a:off x="1086536" y="1522931"/>
            <a:ext cx="3505872" cy="555150"/>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Fundamentals of Human Anatomy and Physiology  </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(Exam)</a:t>
            </a:r>
          </a:p>
        </p:txBody>
      </p:sp>
      <p:sp>
        <p:nvSpPr>
          <p:cNvPr id="15" name="Rectangle 14"/>
          <p:cNvSpPr/>
          <p:nvPr/>
        </p:nvSpPr>
        <p:spPr>
          <a:xfrm>
            <a:off x="1086536" y="996733"/>
            <a:ext cx="7665578" cy="48830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a:ea typeface="Tahoma"/>
                <a:cs typeface="Tahoma"/>
              </a:rPr>
              <a:t>Clinical Anatomy for Physiotherapy</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a:ea typeface="Tahoma"/>
                <a:cs typeface="Tahoma"/>
              </a:rPr>
              <a:t>30 credits (2x SOPEs)</a:t>
            </a:r>
          </a:p>
        </p:txBody>
      </p:sp>
      <p:sp>
        <p:nvSpPr>
          <p:cNvPr id="19" name="Rectangle 18"/>
          <p:cNvSpPr/>
          <p:nvPr/>
        </p:nvSpPr>
        <p:spPr>
          <a:xfrm>
            <a:off x="4708265" y="1521383"/>
            <a:ext cx="4043849" cy="565178"/>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Fundamentals of Musculoskeletal Physiotherapy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(SOPE)</a:t>
            </a:r>
          </a:p>
        </p:txBody>
      </p:sp>
      <p:sp>
        <p:nvSpPr>
          <p:cNvPr id="26" name="Right Arrow Callout 25"/>
          <p:cNvSpPr/>
          <p:nvPr/>
        </p:nvSpPr>
        <p:spPr>
          <a:xfrm>
            <a:off x="268248" y="3808844"/>
            <a:ext cx="703769" cy="1251534"/>
          </a:xfrm>
          <a:prstGeom prst="rightArrowCallout">
            <a:avLst/>
          </a:prstGeom>
          <a:ln/>
        </p:spPr>
        <p:style>
          <a:lnRef idx="2">
            <a:schemeClr val="accent6">
              <a:shade val="15000"/>
            </a:schemeClr>
          </a:lnRef>
          <a:fillRef idx="1">
            <a:schemeClr val="accent6"/>
          </a:fillRef>
          <a:effectRef idx="0">
            <a:schemeClr val="accent6"/>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3</a:t>
            </a:r>
          </a:p>
        </p:txBody>
      </p:sp>
      <p:sp>
        <p:nvSpPr>
          <p:cNvPr id="27" name="Rectangle 26"/>
          <p:cNvSpPr/>
          <p:nvPr/>
        </p:nvSpPr>
        <p:spPr>
          <a:xfrm>
            <a:off x="1115678" y="3788507"/>
            <a:ext cx="3750905" cy="540766"/>
          </a:xfrm>
          <a:prstGeom prst="rect">
            <a:avLst/>
          </a:prstGeom>
          <a:solidFill>
            <a:srgbClr val="1C9DAC"/>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Physiotherapy Practice Across the Lifespan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 credits (Presentation &amp; Essay/Blog)</a:t>
            </a:r>
          </a:p>
        </p:txBody>
      </p:sp>
      <p:sp>
        <p:nvSpPr>
          <p:cNvPr id="28" name="Rectangle 27"/>
          <p:cNvSpPr/>
          <p:nvPr/>
        </p:nvSpPr>
        <p:spPr>
          <a:xfrm>
            <a:off x="1109033" y="4451070"/>
            <a:ext cx="3777280" cy="576849"/>
          </a:xfrm>
          <a:prstGeom prst="rect">
            <a:avLst/>
          </a:prstGeom>
          <a:solidFill>
            <a:srgbClr val="1C9DAC"/>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Developing Clinical Reasoning for Cardiorespiratory Physiotherapy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(Exam)</a:t>
            </a:r>
          </a:p>
        </p:txBody>
      </p:sp>
      <p:sp>
        <p:nvSpPr>
          <p:cNvPr id="29" name="Rectangle 28"/>
          <p:cNvSpPr/>
          <p:nvPr/>
        </p:nvSpPr>
        <p:spPr>
          <a:xfrm>
            <a:off x="5018678" y="3781553"/>
            <a:ext cx="4026982" cy="556976"/>
          </a:xfrm>
          <a:prstGeom prst="rect">
            <a:avLst/>
          </a:prstGeom>
          <a:solidFill>
            <a:srgbClr val="1C9DAC"/>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Developing Clinical Reasoning for Neurological Physiotherapy </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(OSCE)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5010245" y="4446557"/>
            <a:ext cx="4043849" cy="556976"/>
          </a:xfrm>
          <a:prstGeom prst="rect">
            <a:avLst/>
          </a:prstGeom>
          <a:solidFill>
            <a:srgbClr val="8064A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Healthy Futures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(Reflective Assignment &amp; Wiki Contribution)</a:t>
            </a:r>
          </a:p>
        </p:txBody>
      </p:sp>
      <p:sp>
        <p:nvSpPr>
          <p:cNvPr id="38" name="Rectangle 37"/>
          <p:cNvSpPr/>
          <p:nvPr/>
        </p:nvSpPr>
        <p:spPr>
          <a:xfrm>
            <a:off x="1146933" y="2950467"/>
            <a:ext cx="5885237" cy="623704"/>
          </a:xfrm>
          <a:prstGeom prst="rect">
            <a:avLst/>
          </a:prstGeom>
          <a:solidFill>
            <a:srgbClr val="C1FFFF"/>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Clinical reasoning for Musculoskeletal Physiotherapy and Practice 2a (6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 credits  (Practice Assessment &amp; SOPE)</a:t>
            </a:r>
          </a:p>
        </p:txBody>
      </p:sp>
      <p:sp>
        <p:nvSpPr>
          <p:cNvPr id="25" name="Right Arrow Callout 24"/>
          <p:cNvSpPr/>
          <p:nvPr/>
        </p:nvSpPr>
        <p:spPr>
          <a:xfrm>
            <a:off x="268248" y="5318887"/>
            <a:ext cx="680738" cy="1238452"/>
          </a:xfrm>
          <a:prstGeom prst="rightArrowCallout">
            <a:avLst>
              <a:gd name="adj1" fmla="val 25000"/>
              <a:gd name="adj2" fmla="val 25000"/>
              <a:gd name="adj3" fmla="val 25000"/>
              <a:gd name="adj4" fmla="val 64977"/>
            </a:avLst>
          </a:prstGeom>
          <a:ln/>
        </p:spPr>
        <p:style>
          <a:lnRef idx="2">
            <a:schemeClr val="accent6">
              <a:shade val="15000"/>
            </a:schemeClr>
          </a:lnRef>
          <a:fillRef idx="1">
            <a:schemeClr val="accent6"/>
          </a:fillRef>
          <a:effectRef idx="0">
            <a:schemeClr val="accent6"/>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4</a:t>
            </a:r>
          </a:p>
        </p:txBody>
      </p:sp>
      <p:sp>
        <p:nvSpPr>
          <p:cNvPr id="32" name="Rectangle 31"/>
          <p:cNvSpPr/>
          <p:nvPr/>
        </p:nvSpPr>
        <p:spPr>
          <a:xfrm>
            <a:off x="5077350" y="5958287"/>
            <a:ext cx="6701236" cy="585896"/>
          </a:xfrm>
          <a:prstGeom prst="rect">
            <a:avLst/>
          </a:prstGeom>
          <a:solidFill>
            <a:srgbClr val="8064A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Complex Clinical Reasoning  in Neurological, and Musculoskeletal Practice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 credits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(Written Assignment &amp; Presentation)</a:t>
            </a:r>
          </a:p>
        </p:txBody>
      </p:sp>
      <p:sp>
        <p:nvSpPr>
          <p:cNvPr id="35" name="Rectangle 34"/>
          <p:cNvSpPr/>
          <p:nvPr/>
        </p:nvSpPr>
        <p:spPr>
          <a:xfrm>
            <a:off x="1054016" y="5324447"/>
            <a:ext cx="7958635" cy="500910"/>
          </a:xfrm>
          <a:prstGeom prst="rect">
            <a:avLst/>
          </a:prstGeom>
          <a:solidFill>
            <a:srgbClr val="8064A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Research and Evidence in 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 credits (Dissertation)</a:t>
            </a:r>
          </a:p>
        </p:txBody>
      </p:sp>
      <p:sp>
        <p:nvSpPr>
          <p:cNvPr id="36" name="Rectangle 35"/>
          <p:cNvSpPr/>
          <p:nvPr/>
        </p:nvSpPr>
        <p:spPr>
          <a:xfrm>
            <a:off x="1054017" y="5947154"/>
            <a:ext cx="3956228" cy="595755"/>
          </a:xfrm>
          <a:prstGeom prst="rect">
            <a:avLst/>
          </a:prstGeom>
          <a:solidFill>
            <a:srgbClr val="8064A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Management of the critically ill patient: complex clinical reasoning </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(Presentation )</a:t>
            </a:r>
          </a:p>
        </p:txBody>
      </p:sp>
      <p:sp>
        <p:nvSpPr>
          <p:cNvPr id="5" name="Rectangle 4"/>
          <p:cNvSpPr/>
          <p:nvPr/>
        </p:nvSpPr>
        <p:spPr>
          <a:xfrm>
            <a:off x="8863860" y="2316085"/>
            <a:ext cx="2914726" cy="514924"/>
          </a:xfrm>
          <a:prstGeom prst="rect">
            <a:avLst/>
          </a:prstGeom>
          <a:solidFill>
            <a:srgbClr val="1C9DAC"/>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Informing Practice through Research and Enquiry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(Written Assignment)</a:t>
            </a:r>
          </a:p>
        </p:txBody>
      </p:sp>
      <p:sp>
        <p:nvSpPr>
          <p:cNvPr id="6" name="Rectangle 5"/>
          <p:cNvSpPr/>
          <p:nvPr/>
        </p:nvSpPr>
        <p:spPr>
          <a:xfrm flipH="1">
            <a:off x="1146934" y="2317215"/>
            <a:ext cx="3445473" cy="49977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Fundamentals of Neuroscience for Physiotherapy </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(Exam &amp; SOPE)</a:t>
            </a:r>
          </a:p>
        </p:txBody>
      </p:sp>
      <p:sp>
        <p:nvSpPr>
          <p:cNvPr id="33" name="Rectangle 32"/>
          <p:cNvSpPr/>
          <p:nvPr/>
        </p:nvSpPr>
        <p:spPr>
          <a:xfrm>
            <a:off x="8867971" y="1013705"/>
            <a:ext cx="2914726" cy="1072856"/>
          </a:xfrm>
          <a:prstGeom prst="rect">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Applied Physiotherapy Practice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 credits (Practice Assessment &amp;  Portfolio)</a:t>
            </a:r>
          </a:p>
        </p:txBody>
      </p:sp>
      <p:sp>
        <p:nvSpPr>
          <p:cNvPr id="4" name="TextBox 3"/>
          <p:cNvSpPr txBox="1"/>
          <p:nvPr/>
        </p:nvSpPr>
        <p:spPr>
          <a:xfrm>
            <a:off x="268248" y="242051"/>
            <a:ext cx="89964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Colour Key</a:t>
            </a:r>
          </a:p>
        </p:txBody>
      </p:sp>
      <p:sp>
        <p:nvSpPr>
          <p:cNvPr id="10" name="TextBox 9"/>
          <p:cNvSpPr txBox="1"/>
          <p:nvPr/>
        </p:nvSpPr>
        <p:spPr>
          <a:xfrm>
            <a:off x="1362752" y="265142"/>
            <a:ext cx="899642" cy="276999"/>
          </a:xfrm>
          <a:prstGeom prst="rect">
            <a:avLst/>
          </a:prstGeom>
          <a:solidFill>
            <a:srgbClr val="ED7D3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Level 4</a:t>
            </a:r>
          </a:p>
        </p:txBody>
      </p:sp>
      <p:sp>
        <p:nvSpPr>
          <p:cNvPr id="39" name="TextBox 38"/>
          <p:cNvSpPr txBox="1"/>
          <p:nvPr/>
        </p:nvSpPr>
        <p:spPr>
          <a:xfrm>
            <a:off x="2580309" y="265142"/>
            <a:ext cx="899642" cy="276999"/>
          </a:xfrm>
          <a:prstGeom prst="rect">
            <a:avLst/>
          </a:prstGeom>
          <a:solidFill>
            <a:srgbClr val="1C9DA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Level 5</a:t>
            </a:r>
          </a:p>
        </p:txBody>
      </p:sp>
      <p:sp>
        <p:nvSpPr>
          <p:cNvPr id="40" name="TextBox 39"/>
          <p:cNvSpPr txBox="1"/>
          <p:nvPr/>
        </p:nvSpPr>
        <p:spPr>
          <a:xfrm>
            <a:off x="3808622" y="259009"/>
            <a:ext cx="899642" cy="276999"/>
          </a:xfrm>
          <a:prstGeom prst="rect">
            <a:avLst/>
          </a:prstGeom>
          <a:solidFill>
            <a:srgbClr val="8064A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Level 6</a:t>
            </a:r>
          </a:p>
        </p:txBody>
      </p:sp>
      <p:sp>
        <p:nvSpPr>
          <p:cNvPr id="31" name="Rectangle 30">
            <a:extLst>
              <a:ext uri="{FF2B5EF4-FFF2-40B4-BE49-F238E27FC236}">
                <a16:creationId xmlns:a16="http://schemas.microsoft.com/office/drawing/2014/main" id="{49BCAB56-A1F7-1449-B7A2-5AC37329B716}"/>
              </a:ext>
            </a:extLst>
          </p:cNvPr>
          <p:cNvSpPr/>
          <p:nvPr/>
        </p:nvSpPr>
        <p:spPr>
          <a:xfrm flipH="1">
            <a:off x="4708264" y="2303878"/>
            <a:ext cx="4043849" cy="51964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Fundamentals of Respiratory Physiotherapy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(Exam &amp; SOPE)</a:t>
            </a:r>
          </a:p>
        </p:txBody>
      </p:sp>
      <p:sp>
        <p:nvSpPr>
          <p:cNvPr id="43" name="Rectangle 42">
            <a:extLst>
              <a:ext uri="{FF2B5EF4-FFF2-40B4-BE49-F238E27FC236}">
                <a16:creationId xmlns:a16="http://schemas.microsoft.com/office/drawing/2014/main" id="{38987BE5-0B46-724A-BB17-78058E6A1F1E}"/>
              </a:ext>
            </a:extLst>
          </p:cNvPr>
          <p:cNvSpPr/>
          <p:nvPr/>
        </p:nvSpPr>
        <p:spPr>
          <a:xfrm>
            <a:off x="7146309" y="2931884"/>
            <a:ext cx="4632277" cy="623704"/>
          </a:xfrm>
          <a:prstGeom prst="rect">
            <a:avLst/>
          </a:prstGeom>
          <a:solidFill>
            <a:srgbClr val="C1FFFF"/>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Applied Physiotherapy Practice 2b (6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15 credits (Practice Assessment &amp; Grading of Practice)</a:t>
            </a:r>
          </a:p>
        </p:txBody>
      </p:sp>
      <p:sp>
        <p:nvSpPr>
          <p:cNvPr id="44" name="Rectangle 43">
            <a:extLst>
              <a:ext uri="{FF2B5EF4-FFF2-40B4-BE49-F238E27FC236}">
                <a16:creationId xmlns:a16="http://schemas.microsoft.com/office/drawing/2014/main" id="{2241EBBC-4970-7A4E-8F44-0083BE9F324D}"/>
              </a:ext>
            </a:extLst>
          </p:cNvPr>
          <p:cNvSpPr/>
          <p:nvPr/>
        </p:nvSpPr>
        <p:spPr>
          <a:xfrm>
            <a:off x="9150179" y="3783292"/>
            <a:ext cx="2595909" cy="1235237"/>
          </a:xfrm>
          <a:prstGeom prst="rect">
            <a:avLst/>
          </a:prstGeom>
          <a:solidFill>
            <a:srgbClr val="E8D1F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Applied Physiotherapy Practice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 (6 weeks) and 3b (6 weeks)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15 credits (Practice Assessment &amp; Grading of Practice)</a:t>
            </a:r>
          </a:p>
        </p:txBody>
      </p:sp>
      <p:sp>
        <p:nvSpPr>
          <p:cNvPr id="7" name="TextBox 6">
            <a:extLst>
              <a:ext uri="{FF2B5EF4-FFF2-40B4-BE49-F238E27FC236}">
                <a16:creationId xmlns:a16="http://schemas.microsoft.com/office/drawing/2014/main" id="{DA2E90F5-86E9-49DA-9EAD-4B41F9A0085D}"/>
              </a:ext>
            </a:extLst>
          </p:cNvPr>
          <p:cNvSpPr txBox="1"/>
          <p:nvPr/>
        </p:nvSpPr>
        <p:spPr>
          <a:xfrm>
            <a:off x="5010245" y="252186"/>
            <a:ext cx="42848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NB paler shades indicate practice placement modules</a:t>
            </a:r>
          </a:p>
        </p:txBody>
      </p:sp>
      <p:sp>
        <p:nvSpPr>
          <p:cNvPr id="2" name="Rectangle 1">
            <a:extLst>
              <a:ext uri="{FF2B5EF4-FFF2-40B4-BE49-F238E27FC236}">
                <a16:creationId xmlns:a16="http://schemas.microsoft.com/office/drawing/2014/main" id="{BC53C4EB-ED25-1D48-09BB-3CB184E49918}"/>
              </a:ext>
            </a:extLst>
          </p:cNvPr>
          <p:cNvSpPr/>
          <p:nvPr/>
        </p:nvSpPr>
        <p:spPr>
          <a:xfrm>
            <a:off x="9117682" y="5347013"/>
            <a:ext cx="2660904" cy="478344"/>
          </a:xfrm>
          <a:prstGeom prst="rect">
            <a:avLst/>
          </a:prstGeom>
          <a:solidFill>
            <a:srgbClr val="8064A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Integration of learning in practice  </a:t>
            </a:r>
            <a:r>
              <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15 credits (Viva/interview)</a:t>
            </a:r>
          </a:p>
        </p:txBody>
      </p:sp>
    </p:spTree>
    <p:extLst>
      <p:ext uri="{BB962C8B-B14F-4D97-AF65-F5344CB8AC3E}">
        <p14:creationId xmlns:p14="http://schemas.microsoft.com/office/powerpoint/2010/main" val="394212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ACF06D-731C-5647-B41A-8F142704B124}"/>
              </a:ext>
            </a:extLst>
          </p:cNvPr>
          <p:cNvSpPr>
            <a:spLocks noGrp="1"/>
          </p:cNvSpPr>
          <p:nvPr>
            <p:ph type="body" sz="quarter" idx="11"/>
          </p:nvPr>
        </p:nvSpPr>
        <p:spPr>
          <a:xfrm>
            <a:off x="2424114" y="2035421"/>
            <a:ext cx="5465518" cy="3456384"/>
          </a:xfrm>
        </p:spPr>
        <p:txBody>
          <a:bodyPr>
            <a:normAutofit/>
          </a:bodyPr>
          <a:lstStyle/>
          <a:p>
            <a:pPr marL="0" indent="0">
              <a:buNone/>
            </a:pPr>
            <a:endParaRPr lang="en-US" sz="1500">
              <a:latin typeface="+mn-lt"/>
            </a:endParaRPr>
          </a:p>
          <a:p>
            <a:endParaRPr lang="en-US" sz="1500">
              <a:latin typeface="+mn-lt"/>
            </a:endParaRPr>
          </a:p>
          <a:p>
            <a:endParaRPr lang="en-US" sz="1500">
              <a:latin typeface="+mn-lt"/>
            </a:endParaRPr>
          </a:p>
        </p:txBody>
      </p:sp>
      <p:sp>
        <p:nvSpPr>
          <p:cNvPr id="9" name="TextBox 8">
            <a:extLst>
              <a:ext uri="{FF2B5EF4-FFF2-40B4-BE49-F238E27FC236}">
                <a16:creationId xmlns:a16="http://schemas.microsoft.com/office/drawing/2014/main" id="{46DFBDF5-2933-9D42-8858-415474D0D232}"/>
              </a:ext>
            </a:extLst>
          </p:cNvPr>
          <p:cNvSpPr txBox="1"/>
          <p:nvPr/>
        </p:nvSpPr>
        <p:spPr>
          <a:xfrm>
            <a:off x="5621652" y="714358"/>
            <a:ext cx="4535961" cy="203132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Delivery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Face to face – practical sessions and seminars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Live online seminars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Recorded lectures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6A63574-3ADC-8043-BBF2-F31A3168002C}"/>
              </a:ext>
            </a:extLst>
          </p:cNvPr>
          <p:cNvSpPr txBox="1"/>
          <p:nvPr/>
        </p:nvSpPr>
        <p:spPr>
          <a:xfrm>
            <a:off x="5621652" y="3113593"/>
            <a:ext cx="4535961"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Assessment Methods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Structured Oral Practical Examination (SOPE)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Objective Structured Clinical Examinations (OSCE)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Presentations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Written assignment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Portfolio</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Grading in practice (Common Placement Assessment Form)</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Interview</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Dissertation</a:t>
            </a:r>
          </a:p>
        </p:txBody>
      </p:sp>
      <p:sp>
        <p:nvSpPr>
          <p:cNvPr id="5" name="Rectangle 4">
            <a:extLst>
              <a:ext uri="{FF2B5EF4-FFF2-40B4-BE49-F238E27FC236}">
                <a16:creationId xmlns:a16="http://schemas.microsoft.com/office/drawing/2014/main" id="{65583612-FB5B-DF48-8E21-3A8CEB856CE5}"/>
              </a:ext>
            </a:extLst>
          </p:cNvPr>
          <p:cNvSpPr/>
          <p:nvPr/>
        </p:nvSpPr>
        <p:spPr>
          <a:xfrm>
            <a:off x="1419367" y="714358"/>
            <a:ext cx="3691741" cy="58155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Off the job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Minimum of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 hours per week</a:t>
            </a: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Bristol Group</a:t>
            </a: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(Glenside Campus, Bristol)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Flying Faculty Group</a:t>
            </a: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Cullompton)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537929"/>
      </p:ext>
    </p:extLst>
  </p:cSld>
  <p:clrMapOvr>
    <a:masterClrMapping/>
  </p:clrMapOvr>
  <p:transition spd="slow" advTm="917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B2ECA6-C62F-BD40-A8AC-3508060F456C}"/>
              </a:ext>
            </a:extLst>
          </p:cNvPr>
          <p:cNvSpPr>
            <a:spLocks noGrp="1"/>
          </p:cNvSpPr>
          <p:nvPr>
            <p:ph type="body" sz="quarter" idx="11"/>
          </p:nvPr>
        </p:nvSpPr>
        <p:spPr>
          <a:xfrm>
            <a:off x="769980" y="1338225"/>
            <a:ext cx="9628500" cy="4485027"/>
          </a:xfrm>
        </p:spPr>
        <p:txBody>
          <a:bodyPr vert="horz" lIns="0" tIns="0" rIns="0" bIns="0" numCol="1" spcCol="216000" rtlCol="0" anchor="t">
            <a:normAutofit/>
          </a:bodyPr>
          <a:lstStyle/>
          <a:p>
            <a:pPr marL="380365" indent="-380365">
              <a:lnSpc>
                <a:spcPct val="150000"/>
              </a:lnSpc>
            </a:pPr>
            <a:endParaRPr lang="en-US" sz="2000" dirty="0">
              <a:latin typeface="Arial"/>
              <a:ea typeface="Tahoma"/>
              <a:cs typeface="Arial"/>
            </a:endParaRPr>
          </a:p>
          <a:p>
            <a:pPr marL="0" indent="0">
              <a:lnSpc>
                <a:spcPct val="150000"/>
              </a:lnSpc>
              <a:buNone/>
            </a:pPr>
            <a:endParaRPr lang="en-US" sz="2000" dirty="0">
              <a:latin typeface="Arial"/>
              <a:ea typeface="Tahoma"/>
              <a:cs typeface="Arial"/>
            </a:endParaRPr>
          </a:p>
          <a:p>
            <a:pPr marL="0" indent="0">
              <a:lnSpc>
                <a:spcPct val="150000"/>
              </a:lnSpc>
              <a:buNone/>
            </a:pPr>
            <a:endParaRPr lang="en-US" sz="2000" dirty="0">
              <a:latin typeface="Arial"/>
              <a:ea typeface="Tahoma"/>
              <a:cs typeface="Arial"/>
            </a:endParaRPr>
          </a:p>
          <a:p>
            <a:pPr marL="0" indent="0">
              <a:lnSpc>
                <a:spcPct val="150000"/>
              </a:lnSpc>
              <a:buNone/>
            </a:pPr>
            <a:endParaRPr lang="en-US" sz="2000" dirty="0">
              <a:latin typeface="Arial"/>
              <a:ea typeface="Tahoma"/>
              <a:cs typeface="Arial"/>
            </a:endParaRPr>
          </a:p>
        </p:txBody>
      </p:sp>
      <p:pic>
        <p:nvPicPr>
          <p:cNvPr id="1026" name="Picture 2" descr="School of Health and Social Wellbeing - College of Health, Science and ...">
            <a:extLst>
              <a:ext uri="{FF2B5EF4-FFF2-40B4-BE49-F238E27FC236}">
                <a16:creationId xmlns:a16="http://schemas.microsoft.com/office/drawing/2014/main" id="{70FC04E5-83E9-26C8-DEA0-F18813CB8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020" y="2659594"/>
            <a:ext cx="4359515" cy="24465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78D7AF-B8EB-6B32-D4D7-0A0F16FABD80}"/>
              </a:ext>
            </a:extLst>
          </p:cNvPr>
          <p:cNvSpPr/>
          <p:nvPr/>
        </p:nvSpPr>
        <p:spPr>
          <a:xfrm>
            <a:off x="733028" y="1338223"/>
            <a:ext cx="2103849" cy="1072856"/>
          </a:xfrm>
          <a:prstGeom prst="rect">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Practice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weeks)</a:t>
            </a:r>
          </a:p>
        </p:txBody>
      </p:sp>
      <p:sp>
        <p:nvSpPr>
          <p:cNvPr id="6" name="Rectangle 5">
            <a:extLst>
              <a:ext uri="{FF2B5EF4-FFF2-40B4-BE49-F238E27FC236}">
                <a16:creationId xmlns:a16="http://schemas.microsoft.com/office/drawing/2014/main" id="{917E658B-A4C7-FEA3-5A57-7C8D89D41D69}"/>
              </a:ext>
            </a:extLst>
          </p:cNvPr>
          <p:cNvSpPr/>
          <p:nvPr/>
        </p:nvSpPr>
        <p:spPr>
          <a:xfrm>
            <a:off x="2965825" y="1338224"/>
            <a:ext cx="2072316" cy="1068789"/>
          </a:xfrm>
          <a:prstGeom prst="rect">
            <a:avLst/>
          </a:prstGeom>
          <a:solidFill>
            <a:srgbClr val="C1FFFF"/>
          </a:solidFill>
          <a:ln>
            <a:solidFill>
              <a:srgbClr val="1FB3C5"/>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Tahoma"/>
                <a:cs typeface="Tahoma"/>
              </a:rPr>
              <a:t>Practice 2a </a:t>
            </a:r>
            <a:endParaRPr kumimoji="0" lang="en-US" sz="1800" b="0" i="0" u="none" strike="noStrike" kern="1200" cap="none" spc="0" normalizeH="0" baseline="0" noProof="0">
              <a:ln>
                <a:noFill/>
              </a:ln>
              <a:solidFill>
                <a:prstClr val="black"/>
              </a:solidFill>
              <a:effectLst/>
              <a:uLnTx/>
              <a:uFillTx/>
              <a:latin typeface="Tahoma"/>
              <a:ea typeface="Tahoma"/>
              <a:cs typeface="Tahoma"/>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Tahoma"/>
                <a:cs typeface="Tahoma"/>
              </a:rPr>
              <a:t>(6 weeks)</a:t>
            </a:r>
            <a:endParaRPr kumimoji="0" lang="en-GB" sz="1800" b="0" i="0" u="none" strike="noStrike" kern="1200" cap="none" spc="0" normalizeH="0" baseline="0" noProof="0">
              <a:ln>
                <a:noFill/>
              </a:ln>
              <a:solidFill>
                <a:prstClr val="black"/>
              </a:solidFill>
              <a:effectLst/>
              <a:uLnTx/>
              <a:uFillTx/>
              <a:latin typeface="Tahoma"/>
              <a:ea typeface="Tahoma"/>
              <a:cs typeface="Tahoma"/>
            </a:endParaRPr>
          </a:p>
        </p:txBody>
      </p:sp>
      <p:sp>
        <p:nvSpPr>
          <p:cNvPr id="7" name="Rectangle 6">
            <a:extLst>
              <a:ext uri="{FF2B5EF4-FFF2-40B4-BE49-F238E27FC236}">
                <a16:creationId xmlns:a16="http://schemas.microsoft.com/office/drawing/2014/main" id="{1B1A02D6-E7D1-7259-2057-06A63B634F0E}"/>
              </a:ext>
            </a:extLst>
          </p:cNvPr>
          <p:cNvSpPr/>
          <p:nvPr/>
        </p:nvSpPr>
        <p:spPr>
          <a:xfrm>
            <a:off x="5130138" y="1338223"/>
            <a:ext cx="1909292" cy="1068789"/>
          </a:xfrm>
          <a:prstGeom prst="rect">
            <a:avLst/>
          </a:prstGeom>
          <a:solidFill>
            <a:srgbClr val="C1FFFF"/>
          </a:solidFill>
          <a:ln>
            <a:solidFill>
              <a:srgbClr val="1FB3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Practice 2b (6 weeks)</a:t>
            </a:r>
          </a:p>
        </p:txBody>
      </p:sp>
      <p:sp>
        <p:nvSpPr>
          <p:cNvPr id="8" name="Rectangle 7">
            <a:extLst>
              <a:ext uri="{FF2B5EF4-FFF2-40B4-BE49-F238E27FC236}">
                <a16:creationId xmlns:a16="http://schemas.microsoft.com/office/drawing/2014/main" id="{60CE9FD8-680C-3AD3-36BF-09D1422B1065}"/>
              </a:ext>
            </a:extLst>
          </p:cNvPr>
          <p:cNvSpPr/>
          <p:nvPr/>
        </p:nvSpPr>
        <p:spPr>
          <a:xfrm>
            <a:off x="9355122" y="1338223"/>
            <a:ext cx="2103850" cy="1068789"/>
          </a:xfrm>
          <a:prstGeom prst="rect">
            <a:avLst/>
          </a:prstGeom>
          <a:solidFill>
            <a:srgbClr val="E8D1F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Practice </a:t>
            </a:r>
            <a:r>
              <a:rPr kumimoji="0" lang="en-GB" sz="2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3b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 weeks)</a:t>
            </a:r>
          </a:p>
        </p:txBody>
      </p:sp>
      <p:sp>
        <p:nvSpPr>
          <p:cNvPr id="9" name="Rectangle 8">
            <a:extLst>
              <a:ext uri="{FF2B5EF4-FFF2-40B4-BE49-F238E27FC236}">
                <a16:creationId xmlns:a16="http://schemas.microsoft.com/office/drawing/2014/main" id="{103F7871-4D44-1E7E-0CFE-08BFEEEF6F1A}"/>
              </a:ext>
            </a:extLst>
          </p:cNvPr>
          <p:cNvSpPr/>
          <p:nvPr/>
        </p:nvSpPr>
        <p:spPr>
          <a:xfrm>
            <a:off x="7153862" y="1338223"/>
            <a:ext cx="2072314" cy="1068789"/>
          </a:xfrm>
          <a:prstGeom prst="rect">
            <a:avLst/>
          </a:prstGeom>
          <a:solidFill>
            <a:srgbClr val="E8D1F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Practice 3a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 weeks) </a:t>
            </a:r>
          </a:p>
        </p:txBody>
      </p:sp>
      <p:sp>
        <p:nvSpPr>
          <p:cNvPr id="14" name="TextBox 13">
            <a:extLst>
              <a:ext uri="{FF2B5EF4-FFF2-40B4-BE49-F238E27FC236}">
                <a16:creationId xmlns:a16="http://schemas.microsoft.com/office/drawing/2014/main" id="{3F17B238-8A69-74AE-D3DA-BBB7691E06AF}"/>
              </a:ext>
            </a:extLst>
          </p:cNvPr>
          <p:cNvSpPr txBox="1"/>
          <p:nvPr/>
        </p:nvSpPr>
        <p:spPr>
          <a:xfrm>
            <a:off x="792236" y="2663786"/>
            <a:ext cx="6153616" cy="1015663"/>
          </a:xfrm>
          <a:prstGeom prst="rect">
            <a:avLst/>
          </a:prstGeom>
          <a:noFill/>
          <a:ln>
            <a:solidFill>
              <a:srgbClr val="1C9DAC"/>
            </a:solidFill>
          </a:ln>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Sourced and allocated by employers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FABB92D-71BE-6108-373C-3B200DB68F23}"/>
              </a:ext>
            </a:extLst>
          </p:cNvPr>
          <p:cNvSpPr txBox="1"/>
          <p:nvPr/>
        </p:nvSpPr>
        <p:spPr>
          <a:xfrm>
            <a:off x="765500" y="3782611"/>
            <a:ext cx="6193720" cy="132343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Range of placement experiences (acute, rehabilitation and MSK)</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Practice Educator to supervise, teach and assess</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Visiting lecturer to complete a midway </a:t>
            </a:r>
            <a:r>
              <a:rPr kumimoji="0" lang="en-US" sz="2000" b="0" i="0" u="none" strike="noStrike" kern="1200" cap="none" spc="0" normalizeH="0" baseline="0" noProof="0" dirty="0">
                <a:ln>
                  <a:noFill/>
                </a:ln>
                <a:solidFill>
                  <a:prstClr val="black"/>
                </a:solidFill>
                <a:effectLst/>
                <a:uLnTx/>
                <a:uFillTx/>
                <a:latin typeface="Arial"/>
                <a:ea typeface="Tahoma"/>
                <a:cs typeface="Arial"/>
              </a:rPr>
              <a:t>review</a:t>
            </a:r>
          </a:p>
        </p:txBody>
      </p:sp>
      <p:sp>
        <p:nvSpPr>
          <p:cNvPr id="4" name="Rectangle 3">
            <a:extLst>
              <a:ext uri="{FF2B5EF4-FFF2-40B4-BE49-F238E27FC236}">
                <a16:creationId xmlns:a16="http://schemas.microsoft.com/office/drawing/2014/main" id="{5C702BEE-F6B3-20B3-CE5E-1ED1CF556EE6}"/>
              </a:ext>
            </a:extLst>
          </p:cNvPr>
          <p:cNvSpPr/>
          <p:nvPr/>
        </p:nvSpPr>
        <p:spPr>
          <a:xfrm>
            <a:off x="733027" y="790118"/>
            <a:ext cx="2103849" cy="511382"/>
          </a:xfrm>
          <a:prstGeom prst="rect">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Tahoma"/>
                <a:cs typeface="Tahoma"/>
              </a:rPr>
              <a:t> Year 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86C260-DD16-FF59-7F37-646F7B2D0F77}"/>
              </a:ext>
            </a:extLst>
          </p:cNvPr>
          <p:cNvSpPr/>
          <p:nvPr/>
        </p:nvSpPr>
        <p:spPr>
          <a:xfrm>
            <a:off x="2979189" y="790118"/>
            <a:ext cx="4050844" cy="507315"/>
          </a:xfrm>
          <a:prstGeom prst="rect">
            <a:avLst/>
          </a:prstGeom>
          <a:solidFill>
            <a:srgbClr val="C1FFFF"/>
          </a:solidFill>
          <a:ln>
            <a:solidFill>
              <a:srgbClr val="1FB3C5"/>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Tahoma"/>
                <a:cs typeface="Tahoma"/>
              </a:rPr>
              <a:t>Year 2</a:t>
            </a:r>
          </a:p>
        </p:txBody>
      </p:sp>
      <p:sp>
        <p:nvSpPr>
          <p:cNvPr id="10" name="Rectangle 9">
            <a:extLst>
              <a:ext uri="{FF2B5EF4-FFF2-40B4-BE49-F238E27FC236}">
                <a16:creationId xmlns:a16="http://schemas.microsoft.com/office/drawing/2014/main" id="{0FC65BCE-AEF7-E0C1-E881-A0DD583C1BB8}"/>
              </a:ext>
            </a:extLst>
          </p:cNvPr>
          <p:cNvSpPr/>
          <p:nvPr/>
        </p:nvSpPr>
        <p:spPr>
          <a:xfrm>
            <a:off x="7153861" y="790118"/>
            <a:ext cx="4291471" cy="520683"/>
          </a:xfrm>
          <a:prstGeom prst="rect">
            <a:avLst/>
          </a:prstGeom>
          <a:solidFill>
            <a:srgbClr val="E8D1FF"/>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a:ea typeface="Tahoma"/>
                <a:cs typeface="Tahoma"/>
              </a:rPr>
              <a:t>Year 3</a:t>
            </a:r>
          </a:p>
        </p:txBody>
      </p:sp>
    </p:spTree>
    <p:extLst>
      <p:ext uri="{BB962C8B-B14F-4D97-AF65-F5344CB8AC3E}">
        <p14:creationId xmlns:p14="http://schemas.microsoft.com/office/powerpoint/2010/main" val="42837750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4D8AC3-9501-070E-16CF-B240C0CE853E}"/>
              </a:ext>
            </a:extLst>
          </p:cNvPr>
          <p:cNvSpPr>
            <a:spLocks noGrp="1"/>
          </p:cNvSpPr>
          <p:nvPr>
            <p:ph type="title"/>
          </p:nvPr>
        </p:nvSpPr>
        <p:spPr/>
        <p:txBody>
          <a:bodyPr/>
          <a:lstStyle/>
          <a:p>
            <a:r>
              <a:rPr lang="en-GB">
                <a:solidFill>
                  <a:srgbClr val="1C9DAC"/>
                </a:solidFill>
              </a:rPr>
              <a:t>My journey onto the programme</a:t>
            </a:r>
          </a:p>
        </p:txBody>
      </p:sp>
      <p:sp>
        <p:nvSpPr>
          <p:cNvPr id="6" name="Content Placeholder 5">
            <a:extLst>
              <a:ext uri="{FF2B5EF4-FFF2-40B4-BE49-F238E27FC236}">
                <a16:creationId xmlns:a16="http://schemas.microsoft.com/office/drawing/2014/main" id="{36368A5E-339B-DAC9-F302-E35539D1DA46}"/>
              </a:ext>
            </a:extLst>
          </p:cNvPr>
          <p:cNvSpPr>
            <a:spLocks noGrp="1"/>
          </p:cNvSpPr>
          <p:nvPr>
            <p:ph idx="1"/>
          </p:nvPr>
        </p:nvSpPr>
        <p:spPr/>
        <p:txBody>
          <a:bodyPr vert="horz" lIns="91440" tIns="45720" rIns="91440" bIns="45720" rtlCol="0" anchor="t">
            <a:normAutofit/>
          </a:bodyPr>
          <a:lstStyle/>
          <a:p>
            <a:r>
              <a:rPr lang="en-GB" sz="2000">
                <a:latin typeface="Arial"/>
                <a:ea typeface="+mn-lt"/>
                <a:cs typeface="+mn-lt"/>
              </a:rPr>
              <a:t>Taunton School</a:t>
            </a:r>
            <a:endParaRPr lang="en-GB" sz="2000">
              <a:latin typeface="Arial"/>
              <a:ea typeface="Calibri" panose="020F0502020204030204"/>
              <a:cs typeface="Calibri" panose="020F0502020204030204"/>
            </a:endParaRPr>
          </a:p>
          <a:p>
            <a:r>
              <a:rPr lang="en-GB" sz="2000">
                <a:latin typeface="Arial"/>
                <a:ea typeface="+mn-lt"/>
                <a:cs typeface="+mn-lt"/>
              </a:rPr>
              <a:t>Swansea University – History BA</a:t>
            </a:r>
            <a:endParaRPr lang="en-GB" sz="2000">
              <a:latin typeface="Arial"/>
              <a:cs typeface="Arial"/>
            </a:endParaRPr>
          </a:p>
          <a:p>
            <a:r>
              <a:rPr lang="en-GB" sz="2000">
                <a:latin typeface="Arial"/>
                <a:ea typeface="Calibri"/>
                <a:cs typeface="Calibri"/>
              </a:rPr>
              <a:t>Physiotherapy Assistant (COTE, Medical, Respiratory, Neurology/Stroke, Trauma and Orthopaedics, Surgery)</a:t>
            </a:r>
          </a:p>
          <a:p>
            <a:r>
              <a:rPr lang="en-GB" sz="2000">
                <a:latin typeface="Arial"/>
                <a:ea typeface="+mn-lt"/>
                <a:cs typeface="+mn-lt"/>
              </a:rPr>
              <a:t>Teaching break - Graduate Residential Assistant, Taunton School and Tae-Kwon Do</a:t>
            </a:r>
            <a:endParaRPr lang="en-GB" sz="2000">
              <a:latin typeface="Arial"/>
              <a:cs typeface="Arial"/>
            </a:endParaRPr>
          </a:p>
          <a:p>
            <a:r>
              <a:rPr lang="en-GB" sz="2000">
                <a:latin typeface="Arial"/>
                <a:ea typeface="+mn-lt"/>
                <a:cs typeface="+mn-lt"/>
              </a:rPr>
              <a:t>Physiotherapy Calling</a:t>
            </a:r>
            <a:endParaRPr lang="en-GB" sz="2000">
              <a:latin typeface="Arial"/>
              <a:ea typeface="Calibri"/>
              <a:cs typeface="Calibri"/>
            </a:endParaRPr>
          </a:p>
          <a:p>
            <a:r>
              <a:rPr lang="en-GB" sz="2000">
                <a:latin typeface="Arial"/>
                <a:ea typeface="+mn-lt"/>
                <a:cs typeface="+mn-lt"/>
              </a:rPr>
              <a:t>Apprenticeship</a:t>
            </a:r>
            <a:endParaRPr lang="en-GB" sz="2000">
              <a:latin typeface="Arial"/>
              <a:ea typeface="Calibri" panose="020F0502020204030204"/>
              <a:cs typeface="Calibri" panose="020F0502020204030204"/>
            </a:endParaRPr>
          </a:p>
        </p:txBody>
      </p:sp>
    </p:spTree>
    <p:extLst>
      <p:ext uri="{BB962C8B-B14F-4D97-AF65-F5344CB8AC3E}">
        <p14:creationId xmlns:p14="http://schemas.microsoft.com/office/powerpoint/2010/main" val="3149068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72729D-2D23-3DBA-09D7-3D6B55910857}"/>
              </a:ext>
            </a:extLst>
          </p:cNvPr>
          <p:cNvSpPr>
            <a:spLocks noGrp="1"/>
          </p:cNvSpPr>
          <p:nvPr>
            <p:ph type="body" sz="quarter" idx="10"/>
          </p:nvPr>
        </p:nvSpPr>
        <p:spPr/>
        <p:txBody>
          <a:bodyPr>
            <a:normAutofit fontScale="70000" lnSpcReduction="20000"/>
          </a:bodyPr>
          <a:lstStyle/>
          <a:p>
            <a:r>
              <a:rPr lang="en-GB"/>
              <a:t>Benefits for my employers</a:t>
            </a:r>
          </a:p>
        </p:txBody>
      </p:sp>
      <p:sp>
        <p:nvSpPr>
          <p:cNvPr id="6" name="Chart Placeholder 5">
            <a:extLst>
              <a:ext uri="{FF2B5EF4-FFF2-40B4-BE49-F238E27FC236}">
                <a16:creationId xmlns:a16="http://schemas.microsoft.com/office/drawing/2014/main" id="{7B0C6A8E-B42E-CC70-1859-3CC637130A01}"/>
              </a:ext>
            </a:extLst>
          </p:cNvPr>
          <p:cNvSpPr>
            <a:spLocks noGrp="1"/>
          </p:cNvSpPr>
          <p:nvPr>
            <p:ph type="chart" sz="quarter" idx="11"/>
          </p:nvPr>
        </p:nvSpPr>
        <p:spPr/>
        <p:txBody>
          <a:bodyPr>
            <a:normAutofit/>
          </a:bodyPr>
          <a:lstStyle/>
          <a:p>
            <a:r>
              <a:rPr lang="en-GB" sz="2400">
                <a:latin typeface="Arial"/>
                <a:ea typeface="+mn-lt"/>
                <a:cs typeface="Arial"/>
              </a:rPr>
              <a:t>Permanent employee for 4 years expanding knowledge and critical thinking</a:t>
            </a:r>
            <a:endParaRPr lang="en-GB" sz="2400">
              <a:latin typeface="Arial"/>
              <a:ea typeface="Calibri" panose="020F0502020204030204"/>
              <a:cs typeface="Arial"/>
            </a:endParaRPr>
          </a:p>
          <a:p>
            <a:r>
              <a:rPr lang="en-GB" sz="2400">
                <a:latin typeface="Arial"/>
                <a:ea typeface="+mn-lt"/>
                <a:cs typeface="Arial"/>
              </a:rPr>
              <a:t>A great benefit of becoming a Physiotherapy assistant</a:t>
            </a:r>
          </a:p>
          <a:p>
            <a:r>
              <a:rPr lang="en-GB" sz="2400">
                <a:latin typeface="Arial"/>
                <a:ea typeface="+mn-lt"/>
                <a:cs typeface="Arial"/>
              </a:rPr>
              <a:t>High interest from other members of the assistant team (not just Physiotherapy)</a:t>
            </a:r>
          </a:p>
        </p:txBody>
      </p:sp>
    </p:spTree>
    <p:extLst>
      <p:ext uri="{BB962C8B-B14F-4D97-AF65-F5344CB8AC3E}">
        <p14:creationId xmlns:p14="http://schemas.microsoft.com/office/powerpoint/2010/main" val="7440431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3C5904-6A80-6D40-D216-BE0352D13FF2}"/>
              </a:ext>
            </a:extLst>
          </p:cNvPr>
          <p:cNvSpPr>
            <a:spLocks noGrp="1"/>
          </p:cNvSpPr>
          <p:nvPr>
            <p:ph type="body" sz="quarter" idx="10"/>
          </p:nvPr>
        </p:nvSpPr>
        <p:spPr/>
        <p:txBody>
          <a:bodyPr>
            <a:normAutofit fontScale="70000" lnSpcReduction="20000"/>
          </a:bodyPr>
          <a:lstStyle/>
          <a:p>
            <a:r>
              <a:rPr lang="en-GB"/>
              <a:t>How can you support your apprentices</a:t>
            </a:r>
          </a:p>
        </p:txBody>
      </p:sp>
      <p:sp>
        <p:nvSpPr>
          <p:cNvPr id="6" name="Chart Placeholder 5">
            <a:extLst>
              <a:ext uri="{FF2B5EF4-FFF2-40B4-BE49-F238E27FC236}">
                <a16:creationId xmlns:a16="http://schemas.microsoft.com/office/drawing/2014/main" id="{8AB96AAB-D787-1316-6944-550F0F43CFDF}"/>
              </a:ext>
            </a:extLst>
          </p:cNvPr>
          <p:cNvSpPr>
            <a:spLocks noGrp="1"/>
          </p:cNvSpPr>
          <p:nvPr>
            <p:ph type="chart" sz="quarter" idx="11"/>
          </p:nvPr>
        </p:nvSpPr>
        <p:spPr/>
        <p:txBody>
          <a:bodyPr/>
          <a:lstStyle/>
          <a:p>
            <a:r>
              <a:rPr lang="en-GB" sz="2400">
                <a:latin typeface="Arial"/>
                <a:ea typeface="+mn-lt"/>
                <a:cs typeface="+mn-lt"/>
              </a:rPr>
              <a:t>Importance</a:t>
            </a:r>
            <a:r>
              <a:rPr lang="en-GB">
                <a:ea typeface="+mn-lt"/>
                <a:cs typeface="+mn-lt"/>
              </a:rPr>
              <a:t> of a supportive employer and how two-way flexibility has allowed the process to be successful</a:t>
            </a:r>
          </a:p>
          <a:p>
            <a:r>
              <a:rPr lang="en-GB">
                <a:ea typeface="Calibri" panose="020F0502020204030204"/>
                <a:cs typeface="Calibri" panose="020F0502020204030204"/>
              </a:rPr>
              <a:t>Allowing them to be students, a change in dynamic allowing for a freer conversation</a:t>
            </a:r>
          </a:p>
        </p:txBody>
      </p:sp>
    </p:spTree>
    <p:extLst>
      <p:ext uri="{BB962C8B-B14F-4D97-AF65-F5344CB8AC3E}">
        <p14:creationId xmlns:p14="http://schemas.microsoft.com/office/powerpoint/2010/main" val="308644107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DD45-53C4-E742-A5E0-CF0258061FF1}"/>
              </a:ext>
            </a:extLst>
          </p:cNvPr>
          <p:cNvSpPr>
            <a:spLocks noGrp="1"/>
          </p:cNvSpPr>
          <p:nvPr>
            <p:ph type="title"/>
          </p:nvPr>
        </p:nvSpPr>
        <p:spPr/>
        <p:txBody>
          <a:bodyPr/>
          <a:lstStyle/>
          <a:p>
            <a:endParaRPr lang="en-US">
              <a:solidFill>
                <a:srgbClr val="1C9DAC"/>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9EE6E21B-0475-654F-BBE2-6313E30D4BF5}"/>
              </a:ext>
            </a:extLst>
          </p:cNvPr>
          <p:cNvGraphicFramePr>
            <a:graphicFrameLocks noGrp="1"/>
          </p:cNvGraphicFramePr>
          <p:nvPr>
            <p:ph idx="1"/>
          </p:nvPr>
        </p:nvGraphicFramePr>
        <p:xfrm>
          <a:off x="838200" y="91281"/>
          <a:ext cx="10861431" cy="6675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7284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55EB65-68D5-3442-A85C-D609E1BA28E8}"/>
              </a:ext>
            </a:extLst>
          </p:cNvPr>
          <p:cNvSpPr>
            <a:spLocks noGrp="1"/>
          </p:cNvSpPr>
          <p:nvPr>
            <p:ph type="body" sz="quarter" idx="10"/>
          </p:nvPr>
        </p:nvSpPr>
        <p:spPr/>
        <p:txBody>
          <a:bodyPr/>
          <a:lstStyle/>
          <a:p>
            <a:r>
              <a:rPr lang="en-US"/>
              <a:t>Contact Us</a:t>
            </a:r>
          </a:p>
        </p:txBody>
      </p:sp>
      <p:sp>
        <p:nvSpPr>
          <p:cNvPr id="3" name="Text Placeholder 2">
            <a:extLst>
              <a:ext uri="{FF2B5EF4-FFF2-40B4-BE49-F238E27FC236}">
                <a16:creationId xmlns:a16="http://schemas.microsoft.com/office/drawing/2014/main" id="{ED12B13A-8D91-E443-ABF8-BF852335AEFA}"/>
              </a:ext>
            </a:extLst>
          </p:cNvPr>
          <p:cNvSpPr>
            <a:spLocks noGrp="1"/>
          </p:cNvSpPr>
          <p:nvPr>
            <p:ph type="body" sz="quarter" idx="11"/>
          </p:nvPr>
        </p:nvSpPr>
        <p:spPr>
          <a:xfrm>
            <a:off x="1151467" y="1340768"/>
            <a:ext cx="8735483" cy="4608512"/>
          </a:xfrm>
        </p:spPr>
        <p:txBody>
          <a:bodyPr>
            <a:normAutofit/>
          </a:bodyPr>
          <a:lstStyle/>
          <a:p>
            <a:pPr marL="0" indent="0" fontAlgn="base">
              <a:buNone/>
            </a:pPr>
            <a:r>
              <a:rPr lang="en-GB"/>
              <a:t> </a:t>
            </a:r>
          </a:p>
          <a:p>
            <a:pPr marL="0" indent="0" fontAlgn="base">
              <a:buNone/>
            </a:pPr>
            <a:r>
              <a:rPr lang="en-GB" b="1"/>
              <a:t>Anna Gould and Amy Belisario</a:t>
            </a:r>
          </a:p>
          <a:p>
            <a:pPr marL="0" indent="0" fontAlgn="base">
              <a:buNone/>
            </a:pPr>
            <a:r>
              <a:rPr lang="en-GB"/>
              <a:t>Physiotherapy Degree Apprenticeship Programme Leaders</a:t>
            </a:r>
          </a:p>
          <a:p>
            <a:pPr marL="0" indent="0" fontAlgn="base">
              <a:buNone/>
            </a:pPr>
            <a:r>
              <a:rPr lang="en-GB"/>
              <a:t>Email: </a:t>
            </a:r>
            <a:r>
              <a:rPr lang="en-GB">
                <a:hlinkClick r:id="rId2"/>
              </a:rPr>
              <a:t>physioapprenticeship@uwe.ac.uk</a:t>
            </a:r>
            <a:r>
              <a:rPr lang="en-GB"/>
              <a:t>    </a:t>
            </a:r>
          </a:p>
          <a:p>
            <a:pPr marL="0" indent="0" fontAlgn="base">
              <a:buNone/>
            </a:pPr>
            <a:endParaRPr lang="en-GB"/>
          </a:p>
          <a:p>
            <a:pPr marL="0" indent="0" fontAlgn="base">
              <a:buNone/>
            </a:pPr>
            <a:r>
              <a:rPr lang="en-GB" b="1"/>
              <a:t>Robyn Osborne</a:t>
            </a:r>
            <a:endParaRPr lang="en-GB"/>
          </a:p>
          <a:p>
            <a:pPr marL="0" indent="0" fontAlgn="base">
              <a:buNone/>
            </a:pPr>
            <a:r>
              <a:rPr lang="en-GB"/>
              <a:t>Physiotherapy Degree Apprenticeship Admissions Tutor </a:t>
            </a:r>
          </a:p>
          <a:p>
            <a:pPr marL="0" indent="0" fontAlgn="base">
              <a:buNone/>
            </a:pPr>
            <a:r>
              <a:rPr lang="en-GB"/>
              <a:t>Email: </a:t>
            </a:r>
            <a:r>
              <a:rPr lang="en-GB" u="sng"/>
              <a:t>robyn.osborne.@uwe.ac.uk</a:t>
            </a:r>
            <a:endParaRPr lang="en-GB"/>
          </a:p>
          <a:p>
            <a:pPr marL="0" indent="0">
              <a:buNone/>
            </a:pPr>
            <a:endParaRPr lang="en-US"/>
          </a:p>
          <a:p>
            <a:pPr marL="0" indent="0">
              <a:buNone/>
            </a:pPr>
            <a:r>
              <a:rPr lang="en-US" b="1"/>
              <a:t>The Degree Apprenticeship Hub:</a:t>
            </a:r>
          </a:p>
          <a:p>
            <a:pPr marL="0" indent="0">
              <a:buNone/>
            </a:pPr>
            <a:r>
              <a:rPr lang="en-GB"/>
              <a:t>Email: </a:t>
            </a:r>
            <a:r>
              <a:rPr lang="en-GB" u="sng">
                <a:hlinkClick r:id="rId3"/>
              </a:rPr>
              <a:t>degreeapprenticeships@uwe.ac.uk</a:t>
            </a:r>
            <a:endParaRPr lang="en-GB"/>
          </a:p>
          <a:p>
            <a:pPr marL="0" indent="0">
              <a:buNone/>
            </a:pPr>
            <a:r>
              <a:rPr lang="en-GB"/>
              <a:t>Tel: 0117 328 4888 </a:t>
            </a:r>
            <a:endParaRPr lang="en-US"/>
          </a:p>
        </p:txBody>
      </p:sp>
    </p:spTree>
    <p:extLst>
      <p:ext uri="{BB962C8B-B14F-4D97-AF65-F5344CB8AC3E}">
        <p14:creationId xmlns:p14="http://schemas.microsoft.com/office/powerpoint/2010/main" val="199119865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9487F-63BA-AA53-6C31-A7B7A2D1A7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31B0B-06DD-C1BB-FFC4-56DEE41B04F4}"/>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lgn="ctr">
              <a:buNone/>
            </a:pPr>
            <a:endParaRPr lang="en-GB" sz="4000" dirty="0">
              <a:effectLst/>
              <a:latin typeface="Arial" panose="020B0604020202020204" pitchFamily="34" charset="0"/>
              <a:ea typeface="Times New Roman" panose="02020603050405020304" pitchFamily="18" charset="0"/>
            </a:endParaRPr>
          </a:p>
          <a:p>
            <a:pPr marL="0" indent="0" algn="ctr">
              <a:buNone/>
            </a:pPr>
            <a:br>
              <a:rPr lang="en-GB" sz="4000" dirty="0">
                <a:solidFill>
                  <a:schemeClr val="accent5">
                    <a:lumMod val="50000"/>
                  </a:schemeClr>
                </a:solidFill>
                <a:effectLst/>
                <a:latin typeface="Arial" panose="020B0604020202020204" pitchFamily="34" charset="0"/>
                <a:ea typeface="Times New Roman" panose="02020603050405020304" pitchFamily="18" charset="0"/>
              </a:rPr>
            </a:br>
            <a:r>
              <a:rPr lang="en-GB" sz="7200" b="1" dirty="0">
                <a:solidFill>
                  <a:schemeClr val="accent5">
                    <a:lumMod val="50000"/>
                  </a:schemeClr>
                </a:solidFill>
                <a:effectLst/>
                <a:latin typeface="Arial" panose="020B0604020202020204" pitchFamily="34" charset="0"/>
                <a:ea typeface="Times New Roman" panose="02020603050405020304" pitchFamily="18" charset="0"/>
              </a:rPr>
              <a:t>Break </a:t>
            </a:r>
          </a:p>
          <a:p>
            <a:pPr marL="0" indent="0" algn="ctr">
              <a:buNone/>
            </a:pPr>
            <a:r>
              <a:rPr lang="en-GB" sz="4800" b="1" dirty="0">
                <a:solidFill>
                  <a:schemeClr val="accent5">
                    <a:lumMod val="50000"/>
                  </a:schemeClr>
                </a:solidFill>
                <a:latin typeface="Arial" panose="020B0604020202020204" pitchFamily="34" charset="0"/>
                <a:ea typeface="Times New Roman" panose="02020603050405020304" pitchFamily="18" charset="0"/>
              </a:rPr>
              <a:t>Resume</a:t>
            </a:r>
            <a:r>
              <a:rPr lang="en-GB" sz="4800" b="1" dirty="0">
                <a:solidFill>
                  <a:schemeClr val="accent5">
                    <a:lumMod val="50000"/>
                  </a:schemeClr>
                </a:solidFill>
                <a:effectLst/>
                <a:latin typeface="Arial" panose="020B0604020202020204" pitchFamily="34" charset="0"/>
                <a:ea typeface="Times New Roman" panose="02020603050405020304" pitchFamily="18" charset="0"/>
              </a:rPr>
              <a:t> at </a:t>
            </a:r>
            <a:r>
              <a:rPr lang="en-GB" sz="4800" b="1" dirty="0">
                <a:solidFill>
                  <a:schemeClr val="accent5">
                    <a:lumMod val="50000"/>
                  </a:schemeClr>
                </a:solidFill>
                <a:latin typeface="Arial" panose="020B0604020202020204" pitchFamily="34" charset="0"/>
                <a:ea typeface="Times New Roman" panose="02020603050405020304" pitchFamily="18" charset="0"/>
              </a:rPr>
              <a:t>2</a:t>
            </a:r>
            <a:r>
              <a:rPr lang="en-GB" sz="4800" b="1" dirty="0">
                <a:solidFill>
                  <a:schemeClr val="accent5">
                    <a:lumMod val="50000"/>
                  </a:schemeClr>
                </a:solidFill>
                <a:effectLst/>
                <a:latin typeface="Arial" panose="020B0604020202020204" pitchFamily="34" charset="0"/>
                <a:ea typeface="Times New Roman" panose="02020603050405020304" pitchFamily="18" charset="0"/>
              </a:rPr>
              <a:t>:30</a:t>
            </a:r>
            <a:endParaRPr lang="en-GB" sz="4800" dirty="0">
              <a:solidFill>
                <a:schemeClr val="accent5">
                  <a:lumMod val="50000"/>
                </a:schemeClr>
              </a:solidFill>
              <a:cs typeface="Calibri"/>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364250D8-9F7C-0C28-7005-005493196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18A3B4-1BAA-BF76-353F-29FAF0EE3238}"/>
              </a:ext>
            </a:extLst>
          </p:cNvPr>
          <p:cNvPicPr>
            <a:picLocks noChangeAspect="1"/>
          </p:cNvPicPr>
          <p:nvPr/>
        </p:nvPicPr>
        <p:blipFill>
          <a:blip r:embed="rId4"/>
          <a:stretch>
            <a:fillRect/>
          </a:stretch>
        </p:blipFill>
        <p:spPr>
          <a:xfrm>
            <a:off x="7651068" y="505325"/>
            <a:ext cx="3999323" cy="999831"/>
          </a:xfrm>
          <a:prstGeom prst="rect">
            <a:avLst/>
          </a:prstGeom>
        </p:spPr>
      </p:pic>
    </p:spTree>
    <p:extLst>
      <p:ext uri="{BB962C8B-B14F-4D97-AF65-F5344CB8AC3E}">
        <p14:creationId xmlns:p14="http://schemas.microsoft.com/office/powerpoint/2010/main" val="1497302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C763-DD07-205F-30A8-B0CF59597C3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A3F4C-61A5-078E-079B-5B94A1EBC3B6}"/>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lgn="ctr">
              <a:buNone/>
            </a:pPr>
            <a:endParaRPr lang="en-GB" sz="4000" dirty="0">
              <a:effectLst/>
              <a:latin typeface="Arial" panose="020B0604020202020204" pitchFamily="34" charset="0"/>
              <a:ea typeface="Times New Roman" panose="02020603050405020304" pitchFamily="18" charset="0"/>
            </a:endParaRPr>
          </a:p>
          <a:p>
            <a:pPr marL="0" indent="0" algn="ctr">
              <a:buNone/>
            </a:pPr>
            <a:br>
              <a:rPr lang="en-GB" sz="4000" dirty="0">
                <a:solidFill>
                  <a:schemeClr val="accent5">
                    <a:lumMod val="50000"/>
                  </a:schemeClr>
                </a:solidFill>
                <a:effectLst/>
                <a:latin typeface="Arial" panose="020B0604020202020204" pitchFamily="34" charset="0"/>
                <a:ea typeface="Times New Roman" panose="02020603050405020304" pitchFamily="18" charset="0"/>
              </a:rPr>
            </a:br>
            <a:r>
              <a:rPr lang="en-GB" sz="4000" dirty="0">
                <a:solidFill>
                  <a:schemeClr val="accent5">
                    <a:lumMod val="50000"/>
                  </a:schemeClr>
                </a:solidFill>
                <a:effectLst/>
                <a:latin typeface="Arial" panose="020B0604020202020204" pitchFamily="34" charset="0"/>
                <a:ea typeface="Times New Roman" panose="02020603050405020304" pitchFamily="18" charset="0"/>
              </a:rPr>
              <a:t>The Support Workforce</a:t>
            </a:r>
          </a:p>
          <a:p>
            <a:pPr marL="0" indent="0" algn="ctr">
              <a:buNone/>
            </a:pPr>
            <a:r>
              <a:rPr lang="en-GB" sz="4000" b="1" dirty="0">
                <a:solidFill>
                  <a:schemeClr val="accent5">
                    <a:lumMod val="50000"/>
                  </a:schemeClr>
                </a:solidFill>
                <a:latin typeface="Arial" panose="020B0604020202020204" pitchFamily="34" charset="0"/>
                <a:ea typeface="Times New Roman" panose="02020603050405020304" pitchFamily="18" charset="0"/>
              </a:rPr>
              <a:t>Jackie Lidgard, Professional Advisor, CSP South West</a:t>
            </a: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51FABEC7-5F1C-04CF-78B6-A59F74B7BA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346262-07BD-9325-2B37-6DDBAA5DFA3B}"/>
              </a:ext>
            </a:extLst>
          </p:cNvPr>
          <p:cNvPicPr>
            <a:picLocks noChangeAspect="1"/>
          </p:cNvPicPr>
          <p:nvPr/>
        </p:nvPicPr>
        <p:blipFill>
          <a:blip r:embed="rId4"/>
          <a:stretch>
            <a:fillRect/>
          </a:stretch>
        </p:blipFill>
        <p:spPr>
          <a:xfrm>
            <a:off x="7651068" y="505325"/>
            <a:ext cx="3999323" cy="999831"/>
          </a:xfrm>
          <a:prstGeom prst="rect">
            <a:avLst/>
          </a:prstGeom>
        </p:spPr>
      </p:pic>
    </p:spTree>
    <p:extLst>
      <p:ext uri="{BB962C8B-B14F-4D97-AF65-F5344CB8AC3E}">
        <p14:creationId xmlns:p14="http://schemas.microsoft.com/office/powerpoint/2010/main" val="100685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76C68-DBCD-23B2-82E1-8C0460E75B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3A46F8-4C5B-1874-93F6-D5FFF11FA4F0}"/>
              </a:ext>
            </a:extLst>
          </p:cNvPr>
          <p:cNvSpPr>
            <a:spLocks noGrp="1"/>
          </p:cNvSpPr>
          <p:nvPr>
            <p:ph idx="1"/>
          </p:nvPr>
        </p:nvSpPr>
        <p:spPr>
          <a:xfrm>
            <a:off x="940954" y="1505156"/>
            <a:ext cx="10515600" cy="4351338"/>
          </a:xfrm>
        </p:spPr>
        <p:txBody>
          <a:bodyPr vert="horz" lIns="91440" tIns="45720" rIns="91440" bIns="45720" rtlCol="0" anchor="t">
            <a:normAutofit/>
          </a:bodyPr>
          <a:lstStyle/>
          <a:p>
            <a:pPr marL="0" indent="0">
              <a:buNone/>
            </a:pPr>
            <a:r>
              <a:rPr lang="en-GB" sz="4000" b="1" dirty="0">
                <a:solidFill>
                  <a:srgbClr val="002060"/>
                </a:solidFill>
                <a:ea typeface="+mn-lt"/>
                <a:cs typeface="+mn-lt"/>
              </a:rPr>
              <a:t>CSP SWERN Conference</a:t>
            </a:r>
          </a:p>
          <a:p>
            <a:pPr marL="0" indent="0">
              <a:buNone/>
            </a:pPr>
            <a:r>
              <a:rPr lang="en-GB" sz="4000" b="1" dirty="0">
                <a:solidFill>
                  <a:srgbClr val="002060"/>
                </a:solidFill>
                <a:ea typeface="+mn-lt"/>
                <a:cs typeface="+mn-lt"/>
              </a:rPr>
              <a:t>19</a:t>
            </a:r>
            <a:r>
              <a:rPr lang="en-GB" sz="4000" b="1" baseline="30000" dirty="0">
                <a:solidFill>
                  <a:srgbClr val="002060"/>
                </a:solidFill>
                <a:ea typeface="+mn-lt"/>
                <a:cs typeface="+mn-lt"/>
              </a:rPr>
              <a:t>th</a:t>
            </a:r>
            <a:r>
              <a:rPr lang="en-GB" sz="4000" b="1" dirty="0">
                <a:solidFill>
                  <a:srgbClr val="002060"/>
                </a:solidFill>
                <a:ea typeface="+mn-lt"/>
                <a:cs typeface="+mn-lt"/>
              </a:rPr>
              <a:t> November 2024  </a:t>
            </a:r>
          </a:p>
          <a:p>
            <a:pPr marL="0" indent="0">
              <a:buNone/>
            </a:pPr>
            <a:endParaRPr lang="en-GB" sz="4000" b="1" dirty="0">
              <a:solidFill>
                <a:srgbClr val="002060"/>
              </a:solidFill>
              <a:ea typeface="+mn-lt"/>
              <a:cs typeface="+mn-lt"/>
            </a:endParaRPr>
          </a:p>
          <a:p>
            <a:pPr marL="0" indent="0">
              <a:buNone/>
            </a:pPr>
            <a:endParaRPr lang="en-GB" sz="4000" b="1" dirty="0">
              <a:solidFill>
                <a:srgbClr val="002060"/>
              </a:solidFill>
              <a:ea typeface="+mn-lt"/>
              <a:cs typeface="+mn-lt"/>
            </a:endParaRPr>
          </a:p>
          <a:p>
            <a:pPr marL="0" indent="0">
              <a:buNone/>
            </a:pPr>
            <a:r>
              <a:rPr lang="en-GB" sz="4000" b="1" dirty="0">
                <a:solidFill>
                  <a:srgbClr val="002060"/>
                </a:solidFill>
                <a:ea typeface="+mn-lt"/>
                <a:cs typeface="+mn-lt"/>
              </a:rPr>
              <a:t>John Cowman </a:t>
            </a:r>
          </a:p>
          <a:p>
            <a:pPr marL="0" indent="0">
              <a:buNone/>
            </a:pPr>
            <a:r>
              <a:rPr lang="en-GB" sz="4000" b="1" dirty="0">
                <a:solidFill>
                  <a:srgbClr val="002060"/>
                </a:solidFill>
                <a:cs typeface="Calibri"/>
              </a:rPr>
              <a:t>Chief Executive - CSP</a:t>
            </a: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C4BD8889-9C53-483B-5CAF-5815221E3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F6E468A7-28FC-2C42-4EC6-8A9EC4637504}"/>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4" name="Picture 2" descr="Nation and region networks | The Chartered Society of Physiotherapy">
            <a:extLst>
              <a:ext uri="{FF2B5EF4-FFF2-40B4-BE49-F238E27FC236}">
                <a16:creationId xmlns:a16="http://schemas.microsoft.com/office/drawing/2014/main" id="{033FDFE9-E150-DA06-E57D-EDFAF0B43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84703"/>
            <a:ext cx="5933225" cy="337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97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E8471ABB-45B0-F7A4-1F89-0854862B1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488"/>
            <a:ext cx="12192000" cy="6858000"/>
          </a:xfrm>
          <a:prstGeom prst="rect">
            <a:avLst/>
          </a:prstGeom>
        </p:spPr>
      </p:pic>
      <p:pic>
        <p:nvPicPr>
          <p:cNvPr id="2" name="Picture 3">
            <a:extLst>
              <a:ext uri="{FF2B5EF4-FFF2-40B4-BE49-F238E27FC236}">
                <a16:creationId xmlns:a16="http://schemas.microsoft.com/office/drawing/2014/main" id="{6768A561-0F74-EBE8-A4CF-A0D4ACEAA56B}"/>
              </a:ext>
            </a:extLst>
          </p:cNvPr>
          <p:cNvPicPr>
            <a:picLocks noChangeAspect="1"/>
          </p:cNvPicPr>
          <p:nvPr/>
        </p:nvPicPr>
        <p:blipFill>
          <a:blip r:embed="rId4"/>
          <a:stretch>
            <a:fillRect/>
          </a:stretch>
        </p:blipFill>
        <p:spPr>
          <a:xfrm>
            <a:off x="307622" y="288613"/>
            <a:ext cx="2743200" cy="551663"/>
          </a:xfrm>
          <a:prstGeom prst="rect">
            <a:avLst/>
          </a:prstGeom>
        </p:spPr>
      </p:pic>
      <p:pic>
        <p:nvPicPr>
          <p:cNvPr id="6" name="Picture 5" descr="A blue and white logo&#10;&#10;Description automatically generated with low confidence">
            <a:extLst>
              <a:ext uri="{FF2B5EF4-FFF2-40B4-BE49-F238E27FC236}">
                <a16:creationId xmlns:a16="http://schemas.microsoft.com/office/drawing/2014/main" id="{EF81D214-E4D1-598A-BFA6-EF1DFB0FD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22" y="3942301"/>
            <a:ext cx="1733828" cy="1660048"/>
          </a:xfrm>
          <a:prstGeom prst="rect">
            <a:avLst/>
          </a:prstGeom>
        </p:spPr>
      </p:pic>
      <p:sp>
        <p:nvSpPr>
          <p:cNvPr id="4" name="TextBox 3">
            <a:extLst>
              <a:ext uri="{FF2B5EF4-FFF2-40B4-BE49-F238E27FC236}">
                <a16:creationId xmlns:a16="http://schemas.microsoft.com/office/drawing/2014/main" id="{46AAA8F5-1B15-A32D-AEEC-CA198694E613}"/>
              </a:ext>
            </a:extLst>
          </p:cNvPr>
          <p:cNvSpPr txBox="1"/>
          <p:nvPr/>
        </p:nvSpPr>
        <p:spPr>
          <a:xfrm>
            <a:off x="307622" y="1772606"/>
            <a:ext cx="42494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Ralph Hammond MCSP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Senior Research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CSP SW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19/11/24</a:t>
            </a:r>
          </a:p>
        </p:txBody>
      </p:sp>
    </p:spTree>
    <p:extLst>
      <p:ext uri="{BB962C8B-B14F-4D97-AF65-F5344CB8AC3E}">
        <p14:creationId xmlns:p14="http://schemas.microsoft.com/office/powerpoint/2010/main" val="2820748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7C05581-D6D3-0FDA-2E94-17121C8F2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245017C-1D29-D4EA-1AFD-FFF442ACC083}"/>
              </a:ext>
            </a:extLst>
          </p:cNvPr>
          <p:cNvSpPr txBox="1"/>
          <p:nvPr/>
        </p:nvSpPr>
        <p:spPr>
          <a:xfrm>
            <a:off x="1083212" y="778752"/>
            <a:ext cx="796231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Website: </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https://tinyurl.com/t3xup3m4</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Email: </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researchskilledworkforce@plymouth.ac.uk</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Twitter: @SWresearchGO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306DFBD-B39C-4034-8785-DC68CA1FFFFE}"/>
              </a:ext>
            </a:extLst>
          </p:cNvPr>
          <p:cNvPicPr>
            <a:picLocks noChangeAspect="1"/>
          </p:cNvPicPr>
          <p:nvPr/>
        </p:nvPicPr>
        <p:blipFill>
          <a:blip r:embed="rId6"/>
          <a:stretch>
            <a:fillRect/>
          </a:stretch>
        </p:blipFill>
        <p:spPr>
          <a:xfrm>
            <a:off x="1083212" y="2442379"/>
            <a:ext cx="2729133" cy="2729133"/>
          </a:xfrm>
          <a:prstGeom prst="rect">
            <a:avLst/>
          </a:prstGeom>
        </p:spPr>
      </p:pic>
      <p:pic>
        <p:nvPicPr>
          <p:cNvPr id="2" name="Picture 1" descr="A blue and white logo&#10;&#10;Description automatically generated with low confidence">
            <a:extLst>
              <a:ext uri="{FF2B5EF4-FFF2-40B4-BE49-F238E27FC236}">
                <a16:creationId xmlns:a16="http://schemas.microsoft.com/office/drawing/2014/main" id="{5671B7E1-EBD0-C9EA-C35B-66037E1D70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5" name="Picture 4" descr="A picture containing text, font, graphics, screenshot&#10;&#10;Description automatically generated">
            <a:extLst>
              <a:ext uri="{FF2B5EF4-FFF2-40B4-BE49-F238E27FC236}">
                <a16:creationId xmlns:a16="http://schemas.microsoft.com/office/drawing/2014/main" id="{CDE23259-DA4C-2370-4E47-5239E7228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8381" y="136127"/>
            <a:ext cx="2370242" cy="2370242"/>
          </a:xfrm>
          <a:prstGeom prst="rect">
            <a:avLst/>
          </a:prstGeom>
        </p:spPr>
      </p:pic>
    </p:spTree>
    <p:extLst>
      <p:ext uri="{BB962C8B-B14F-4D97-AF65-F5344CB8AC3E}">
        <p14:creationId xmlns:p14="http://schemas.microsoft.com/office/powerpoint/2010/main" val="3996991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with low confidence">
            <a:extLst>
              <a:ext uri="{FF2B5EF4-FFF2-40B4-BE49-F238E27FC236}">
                <a16:creationId xmlns:a16="http://schemas.microsoft.com/office/drawing/2014/main" id="{D80237C4-AEED-8580-0E83-99895B4D2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sp>
        <p:nvSpPr>
          <p:cNvPr id="2" name="Title 1">
            <a:extLst>
              <a:ext uri="{FF2B5EF4-FFF2-40B4-BE49-F238E27FC236}">
                <a16:creationId xmlns:a16="http://schemas.microsoft.com/office/drawing/2014/main" id="{328DC876-3290-4CF0-9B56-7FFC1A3E147E}"/>
              </a:ext>
            </a:extLst>
          </p:cNvPr>
          <p:cNvSpPr>
            <a:spLocks noGrp="1"/>
          </p:cNvSpPr>
          <p:nvPr>
            <p:ph type="title"/>
          </p:nvPr>
        </p:nvSpPr>
        <p:spPr/>
        <p:txBody>
          <a:bodyPr>
            <a:normAutofit/>
          </a:bodyPr>
          <a:lstStyle/>
          <a:p>
            <a:r>
              <a:rPr lang="en-GB" b="1"/>
              <a:t>Developing a research skilled workforce</a:t>
            </a:r>
            <a:br>
              <a:rPr lang="en-GB" b="1"/>
            </a:br>
            <a:r>
              <a:rPr lang="en-GB" b="1"/>
              <a:t>in the South West</a:t>
            </a:r>
          </a:p>
        </p:txBody>
      </p:sp>
      <p:sp>
        <p:nvSpPr>
          <p:cNvPr id="3" name="Text Placeholder 2">
            <a:extLst>
              <a:ext uri="{FF2B5EF4-FFF2-40B4-BE49-F238E27FC236}">
                <a16:creationId xmlns:a16="http://schemas.microsoft.com/office/drawing/2014/main" id="{519D77EF-AA1D-463E-B0AD-B4C1573B03DA}"/>
              </a:ext>
            </a:extLst>
          </p:cNvPr>
          <p:cNvSpPr>
            <a:spLocks noGrp="1"/>
          </p:cNvSpPr>
          <p:nvPr>
            <p:ph type="body" idx="1"/>
          </p:nvPr>
        </p:nvSpPr>
        <p:spPr>
          <a:xfrm>
            <a:off x="839533" y="1842293"/>
            <a:ext cx="10709787" cy="1325563"/>
          </a:xfrm>
        </p:spPr>
        <p:txBody>
          <a:bodyPr>
            <a:normAutofit fontScale="92500" lnSpcReduction="20000"/>
          </a:bodyPr>
          <a:lstStyle/>
          <a:p>
            <a:endParaRPr lang="en-GB" sz="2600" b="0">
              <a:latin typeface="Arial" panose="020B0604020202020204" pitchFamily="34" charset="0"/>
              <a:ea typeface="MS PGothic" panose="020B0600070205080204" pitchFamily="34" charset="-128"/>
              <a:cs typeface="Arial" panose="020B0604020202020204" pitchFamily="34" charset="0"/>
            </a:endParaRPr>
          </a:p>
          <a:p>
            <a:r>
              <a:rPr lang="en-GB" sz="2600" b="0">
                <a:latin typeface="Arial" panose="020B0604020202020204" pitchFamily="34" charset="0"/>
                <a:ea typeface="MS PGothic" panose="020B0600070205080204" pitchFamily="34" charset="-128"/>
                <a:cs typeface="Arial" panose="020B0604020202020204" pitchFamily="34" charset="0"/>
              </a:rPr>
              <a:t>The workforce includes registered health, social care, and scientific professions </a:t>
            </a:r>
            <a:br>
              <a:rPr lang="en-GB">
                <a:latin typeface="Arial" panose="020B0604020202020204" pitchFamily="34" charset="0"/>
                <a:ea typeface="MS PGothic" panose="020B0600070205080204" pitchFamily="34" charset="-128"/>
                <a:cs typeface="Times New Roman" panose="02020603050405020304" pitchFamily="18" charset="0"/>
              </a:rPr>
            </a:br>
            <a:endParaRPr lang="en-GB"/>
          </a:p>
          <a:p>
            <a:endParaRPr lang="en-GB"/>
          </a:p>
        </p:txBody>
      </p:sp>
      <p:sp>
        <p:nvSpPr>
          <p:cNvPr id="4" name="Content Placeholder 3">
            <a:extLst>
              <a:ext uri="{FF2B5EF4-FFF2-40B4-BE49-F238E27FC236}">
                <a16:creationId xmlns:a16="http://schemas.microsoft.com/office/drawing/2014/main" id="{FC0CEE66-CC76-4EDB-BB13-BD6264FFF1DC}"/>
              </a:ext>
            </a:extLst>
          </p:cNvPr>
          <p:cNvSpPr>
            <a:spLocks noGrp="1"/>
          </p:cNvSpPr>
          <p:nvPr>
            <p:ph sz="half" idx="2"/>
          </p:nvPr>
        </p:nvSpPr>
        <p:spPr>
          <a:xfrm>
            <a:off x="642679" y="2808287"/>
            <a:ext cx="6034567" cy="3684588"/>
          </a:xfrm>
        </p:spPr>
        <p:txBody>
          <a:bodyPr vert="horz" lIns="91440" tIns="45720" rIns="91440" bIns="45720" rtlCol="0" anchor="t">
            <a:normAutofit fontScale="92500" lnSpcReduction="10000"/>
          </a:bodyPr>
          <a:lstStyle/>
          <a:p>
            <a:r>
              <a:rPr lang="en-GB" b="1" dirty="0">
                <a:latin typeface="Arial"/>
                <a:ea typeface="MS PGothic"/>
                <a:cs typeface="Arial"/>
              </a:rPr>
              <a:t>allied health professionals (AHPs) </a:t>
            </a:r>
            <a:endParaRPr lang="en-GB" b="1" dirty="0">
              <a:latin typeface="Arial" panose="020B0604020202020204" pitchFamily="34" charset="0"/>
              <a:ea typeface="MS PGothic" panose="020B0600070205080204" pitchFamily="34" charset="-128"/>
              <a:cs typeface="Arial" panose="020B0604020202020204" pitchFamily="34" charset="0"/>
            </a:endParaRPr>
          </a:p>
          <a:p>
            <a:r>
              <a:rPr lang="en-GB" dirty="0">
                <a:latin typeface="Arial"/>
                <a:ea typeface="MS PGothic"/>
                <a:cs typeface="Arial"/>
              </a:rPr>
              <a:t>dental care </a:t>
            </a:r>
          </a:p>
          <a:p>
            <a:r>
              <a:rPr lang="en-GB" dirty="0">
                <a:latin typeface="Arial"/>
                <a:ea typeface="MS PGothic"/>
                <a:cs typeface="Arial"/>
              </a:rPr>
              <a:t>optical </a:t>
            </a:r>
            <a:endParaRPr lang="en-GB" dirty="0">
              <a:latin typeface="Arial" panose="020B0604020202020204" pitchFamily="34" charset="0"/>
              <a:ea typeface="MS PGothic" panose="020B0600070205080204" pitchFamily="34" charset="-128"/>
              <a:cs typeface="Arial" panose="020B0604020202020204" pitchFamily="34" charset="0"/>
            </a:endParaRPr>
          </a:p>
          <a:p>
            <a:r>
              <a:rPr lang="en-GB" dirty="0">
                <a:latin typeface="Arial" panose="020B0604020202020204" pitchFamily="34" charset="0"/>
                <a:ea typeface="MS PGothic" panose="020B0600070205080204" pitchFamily="34" charset="-128"/>
                <a:cs typeface="Arial" panose="020B0604020202020204" pitchFamily="34" charset="0"/>
              </a:rPr>
              <a:t>pharmacy </a:t>
            </a:r>
          </a:p>
          <a:p>
            <a:r>
              <a:rPr lang="en-GB" dirty="0">
                <a:latin typeface="Arial" panose="020B0604020202020204" pitchFamily="34" charset="0"/>
                <a:ea typeface="MS PGothic" panose="020B0600070205080204" pitchFamily="34" charset="-128"/>
                <a:cs typeface="Arial" panose="020B0604020202020204" pitchFamily="34" charset="0"/>
              </a:rPr>
              <a:t>public health professionals </a:t>
            </a:r>
          </a:p>
          <a:p>
            <a:r>
              <a:rPr lang="en-GB" dirty="0">
                <a:latin typeface="Arial" panose="020B0604020202020204" pitchFamily="34" charset="0"/>
                <a:ea typeface="MS PGothic" panose="020B0600070205080204" pitchFamily="34" charset="-128"/>
                <a:cs typeface="Arial" panose="020B0604020202020204" pitchFamily="34" charset="0"/>
              </a:rPr>
              <a:t>chiropractors </a:t>
            </a:r>
          </a:p>
          <a:p>
            <a:r>
              <a:rPr lang="en-GB" dirty="0">
                <a:latin typeface="Arial" panose="020B0604020202020204" pitchFamily="34" charset="0"/>
                <a:ea typeface="MS PGothic" panose="020B0600070205080204" pitchFamily="34" charset="-128"/>
                <a:cs typeface="Arial" panose="020B0604020202020204" pitchFamily="34" charset="0"/>
              </a:rPr>
              <a:t>healthcare scientists </a:t>
            </a:r>
          </a:p>
          <a:p>
            <a:r>
              <a:rPr lang="en-GB" dirty="0">
                <a:latin typeface="Arial" panose="020B0604020202020204" pitchFamily="34" charset="0"/>
                <a:ea typeface="MS PGothic" panose="020B0600070205080204" pitchFamily="34" charset="-128"/>
                <a:cs typeface="Arial" panose="020B0604020202020204" pitchFamily="34" charset="0"/>
              </a:rPr>
              <a:t>medical associate professionals </a:t>
            </a:r>
          </a:p>
        </p:txBody>
      </p:sp>
      <p:sp>
        <p:nvSpPr>
          <p:cNvPr id="6" name="Content Placeholder 5">
            <a:extLst>
              <a:ext uri="{FF2B5EF4-FFF2-40B4-BE49-F238E27FC236}">
                <a16:creationId xmlns:a16="http://schemas.microsoft.com/office/drawing/2014/main" id="{C654C8E8-DFCA-4D50-90BE-91D44D4EC35C}"/>
              </a:ext>
            </a:extLst>
          </p:cNvPr>
          <p:cNvSpPr>
            <a:spLocks noGrp="1"/>
          </p:cNvSpPr>
          <p:nvPr>
            <p:ph sz="quarter" idx="4"/>
          </p:nvPr>
        </p:nvSpPr>
        <p:spPr>
          <a:xfrm>
            <a:off x="6379535" y="2808287"/>
            <a:ext cx="5526027" cy="3684588"/>
          </a:xfrm>
        </p:spPr>
        <p:txBody>
          <a:bodyPr vert="horz" lIns="91440" tIns="45720" rIns="91440" bIns="45720" rtlCol="0" anchor="t">
            <a:normAutofit fontScale="92500" lnSpcReduction="10000"/>
          </a:bodyPr>
          <a:lstStyle/>
          <a:p>
            <a:r>
              <a:rPr lang="en-GB" dirty="0">
                <a:latin typeface="Arial"/>
                <a:ea typeface="MS PGothic"/>
                <a:cs typeface="Arial"/>
              </a:rPr>
              <a:t>midwives </a:t>
            </a:r>
            <a:endParaRPr lang="en-GB" dirty="0">
              <a:latin typeface="Arial" panose="020B0604020202020204" pitchFamily="34" charset="0"/>
              <a:ea typeface="MS PGothic" panose="020B0600070205080204" pitchFamily="34" charset="-128"/>
              <a:cs typeface="Arial" panose="020B0604020202020204" pitchFamily="34" charset="0"/>
            </a:endParaRPr>
          </a:p>
          <a:p>
            <a:r>
              <a:rPr lang="en-GB" dirty="0">
                <a:latin typeface="Arial"/>
                <a:ea typeface="MS PGothic"/>
                <a:cs typeface="Arial"/>
              </a:rPr>
              <a:t>nurses </a:t>
            </a:r>
            <a:endParaRPr lang="en-GB" dirty="0">
              <a:latin typeface="Arial" panose="020B0604020202020204" pitchFamily="34" charset="0"/>
              <a:ea typeface="MS PGothic" panose="020B0600070205080204" pitchFamily="34" charset="-128"/>
              <a:cs typeface="Arial" panose="020B0604020202020204" pitchFamily="34" charset="0"/>
            </a:endParaRPr>
          </a:p>
          <a:p>
            <a:r>
              <a:rPr lang="en-GB" dirty="0">
                <a:latin typeface="Arial"/>
                <a:ea typeface="MS PGothic"/>
                <a:cs typeface="Arial"/>
              </a:rPr>
              <a:t>nurse associates </a:t>
            </a:r>
            <a:endParaRPr lang="en-GB" dirty="0">
              <a:latin typeface="Arial" panose="020B0604020202020204" pitchFamily="34" charset="0"/>
              <a:ea typeface="MS PGothic" panose="020B0600070205080204" pitchFamily="34" charset="-128"/>
              <a:cs typeface="Arial" panose="020B0604020202020204" pitchFamily="34" charset="0"/>
            </a:endParaRPr>
          </a:p>
          <a:p>
            <a:r>
              <a:rPr lang="en-GB" dirty="0">
                <a:latin typeface="Arial" panose="020B0604020202020204" pitchFamily="34" charset="0"/>
                <a:ea typeface="MS PGothic" panose="020B0600070205080204" pitchFamily="34" charset="-128"/>
                <a:cs typeface="Arial" panose="020B0604020202020204" pitchFamily="34" charset="0"/>
              </a:rPr>
              <a:t>psychological professionals and psychology practitioners </a:t>
            </a:r>
          </a:p>
          <a:p>
            <a:r>
              <a:rPr lang="en-GB" dirty="0">
                <a:latin typeface="Arial"/>
                <a:ea typeface="MS PGothic"/>
                <a:cs typeface="Arial"/>
              </a:rPr>
              <a:t>clinical researcher practitioners</a:t>
            </a:r>
            <a:r>
              <a:rPr lang="en-GB" b="1" dirty="0">
                <a:latin typeface="Arial"/>
                <a:ea typeface="MS PGothic"/>
                <a:cs typeface="Arial"/>
              </a:rPr>
              <a:t> </a:t>
            </a:r>
            <a:endParaRPr lang="en-GB" b="1" dirty="0"/>
          </a:p>
          <a:p>
            <a:r>
              <a:rPr lang="en-GB" dirty="0">
                <a:latin typeface="Arial"/>
                <a:ea typeface="MS PGothic"/>
                <a:cs typeface="Arial"/>
              </a:rPr>
              <a:t>social workers</a:t>
            </a:r>
            <a:r>
              <a:rPr lang="en-GB" b="1" dirty="0">
                <a:latin typeface="Arial"/>
                <a:ea typeface="MS PGothic"/>
                <a:cs typeface="Arial"/>
              </a:rPr>
              <a:t> </a:t>
            </a:r>
            <a:endParaRPr lang="en-GB" b="1" dirty="0">
              <a:latin typeface="Arial" panose="020B0604020202020204" pitchFamily="34" charset="0"/>
              <a:ea typeface="MS PGothic" panose="020B0600070205080204" pitchFamily="34" charset="-128"/>
              <a:cs typeface="Arial" panose="020B0604020202020204" pitchFamily="34" charset="0"/>
            </a:endParaRPr>
          </a:p>
          <a:p>
            <a:endParaRPr lang="en-GB" dirty="0"/>
          </a:p>
        </p:txBody>
      </p:sp>
      <p:pic>
        <p:nvPicPr>
          <p:cNvPr id="8" name="Picture 7" descr="A picture containing text, font, graphics, map&#10;&#10;Description automatically generated">
            <a:extLst>
              <a:ext uri="{FF2B5EF4-FFF2-40B4-BE49-F238E27FC236}">
                <a16:creationId xmlns:a16="http://schemas.microsoft.com/office/drawing/2014/main" id="{5BBCDFBB-024C-B774-0E72-A9CC9EC95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1073228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with low confidence">
            <a:extLst>
              <a:ext uri="{FF2B5EF4-FFF2-40B4-BE49-F238E27FC236}">
                <a16:creationId xmlns:a16="http://schemas.microsoft.com/office/drawing/2014/main" id="{A65ED590-F1B6-C6CC-F848-F5E96A974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sp>
        <p:nvSpPr>
          <p:cNvPr id="2" name="Title 1">
            <a:extLst>
              <a:ext uri="{FF2B5EF4-FFF2-40B4-BE49-F238E27FC236}">
                <a16:creationId xmlns:a16="http://schemas.microsoft.com/office/drawing/2014/main" id="{34A93BF5-6076-4D1B-BF80-4B9CC5926CE2}"/>
              </a:ext>
            </a:extLst>
          </p:cNvPr>
          <p:cNvSpPr>
            <a:spLocks noGrp="1"/>
          </p:cNvSpPr>
          <p:nvPr>
            <p:ph type="title"/>
          </p:nvPr>
        </p:nvSpPr>
        <p:spPr/>
        <p:txBody>
          <a:bodyPr/>
          <a:lstStyle/>
          <a:p>
            <a:r>
              <a:rPr lang="en-GB" b="1"/>
              <a:t>Developing a research skilled workforce </a:t>
            </a:r>
            <a:br>
              <a:rPr lang="en-GB" b="1"/>
            </a:br>
            <a:r>
              <a:rPr lang="en-GB" b="1"/>
              <a:t>in the South West</a:t>
            </a:r>
          </a:p>
        </p:txBody>
      </p:sp>
      <p:sp>
        <p:nvSpPr>
          <p:cNvPr id="3" name="Content Placeholder 2">
            <a:extLst>
              <a:ext uri="{FF2B5EF4-FFF2-40B4-BE49-F238E27FC236}">
                <a16:creationId xmlns:a16="http://schemas.microsoft.com/office/drawing/2014/main" id="{4AB505A1-3F7D-45D1-8C58-5ABBAFC3CD27}"/>
              </a:ext>
            </a:extLst>
          </p:cNvPr>
          <p:cNvSpPr>
            <a:spLocks noGrp="1"/>
          </p:cNvSpPr>
          <p:nvPr>
            <p:ph idx="1"/>
          </p:nvPr>
        </p:nvSpPr>
        <p:spPr>
          <a:xfrm>
            <a:off x="838200" y="1825625"/>
            <a:ext cx="10683240" cy="4351338"/>
          </a:xfrm>
        </p:spPr>
        <p:txBody>
          <a:bodyPr/>
          <a:lstStyle/>
          <a:p>
            <a:pPr marL="0" indent="0">
              <a:buNone/>
            </a:pPr>
            <a:r>
              <a:rPr lang="en-GB" sz="1800" b="1">
                <a:solidFill>
                  <a:srgbClr val="003087"/>
                </a:solidFill>
                <a:effectLst/>
                <a:latin typeface="Arial" panose="020B0604020202020204" pitchFamily="34" charset="0"/>
                <a:ea typeface="MS PGothic" panose="020B0600070205080204" pitchFamily="34" charset="-128"/>
                <a:cs typeface="Times New Roman" panose="02020603050405020304" pitchFamily="18" charset="0"/>
              </a:rPr>
              <a:t>Why we need this work</a:t>
            </a:r>
          </a:p>
          <a:p>
            <a:pPr algn="l" rtl="0" fontAlgn="base"/>
            <a:r>
              <a:rPr lang="en-GB" b="0" i="0">
                <a:solidFill>
                  <a:srgbClr val="000000"/>
                </a:solidFill>
                <a:effectLst/>
              </a:rPr>
              <a:t>Medics and dentists have established programmes for research development within their career pathways. </a:t>
            </a:r>
          </a:p>
          <a:p>
            <a:pPr algn="l" rtl="0" fontAlgn="base"/>
            <a:r>
              <a:rPr lang="en-GB">
                <a:solidFill>
                  <a:srgbClr val="000000"/>
                </a:solidFill>
              </a:rPr>
              <a:t>T</a:t>
            </a:r>
            <a:r>
              <a:rPr lang="en-GB" b="0" i="0">
                <a:solidFill>
                  <a:srgbClr val="000000"/>
                </a:solidFill>
                <a:effectLst/>
              </a:rPr>
              <a:t>his does not exist for wider clinical, care and scientific professionals.  </a:t>
            </a:r>
          </a:p>
          <a:p>
            <a:pPr fontAlgn="base"/>
            <a:r>
              <a:rPr lang="en-GB" b="0" i="0">
                <a:solidFill>
                  <a:srgbClr val="000000"/>
                </a:solidFill>
                <a:effectLst/>
              </a:rPr>
              <a:t>Integrated Care Boards (ICB) pair research with innovation: </a:t>
            </a:r>
          </a:p>
          <a:p>
            <a:pPr marL="0" indent="0" algn="ctr" fontAlgn="base">
              <a:buNone/>
            </a:pPr>
            <a:r>
              <a:rPr lang="en-GB" b="0" i="0">
                <a:solidFill>
                  <a:srgbClr val="000000"/>
                </a:solidFill>
                <a:effectLst/>
              </a:rPr>
              <a:t>“ensure that… innovation and research support continuous improvements in health and well-being including digitally enabled clinical transformation and the clinical and care elements of a sustainable People Plan for the ICB workforce”.  </a:t>
            </a:r>
          </a:p>
          <a:p>
            <a:endParaRPr lang="en-GB"/>
          </a:p>
        </p:txBody>
      </p:sp>
      <p:pic>
        <p:nvPicPr>
          <p:cNvPr id="5" name="Picture 4" descr="A picture containing text, font, graphics, map&#10;&#10;Description automatically generated">
            <a:extLst>
              <a:ext uri="{FF2B5EF4-FFF2-40B4-BE49-F238E27FC236}">
                <a16:creationId xmlns:a16="http://schemas.microsoft.com/office/drawing/2014/main" id="{14D0A62F-5678-7A78-AAB5-7ED61DA9C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1845114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with low confidence">
            <a:extLst>
              <a:ext uri="{FF2B5EF4-FFF2-40B4-BE49-F238E27FC236}">
                <a16:creationId xmlns:a16="http://schemas.microsoft.com/office/drawing/2014/main" id="{8B96A1D4-FB1C-D453-1A7A-BF7D0E4B3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sp>
        <p:nvSpPr>
          <p:cNvPr id="2" name="Title 1">
            <a:extLst>
              <a:ext uri="{FF2B5EF4-FFF2-40B4-BE49-F238E27FC236}">
                <a16:creationId xmlns:a16="http://schemas.microsoft.com/office/drawing/2014/main" id="{34A93BF5-6076-4D1B-BF80-4B9CC5926CE2}"/>
              </a:ext>
            </a:extLst>
          </p:cNvPr>
          <p:cNvSpPr>
            <a:spLocks noGrp="1"/>
          </p:cNvSpPr>
          <p:nvPr>
            <p:ph type="title"/>
          </p:nvPr>
        </p:nvSpPr>
        <p:spPr/>
        <p:txBody>
          <a:bodyPr/>
          <a:lstStyle/>
          <a:p>
            <a:r>
              <a:rPr lang="en-GB" b="1"/>
              <a:t>Developing a research skilled workforce </a:t>
            </a:r>
            <a:br>
              <a:rPr lang="en-GB" b="1"/>
            </a:br>
            <a:r>
              <a:rPr lang="en-GB" b="1"/>
              <a:t>in the South West</a:t>
            </a:r>
          </a:p>
        </p:txBody>
      </p:sp>
      <p:sp>
        <p:nvSpPr>
          <p:cNvPr id="3" name="Content Placeholder 2">
            <a:extLst>
              <a:ext uri="{FF2B5EF4-FFF2-40B4-BE49-F238E27FC236}">
                <a16:creationId xmlns:a16="http://schemas.microsoft.com/office/drawing/2014/main" id="{4AB505A1-3F7D-45D1-8C58-5ABBAFC3CD27}"/>
              </a:ext>
            </a:extLst>
          </p:cNvPr>
          <p:cNvSpPr>
            <a:spLocks noGrp="1"/>
          </p:cNvSpPr>
          <p:nvPr>
            <p:ph idx="1"/>
          </p:nvPr>
        </p:nvSpPr>
        <p:spPr/>
        <p:txBody>
          <a:bodyPr/>
          <a:lstStyle/>
          <a:p>
            <a:pPr marL="0" indent="0">
              <a:buNone/>
            </a:pPr>
            <a:r>
              <a:rPr lang="en-GB" sz="1800" b="1">
                <a:solidFill>
                  <a:srgbClr val="003087"/>
                </a:solidFill>
                <a:effectLst/>
                <a:latin typeface="Arial" panose="020B0604020202020204" pitchFamily="34" charset="0"/>
                <a:ea typeface="MS PGothic" panose="020B0600070205080204" pitchFamily="34" charset="-128"/>
                <a:cs typeface="Times New Roman" panose="02020603050405020304" pitchFamily="18" charset="0"/>
              </a:rPr>
              <a:t>Our intentions</a:t>
            </a:r>
          </a:p>
          <a:p>
            <a:pPr marL="342900" lvl="0" indent="-342900">
              <a:buFont typeface="+mj-lt"/>
              <a:buAutoNum type="arabicPeriod"/>
            </a:pPr>
            <a:r>
              <a:rPr lang="en-GB">
                <a:effectLst/>
                <a:latin typeface="Arial" panose="020B0604020202020204" pitchFamily="34" charset="0"/>
                <a:ea typeface="MS PGothic" panose="020B0600070205080204" pitchFamily="34" charset="-128"/>
                <a:cs typeface="Arial" panose="020B0604020202020204" pitchFamily="34" charset="0"/>
              </a:rPr>
              <a:t>To take a </a:t>
            </a:r>
            <a:r>
              <a:rPr lang="en-GB" b="1">
                <a:effectLst/>
                <a:latin typeface="Arial" panose="020B0604020202020204" pitchFamily="34" charset="0"/>
                <a:ea typeface="MS PGothic" panose="020B0600070205080204" pitchFamily="34" charset="-128"/>
                <a:cs typeface="Arial" panose="020B0604020202020204" pitchFamily="34" charset="0"/>
              </a:rPr>
              <a:t>collective multi-professional and collaborative approach </a:t>
            </a:r>
            <a:r>
              <a:rPr lang="en-GB">
                <a:effectLst/>
                <a:latin typeface="Arial" panose="020B0604020202020204" pitchFamily="34" charset="0"/>
                <a:ea typeface="MS PGothic" panose="020B0600070205080204" pitchFamily="34" charset="-128"/>
                <a:cs typeface="Arial" panose="020B0604020202020204" pitchFamily="34" charset="0"/>
              </a:rPr>
              <a:t>to embed research as the keystone that underpins excellent care and supports innovation. </a:t>
            </a:r>
            <a:endParaRPr lang="en-GB">
              <a:effectLst/>
              <a:latin typeface="Arial" panose="020B0604020202020204" pitchFamily="34" charset="0"/>
              <a:ea typeface="MS PGothic" panose="020B0600070205080204" pitchFamily="34" charset="-128"/>
              <a:cs typeface="Times New Roman" panose="02020603050405020304" pitchFamily="18" charset="0"/>
            </a:endParaRPr>
          </a:p>
          <a:p>
            <a:pPr marL="342900" lvl="0" indent="-342900">
              <a:buFont typeface="+mj-lt"/>
              <a:buAutoNum type="arabicPeriod"/>
            </a:pPr>
            <a:r>
              <a:rPr lang="en-GB">
                <a:effectLst/>
                <a:latin typeface="Arial" panose="020B0604020202020204" pitchFamily="34" charset="0"/>
                <a:ea typeface="MS PGothic" panose="020B0600070205080204" pitchFamily="34" charset="-128"/>
                <a:cs typeface="Arial" panose="020B0604020202020204" pitchFamily="34" charset="0"/>
              </a:rPr>
              <a:t>To create </a:t>
            </a:r>
            <a:r>
              <a:rPr lang="en-GB" b="1">
                <a:effectLst/>
                <a:latin typeface="Arial" panose="020B0604020202020204" pitchFamily="34" charset="0"/>
                <a:ea typeface="MS PGothic" panose="020B0600070205080204" pitchFamily="34" charset="-128"/>
                <a:cs typeface="Arial" panose="020B0604020202020204" pitchFamily="34" charset="0"/>
              </a:rPr>
              <a:t>sustainable research skills, capacity and capabilities </a:t>
            </a:r>
            <a:r>
              <a:rPr lang="en-GB">
                <a:effectLst/>
                <a:latin typeface="Arial" panose="020B0604020202020204" pitchFamily="34" charset="0"/>
                <a:ea typeface="MS PGothic" panose="020B0600070205080204" pitchFamily="34" charset="-128"/>
                <a:cs typeface="Arial" panose="020B0604020202020204" pitchFamily="34" charset="0"/>
              </a:rPr>
              <a:t>within the health and care workforce across the southwest region over the next three to five years. </a:t>
            </a:r>
            <a:endParaRPr lang="en-GB">
              <a:effectLst/>
              <a:latin typeface="Arial" panose="020B0604020202020204" pitchFamily="34" charset="0"/>
              <a:ea typeface="MS PGothic" panose="020B0600070205080204" pitchFamily="34" charset="-128"/>
              <a:cs typeface="Times New Roman" panose="02020603050405020304" pitchFamily="18" charset="0"/>
            </a:endParaRPr>
          </a:p>
          <a:p>
            <a:pPr marL="342900" lvl="0" indent="-342900">
              <a:buFont typeface="+mj-lt"/>
              <a:buAutoNum type="arabicPeriod"/>
            </a:pPr>
            <a:r>
              <a:rPr lang="en-GB">
                <a:effectLst/>
                <a:latin typeface="Arial" panose="020B0604020202020204" pitchFamily="34" charset="0"/>
                <a:ea typeface="MS PGothic" panose="020B0600070205080204" pitchFamily="34" charset="-128"/>
                <a:cs typeface="Arial" panose="020B0604020202020204" pitchFamily="34" charset="0"/>
              </a:rPr>
              <a:t>To produce a </a:t>
            </a:r>
            <a:r>
              <a:rPr lang="en-GB" b="1">
                <a:effectLst/>
                <a:latin typeface="Arial" panose="020B0604020202020204" pitchFamily="34" charset="0"/>
                <a:ea typeface="MS PGothic" panose="020B0600070205080204" pitchFamily="34" charset="-128"/>
                <a:cs typeface="Arial" panose="020B0604020202020204" pitchFamily="34" charset="0"/>
              </a:rPr>
              <a:t>strategic multi-year plan </a:t>
            </a:r>
            <a:r>
              <a:rPr lang="en-GB">
                <a:effectLst/>
                <a:latin typeface="Arial" panose="020B0604020202020204" pitchFamily="34" charset="0"/>
                <a:ea typeface="MS PGothic" panose="020B0600070205080204" pitchFamily="34" charset="-128"/>
                <a:cs typeface="Arial" panose="020B0604020202020204" pitchFamily="34" charset="0"/>
              </a:rPr>
              <a:t>that will align individual, employer, provider and integrated care system research capacity and capabilities needs.</a:t>
            </a:r>
            <a:endParaRPr lang="en-GB">
              <a:effectLst/>
              <a:latin typeface="Arial" panose="020B0604020202020204" pitchFamily="34" charset="0"/>
              <a:ea typeface="MS PGothic" panose="020B0600070205080204" pitchFamily="34" charset="-128"/>
              <a:cs typeface="Times New Roman" panose="02020603050405020304" pitchFamily="18" charset="0"/>
            </a:endParaRPr>
          </a:p>
          <a:p>
            <a:endParaRPr lang="en-GB"/>
          </a:p>
        </p:txBody>
      </p:sp>
      <p:pic>
        <p:nvPicPr>
          <p:cNvPr id="5" name="Picture 4" descr="A picture containing text, font, graphics, map&#10;&#10;Description automatically generated">
            <a:extLst>
              <a:ext uri="{FF2B5EF4-FFF2-40B4-BE49-F238E27FC236}">
                <a16:creationId xmlns:a16="http://schemas.microsoft.com/office/drawing/2014/main" id="{88D02AF4-322B-CE99-B49E-F5157F21A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3076337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3BF5-6076-4D1B-BF80-4B9CC5926CE2}"/>
              </a:ext>
            </a:extLst>
          </p:cNvPr>
          <p:cNvSpPr>
            <a:spLocks noGrp="1"/>
          </p:cNvSpPr>
          <p:nvPr>
            <p:ph type="title"/>
          </p:nvPr>
        </p:nvSpPr>
        <p:spPr/>
        <p:txBody>
          <a:bodyPr/>
          <a:lstStyle/>
          <a:p>
            <a:r>
              <a:rPr lang="en-GB" b="1"/>
              <a:t>Developing a research skilled workforce </a:t>
            </a:r>
            <a:br>
              <a:rPr lang="en-GB" b="1"/>
            </a:br>
            <a:r>
              <a:rPr lang="en-GB" b="1"/>
              <a:t>in the South West</a:t>
            </a:r>
          </a:p>
        </p:txBody>
      </p:sp>
      <p:sp>
        <p:nvSpPr>
          <p:cNvPr id="3" name="Content Placeholder 2">
            <a:extLst>
              <a:ext uri="{FF2B5EF4-FFF2-40B4-BE49-F238E27FC236}">
                <a16:creationId xmlns:a16="http://schemas.microsoft.com/office/drawing/2014/main" id="{4AB505A1-3F7D-45D1-8C58-5ABBAFC3CD27}"/>
              </a:ext>
            </a:extLst>
          </p:cNvPr>
          <p:cNvSpPr>
            <a:spLocks noGrp="1"/>
          </p:cNvSpPr>
          <p:nvPr>
            <p:ph idx="1"/>
          </p:nvPr>
        </p:nvSpPr>
        <p:spPr/>
        <p:txBody>
          <a:bodyPr/>
          <a:lstStyle/>
          <a:p>
            <a:pPr marL="0" indent="0">
              <a:buNone/>
            </a:pPr>
            <a:r>
              <a:rPr lang="en-GB" sz="1800" b="1">
                <a:solidFill>
                  <a:srgbClr val="003087"/>
                </a:solidFill>
                <a:effectLst/>
                <a:latin typeface="Arial" panose="020B0604020202020204" pitchFamily="34" charset="0"/>
                <a:ea typeface="MS PGothic" panose="020B0600070205080204" pitchFamily="34" charset="-128"/>
                <a:cs typeface="Times New Roman" panose="02020603050405020304" pitchFamily="18" charset="0"/>
              </a:rPr>
              <a:t>Our intentions</a:t>
            </a:r>
          </a:p>
          <a:p>
            <a:pPr marL="0" lvl="0" indent="0">
              <a:buNone/>
            </a:pPr>
            <a:r>
              <a:rPr lang="en-GB">
                <a:effectLst/>
                <a:latin typeface="Arial" panose="020B0604020202020204" pitchFamily="34" charset="0"/>
                <a:ea typeface="MS PGothic" panose="020B0600070205080204" pitchFamily="34" charset="-128"/>
                <a:cs typeface="Arial" panose="020B0604020202020204" pitchFamily="34" charset="0"/>
              </a:rPr>
              <a:t>4. To </a:t>
            </a:r>
            <a:r>
              <a:rPr lang="en-GB" b="1">
                <a:effectLst/>
                <a:latin typeface="Arial" panose="020B0604020202020204" pitchFamily="34" charset="0"/>
                <a:ea typeface="MS PGothic" panose="020B0600070205080204" pitchFamily="34" charset="-128"/>
                <a:cs typeface="Arial" panose="020B0604020202020204" pitchFamily="34" charset="0"/>
              </a:rPr>
              <a:t>align our strategic goals</a:t>
            </a:r>
            <a:r>
              <a:rPr lang="en-GB">
                <a:effectLst/>
                <a:latin typeface="Arial" panose="020B0604020202020204" pitchFamily="34" charset="0"/>
                <a:ea typeface="MS PGothic" panose="020B0600070205080204" pitchFamily="34" charset="-128"/>
                <a:cs typeface="Arial" panose="020B0604020202020204" pitchFamily="34" charset="0"/>
              </a:rPr>
              <a:t> with those of higher education institutes and research networks, with a shared purpose to support regional research development and delivery needs.</a:t>
            </a:r>
            <a:endParaRPr lang="en-GB">
              <a:effectLst/>
              <a:latin typeface="Arial" panose="020B0604020202020204" pitchFamily="34" charset="0"/>
              <a:ea typeface="MS PGothic" panose="020B0600070205080204" pitchFamily="34" charset="-128"/>
              <a:cs typeface="Times New Roman" panose="02020603050405020304" pitchFamily="18" charset="0"/>
            </a:endParaRPr>
          </a:p>
          <a:p>
            <a:pPr marL="0" lvl="0" indent="0">
              <a:buNone/>
            </a:pPr>
            <a:r>
              <a:rPr lang="en-GB">
                <a:effectLst/>
                <a:latin typeface="Arial" panose="020B0604020202020204" pitchFamily="34" charset="0"/>
                <a:ea typeface="MS PGothic" panose="020B0600070205080204" pitchFamily="34" charset="-128"/>
                <a:cs typeface="Arial" panose="020B0604020202020204" pitchFamily="34" charset="0"/>
              </a:rPr>
              <a:t>5. To </a:t>
            </a:r>
            <a:r>
              <a:rPr lang="en-GB" b="1">
                <a:effectLst/>
                <a:latin typeface="Arial" panose="020B0604020202020204" pitchFamily="34" charset="0"/>
                <a:ea typeface="MS PGothic" panose="020B0600070205080204" pitchFamily="34" charset="-128"/>
                <a:cs typeface="Arial" panose="020B0604020202020204" pitchFamily="34" charset="0"/>
              </a:rPr>
              <a:t>align our regional ambitions with professional bodies and national research support</a:t>
            </a:r>
            <a:r>
              <a:rPr lang="en-GB">
                <a:effectLst/>
                <a:latin typeface="Arial" panose="020B0604020202020204" pitchFamily="34" charset="0"/>
                <a:ea typeface="MS PGothic" panose="020B0600070205080204" pitchFamily="34" charset="-128"/>
                <a:cs typeface="Arial" panose="020B0604020202020204" pitchFamily="34" charset="0"/>
              </a:rPr>
              <a:t> groups and networks to take targeted actions once and well. </a:t>
            </a:r>
            <a:endParaRPr lang="en-GB">
              <a:effectLst/>
              <a:latin typeface="Arial" panose="020B0604020202020204" pitchFamily="34" charset="0"/>
              <a:ea typeface="MS PGothic" panose="020B0600070205080204" pitchFamily="34" charset="-128"/>
              <a:cs typeface="Times New Roman" panose="02020603050405020304" pitchFamily="18" charset="0"/>
            </a:endParaRPr>
          </a:p>
          <a:p>
            <a:endParaRPr lang="en-GB"/>
          </a:p>
        </p:txBody>
      </p:sp>
      <p:pic>
        <p:nvPicPr>
          <p:cNvPr id="4" name="Picture 3" descr="A blue and white logo&#10;&#10;Description automatically generated with low confidence">
            <a:extLst>
              <a:ext uri="{FF2B5EF4-FFF2-40B4-BE49-F238E27FC236}">
                <a16:creationId xmlns:a16="http://schemas.microsoft.com/office/drawing/2014/main" id="{47960C82-BD1D-6130-5D80-B37CB9663C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5" name="Picture 4" descr="A picture containing text, font, graphics, map&#10;&#10;Description automatically generated">
            <a:extLst>
              <a:ext uri="{FF2B5EF4-FFF2-40B4-BE49-F238E27FC236}">
                <a16:creationId xmlns:a16="http://schemas.microsoft.com/office/drawing/2014/main" id="{56AECB6E-0638-4E9E-1C40-11F2B43C9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377310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44AB-5F78-4ECD-3390-9FB7C87E596C}"/>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5BF8E94-58D5-D91D-A26B-9A206410AB78}"/>
              </a:ext>
            </a:extLst>
          </p:cNvPr>
          <p:cNvSpPr>
            <a:spLocks noGrp="1"/>
          </p:cNvSpPr>
          <p:nvPr>
            <p:ph idx="1"/>
          </p:nvPr>
        </p:nvSpPr>
        <p:spPr/>
        <p:txBody>
          <a:bodyPr/>
          <a:lstStyle/>
          <a:p>
            <a:endParaRPr lang="en-GB"/>
          </a:p>
        </p:txBody>
      </p:sp>
      <p:pic>
        <p:nvPicPr>
          <p:cNvPr id="7" name="Picture 6" descr="Diagram&#10;&#10;Description automatically generated">
            <a:extLst>
              <a:ext uri="{FF2B5EF4-FFF2-40B4-BE49-F238E27FC236}">
                <a16:creationId xmlns:a16="http://schemas.microsoft.com/office/drawing/2014/main" id="{4AD2D317-FDBB-96EE-8CE5-D6EF81CB69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16" y="78766"/>
            <a:ext cx="9747942" cy="6700468"/>
          </a:xfrm>
          <a:prstGeom prst="rect">
            <a:avLst/>
          </a:prstGeom>
          <a:noFill/>
          <a:ln>
            <a:noFill/>
          </a:ln>
        </p:spPr>
      </p:pic>
      <p:pic>
        <p:nvPicPr>
          <p:cNvPr id="4" name="Picture 3" descr="A blue and white logo&#10;&#10;Description automatically generated with low confidence">
            <a:extLst>
              <a:ext uri="{FF2B5EF4-FFF2-40B4-BE49-F238E27FC236}">
                <a16:creationId xmlns:a16="http://schemas.microsoft.com/office/drawing/2014/main" id="{332728EC-0F91-D7C0-9AB3-437168927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5" name="Picture 4" descr="A picture containing text, font, graphics, map&#10;&#10;Description automatically generated">
            <a:extLst>
              <a:ext uri="{FF2B5EF4-FFF2-40B4-BE49-F238E27FC236}">
                <a16:creationId xmlns:a16="http://schemas.microsoft.com/office/drawing/2014/main" id="{A30DA42B-D1E4-63F7-B5FD-D2D3F956D8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3795508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A0FD-56B9-45C4-B5EA-CE6602554BFA}"/>
              </a:ext>
            </a:extLst>
          </p:cNvPr>
          <p:cNvSpPr>
            <a:spLocks noGrp="1"/>
          </p:cNvSpPr>
          <p:nvPr>
            <p:ph type="title"/>
          </p:nvPr>
        </p:nvSpPr>
        <p:spPr/>
        <p:txBody>
          <a:bodyPr/>
          <a:lstStyle/>
          <a:p>
            <a:endParaRPr lang="en-GB"/>
          </a:p>
        </p:txBody>
      </p:sp>
      <p:grpSp>
        <p:nvGrpSpPr>
          <p:cNvPr id="4" name="Group 3">
            <a:extLst>
              <a:ext uri="{FF2B5EF4-FFF2-40B4-BE49-F238E27FC236}">
                <a16:creationId xmlns:a16="http://schemas.microsoft.com/office/drawing/2014/main" id="{278F0641-9E8D-4A79-9CE7-93AC027E5355}"/>
              </a:ext>
              <a:ext uri="{C183D7F6-B498-43B3-948B-1728B52AA6E4}">
                <adec:decorative xmlns:adec="http://schemas.microsoft.com/office/drawing/2017/decorative" val="1"/>
              </a:ext>
            </a:extLst>
          </p:cNvPr>
          <p:cNvGrpSpPr>
            <a:grpSpLocks noChangeAspect="1"/>
          </p:cNvGrpSpPr>
          <p:nvPr/>
        </p:nvGrpSpPr>
        <p:grpSpPr>
          <a:xfrm>
            <a:off x="534572" y="414997"/>
            <a:ext cx="9386518" cy="6249401"/>
            <a:chOff x="-84238" y="0"/>
            <a:chExt cx="6989813" cy="4576896"/>
          </a:xfrm>
        </p:grpSpPr>
        <p:sp>
          <p:nvSpPr>
            <p:cNvPr id="5" name="Oval 4">
              <a:extLst>
                <a:ext uri="{FF2B5EF4-FFF2-40B4-BE49-F238E27FC236}">
                  <a16:creationId xmlns:a16="http://schemas.microsoft.com/office/drawing/2014/main" id="{ECA52FAB-39C9-4C08-9248-D8643EF4A5A0}"/>
                </a:ext>
              </a:extLst>
            </p:cNvPr>
            <p:cNvSpPr/>
            <p:nvPr/>
          </p:nvSpPr>
          <p:spPr>
            <a:xfrm>
              <a:off x="2028828" y="3342267"/>
              <a:ext cx="2981069" cy="137863"/>
            </a:xfrm>
            <a:prstGeom prst="ellipse">
              <a:avLst/>
            </a:prstGeom>
            <a:gradFill flip="none" rotWithShape="1">
              <a:gsLst>
                <a:gs pos="0">
                  <a:schemeClr val="tx1">
                    <a:lumMod val="65000"/>
                    <a:lumOff val="35000"/>
                  </a:schemeClr>
                </a:gs>
                <a:gs pos="68000">
                  <a:schemeClr val="tx1">
                    <a:lumMod val="75000"/>
                    <a:lumOff val="2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E2AFC9-A43B-4A5F-BC39-49DFE4899D94}"/>
                </a:ext>
              </a:extLst>
            </p:cNvPr>
            <p:cNvSpPr/>
            <p:nvPr/>
          </p:nvSpPr>
          <p:spPr>
            <a:xfrm>
              <a:off x="0" y="1781613"/>
              <a:ext cx="1972310" cy="67564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3"/>
                </a:rPr>
                <a:t>Grow our influence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providing direction and support to inform the training needs and career pathways required</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7" name="Rectangle 6">
              <a:extLst>
                <a:ext uri="{FF2B5EF4-FFF2-40B4-BE49-F238E27FC236}">
                  <a16:creationId xmlns:a16="http://schemas.microsoft.com/office/drawing/2014/main" id="{B67371CC-2C1F-48B9-853C-6A68E0E5EAA0}"/>
                </a:ext>
              </a:extLst>
            </p:cNvPr>
            <p:cNvSpPr/>
            <p:nvPr/>
          </p:nvSpPr>
          <p:spPr>
            <a:xfrm>
              <a:off x="4674999" y="596828"/>
              <a:ext cx="2230576" cy="82169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4"/>
                </a:rPr>
                <a:t>Invest in and nurture our workforce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(health, social care, and scientific professional) to be research aware, research active and research leaders</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id="{E72D51C1-4C91-4879-ACBD-3EF69FCD4C2B}"/>
                </a:ext>
              </a:extLst>
            </p:cNvPr>
            <p:cNvSpPr/>
            <p:nvPr/>
          </p:nvSpPr>
          <p:spPr>
            <a:xfrm>
              <a:off x="4764678" y="3029107"/>
              <a:ext cx="2140897" cy="67564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5"/>
                </a:rPr>
                <a:t>Lead by example</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and embed evidence-based practice, research, and innovation into career development pathways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9" name="Rectangle 8">
              <a:extLst>
                <a:ext uri="{FF2B5EF4-FFF2-40B4-BE49-F238E27FC236}">
                  <a16:creationId xmlns:a16="http://schemas.microsoft.com/office/drawing/2014/main" id="{C5CA032F-860B-44D2-AF16-B79354046163}"/>
                </a:ext>
              </a:extLst>
            </p:cNvPr>
            <p:cNvSpPr/>
            <p:nvPr/>
          </p:nvSpPr>
          <p:spPr>
            <a:xfrm>
              <a:off x="-84238" y="2920816"/>
              <a:ext cx="2388412" cy="967740"/>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6"/>
                </a:rPr>
                <a:t>Support south west research priorities</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enabling</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research skills development to support research priorities</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id="{603FFE90-E154-4E2B-B083-413D1DD47963}"/>
                </a:ext>
              </a:extLst>
            </p:cNvPr>
            <p:cNvSpPr/>
            <p:nvPr/>
          </p:nvSpPr>
          <p:spPr>
            <a:xfrm>
              <a:off x="141863" y="613017"/>
              <a:ext cx="2246547" cy="94948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7"/>
                </a:rPr>
                <a:t>Create a thriving research culture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across our communities, networks, and Integrated Care Boards.</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To find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ways to develop &amp;</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translate research knowledge and skills into practice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11" name="Oval 10">
              <a:extLst>
                <a:ext uri="{FF2B5EF4-FFF2-40B4-BE49-F238E27FC236}">
                  <a16:creationId xmlns:a16="http://schemas.microsoft.com/office/drawing/2014/main" id="{150096E4-21B7-4574-B7D7-0A759076530A}"/>
                </a:ext>
              </a:extLst>
            </p:cNvPr>
            <p:cNvSpPr>
              <a:spLocks noChangeArrowheads="1"/>
            </p:cNvSpPr>
            <p:nvPr/>
          </p:nvSpPr>
          <p:spPr bwMode="auto">
            <a:xfrm>
              <a:off x="2924110" y="1695677"/>
              <a:ext cx="1211533" cy="1210708"/>
            </a:xfrm>
            <a:prstGeom prst="ellipse">
              <a:avLst/>
            </a:prstGeom>
            <a:solidFill>
              <a:schemeClr val="bg1"/>
            </a:solidFill>
            <a:ln w="9525">
              <a:solidFill>
                <a:srgbClr val="000000"/>
              </a:solidFill>
              <a:round/>
              <a:headEnd/>
              <a:tailEnd/>
            </a:ln>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D0989DF6-2607-4D11-B335-AD4E3012E2FA}"/>
                </a:ext>
              </a:extLst>
            </p:cNvPr>
            <p:cNvSpPr>
              <a:spLocks/>
            </p:cNvSpPr>
            <p:nvPr/>
          </p:nvSpPr>
          <p:spPr bwMode="auto">
            <a:xfrm>
              <a:off x="2709643" y="1234408"/>
              <a:ext cx="874959" cy="611414"/>
            </a:xfrm>
            <a:custGeom>
              <a:avLst/>
              <a:gdLst>
                <a:gd name="T0" fmla="*/ 0 w 778"/>
                <a:gd name="T1" fmla="*/ 353 h 581"/>
                <a:gd name="T2" fmla="*/ 288 w 778"/>
                <a:gd name="T3" fmla="*/ 581 h 581"/>
                <a:gd name="T4" fmla="*/ 778 w 778"/>
                <a:gd name="T5" fmla="*/ 367 h 581"/>
                <a:gd name="T6" fmla="*/ 778 w 778"/>
                <a:gd name="T7" fmla="*/ 0 h 581"/>
                <a:gd name="T8" fmla="*/ 0 w 778"/>
                <a:gd name="T9" fmla="*/ 353 h 581"/>
              </a:gdLst>
              <a:ahLst/>
              <a:cxnLst>
                <a:cxn ang="0">
                  <a:pos x="T0" y="T1"/>
                </a:cxn>
                <a:cxn ang="0">
                  <a:pos x="T2" y="T3"/>
                </a:cxn>
                <a:cxn ang="0">
                  <a:pos x="T4" y="T5"/>
                </a:cxn>
                <a:cxn ang="0">
                  <a:pos x="T6" y="T7"/>
                </a:cxn>
                <a:cxn ang="0">
                  <a:pos x="T8" y="T9"/>
                </a:cxn>
              </a:cxnLst>
              <a:rect l="0" t="0" r="r" b="b"/>
              <a:pathLst>
                <a:path w="778" h="581">
                  <a:moveTo>
                    <a:pt x="0" y="353"/>
                  </a:moveTo>
                  <a:cubicBezTo>
                    <a:pt x="288" y="581"/>
                    <a:pt x="288" y="581"/>
                    <a:pt x="288" y="581"/>
                  </a:cubicBezTo>
                  <a:cubicBezTo>
                    <a:pt x="410" y="449"/>
                    <a:pt x="584" y="367"/>
                    <a:pt x="778" y="367"/>
                  </a:cubicBezTo>
                  <a:cubicBezTo>
                    <a:pt x="778" y="0"/>
                    <a:pt x="778" y="0"/>
                    <a:pt x="778" y="0"/>
                  </a:cubicBezTo>
                  <a:cubicBezTo>
                    <a:pt x="468" y="0"/>
                    <a:pt x="189" y="136"/>
                    <a:pt x="0" y="353"/>
                  </a:cubicBezTo>
                  <a:close/>
                </a:path>
              </a:pathLst>
            </a:custGeom>
            <a:solidFill>
              <a:schemeClr val="accent6"/>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FC31107-40F8-413D-9A85-885AFC717FF1}"/>
                </a:ext>
              </a:extLst>
            </p:cNvPr>
            <p:cNvSpPr>
              <a:spLocks noChangeArrowheads="1"/>
            </p:cNvSpPr>
            <p:nvPr/>
          </p:nvSpPr>
          <p:spPr bwMode="auto">
            <a:xfrm>
              <a:off x="2846403" y="1098603"/>
              <a:ext cx="481634" cy="481635"/>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9CBA75FB-B033-4C3E-8DD2-8F15DAD2A348}"/>
                </a:ext>
              </a:extLst>
            </p:cNvPr>
            <p:cNvSpPr>
              <a:spLocks/>
            </p:cNvSpPr>
            <p:nvPr/>
          </p:nvSpPr>
          <p:spPr bwMode="auto">
            <a:xfrm rot="19147584">
              <a:off x="3448509" y="2772375"/>
              <a:ext cx="882866" cy="502752"/>
            </a:xfrm>
            <a:custGeom>
              <a:avLst/>
              <a:gdLst>
                <a:gd name="T0" fmla="*/ 680 w 989"/>
                <a:gd name="T1" fmla="*/ 516 h 516"/>
                <a:gd name="T2" fmla="*/ 989 w 989"/>
                <a:gd name="T3" fmla="*/ 469 h 516"/>
                <a:gd name="T4" fmla="*/ 877 w 989"/>
                <a:gd name="T5" fmla="*/ 119 h 516"/>
                <a:gd name="T6" fmla="*/ 680 w 989"/>
                <a:gd name="T7" fmla="*/ 149 h 516"/>
                <a:gd name="T8" fmla="*/ 260 w 989"/>
                <a:gd name="T9" fmla="*/ 0 h 516"/>
                <a:gd name="T10" fmla="*/ 0 w 989"/>
                <a:gd name="T11" fmla="*/ 261 h 516"/>
                <a:gd name="T12" fmla="*/ 680 w 989"/>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989" h="516">
                  <a:moveTo>
                    <a:pt x="680" y="516"/>
                  </a:moveTo>
                  <a:cubicBezTo>
                    <a:pt x="788" y="516"/>
                    <a:pt x="892" y="499"/>
                    <a:pt x="989" y="469"/>
                  </a:cubicBezTo>
                  <a:cubicBezTo>
                    <a:pt x="877" y="119"/>
                    <a:pt x="877" y="119"/>
                    <a:pt x="877" y="119"/>
                  </a:cubicBezTo>
                  <a:cubicBezTo>
                    <a:pt x="815" y="139"/>
                    <a:pt x="749" y="149"/>
                    <a:pt x="680" y="149"/>
                  </a:cubicBezTo>
                  <a:cubicBezTo>
                    <a:pt x="521" y="149"/>
                    <a:pt x="374" y="93"/>
                    <a:pt x="260" y="0"/>
                  </a:cubicBezTo>
                  <a:cubicBezTo>
                    <a:pt x="0" y="261"/>
                    <a:pt x="0" y="261"/>
                    <a:pt x="0" y="261"/>
                  </a:cubicBezTo>
                  <a:cubicBezTo>
                    <a:pt x="182" y="420"/>
                    <a:pt x="420" y="516"/>
                    <a:pt x="680" y="516"/>
                  </a:cubicBezTo>
                  <a:close/>
                </a:path>
              </a:pathLst>
            </a:custGeom>
            <a:solidFill>
              <a:srgbClr val="00B0F0"/>
            </a:solidFill>
            <a:ln>
              <a:noFill/>
            </a:ln>
            <a:effectLst>
              <a:outerShdw blurRad="50800" dist="38100" dir="16200000" rotWithShape="0">
                <a:prstClr val="black">
                  <a:alpha val="40000"/>
                </a:prstClr>
              </a:outerShdw>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FE5040A-7439-49D9-817F-BC5C647913B0}"/>
                </a:ext>
              </a:extLst>
            </p:cNvPr>
            <p:cNvSpPr>
              <a:spLocks noChangeArrowheads="1"/>
            </p:cNvSpPr>
            <p:nvPr/>
          </p:nvSpPr>
          <p:spPr bwMode="auto">
            <a:xfrm>
              <a:off x="3771461" y="2803792"/>
              <a:ext cx="483289" cy="481635"/>
            </a:xfrm>
            <a:prstGeom prst="ellipse">
              <a:avLst/>
            </a:prstGeom>
            <a:solidFill>
              <a:srgbClr val="0070C0"/>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9">
              <a:extLst>
                <a:ext uri="{FF2B5EF4-FFF2-40B4-BE49-F238E27FC236}">
                  <a16:creationId xmlns:a16="http://schemas.microsoft.com/office/drawing/2014/main" id="{7749AA87-5FF3-46B8-802F-D04C0CF357BF}"/>
                </a:ext>
              </a:extLst>
            </p:cNvPr>
            <p:cNvSpPr>
              <a:spLocks noEditPoints="1"/>
            </p:cNvSpPr>
            <p:nvPr/>
          </p:nvSpPr>
          <p:spPr bwMode="auto">
            <a:xfrm>
              <a:off x="4554430" y="2771360"/>
              <a:ext cx="269781" cy="394068"/>
            </a:xfrm>
            <a:custGeom>
              <a:avLst/>
              <a:gdLst>
                <a:gd name="T0" fmla="*/ 241 w 248"/>
                <a:gd name="T1" fmla="*/ 206 h 240"/>
                <a:gd name="T2" fmla="*/ 171 w 248"/>
                <a:gd name="T3" fmla="*/ 139 h 240"/>
                <a:gd name="T4" fmla="*/ 167 w 248"/>
                <a:gd name="T5" fmla="*/ 136 h 240"/>
                <a:gd name="T6" fmla="*/ 179 w 248"/>
                <a:gd name="T7" fmla="*/ 90 h 240"/>
                <a:gd name="T8" fmla="*/ 90 w 248"/>
                <a:gd name="T9" fmla="*/ 0 h 240"/>
                <a:gd name="T10" fmla="*/ 0 w 248"/>
                <a:gd name="T11" fmla="*/ 90 h 240"/>
                <a:gd name="T12" fmla="*/ 90 w 248"/>
                <a:gd name="T13" fmla="*/ 180 h 240"/>
                <a:gd name="T14" fmla="*/ 140 w 248"/>
                <a:gd name="T15" fmla="*/ 164 h 240"/>
                <a:gd name="T16" fmla="*/ 141 w 248"/>
                <a:gd name="T17" fmla="*/ 165 h 240"/>
                <a:gd name="T18" fmla="*/ 211 w 248"/>
                <a:gd name="T19" fmla="*/ 231 h 240"/>
                <a:gd name="T20" fmla="*/ 239 w 248"/>
                <a:gd name="T21" fmla="*/ 233 h 240"/>
                <a:gd name="T22" fmla="*/ 241 w 248"/>
                <a:gd name="T23" fmla="*/ 206 h 240"/>
                <a:gd name="T24" fmla="*/ 90 w 248"/>
                <a:gd name="T25" fmla="*/ 148 h 240"/>
                <a:gd name="T26" fmla="*/ 32 w 248"/>
                <a:gd name="T27" fmla="*/ 90 h 240"/>
                <a:gd name="T28" fmla="*/ 90 w 248"/>
                <a:gd name="T29" fmla="*/ 32 h 240"/>
                <a:gd name="T30" fmla="*/ 147 w 248"/>
                <a:gd name="T31" fmla="*/ 90 h 240"/>
                <a:gd name="T32" fmla="*/ 90 w 248"/>
                <a:gd name="T33" fmla="*/ 14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8" h="240">
                  <a:moveTo>
                    <a:pt x="241" y="206"/>
                  </a:moveTo>
                  <a:cubicBezTo>
                    <a:pt x="171" y="139"/>
                    <a:pt x="171" y="139"/>
                    <a:pt x="171" y="139"/>
                  </a:cubicBezTo>
                  <a:cubicBezTo>
                    <a:pt x="170" y="138"/>
                    <a:pt x="168" y="137"/>
                    <a:pt x="167" y="136"/>
                  </a:cubicBezTo>
                  <a:cubicBezTo>
                    <a:pt x="175" y="122"/>
                    <a:pt x="179" y="107"/>
                    <a:pt x="179" y="90"/>
                  </a:cubicBezTo>
                  <a:cubicBezTo>
                    <a:pt x="179" y="40"/>
                    <a:pt x="139" y="0"/>
                    <a:pt x="90" y="0"/>
                  </a:cubicBezTo>
                  <a:cubicBezTo>
                    <a:pt x="40" y="0"/>
                    <a:pt x="0" y="40"/>
                    <a:pt x="0" y="90"/>
                  </a:cubicBezTo>
                  <a:cubicBezTo>
                    <a:pt x="0" y="139"/>
                    <a:pt x="40" y="180"/>
                    <a:pt x="90" y="180"/>
                  </a:cubicBezTo>
                  <a:cubicBezTo>
                    <a:pt x="108" y="180"/>
                    <a:pt x="126" y="174"/>
                    <a:pt x="140" y="164"/>
                  </a:cubicBezTo>
                  <a:cubicBezTo>
                    <a:pt x="141" y="164"/>
                    <a:pt x="141" y="164"/>
                    <a:pt x="141" y="165"/>
                  </a:cubicBezTo>
                  <a:cubicBezTo>
                    <a:pt x="211" y="231"/>
                    <a:pt x="211" y="231"/>
                    <a:pt x="211" y="231"/>
                  </a:cubicBezTo>
                  <a:cubicBezTo>
                    <a:pt x="218" y="239"/>
                    <a:pt x="230" y="240"/>
                    <a:pt x="239" y="233"/>
                  </a:cubicBezTo>
                  <a:cubicBezTo>
                    <a:pt x="247" y="226"/>
                    <a:pt x="248" y="214"/>
                    <a:pt x="241" y="206"/>
                  </a:cubicBezTo>
                  <a:close/>
                  <a:moveTo>
                    <a:pt x="90" y="148"/>
                  </a:moveTo>
                  <a:cubicBezTo>
                    <a:pt x="58" y="148"/>
                    <a:pt x="32" y="122"/>
                    <a:pt x="32" y="90"/>
                  </a:cubicBezTo>
                  <a:cubicBezTo>
                    <a:pt x="32" y="58"/>
                    <a:pt x="58" y="32"/>
                    <a:pt x="90" y="32"/>
                  </a:cubicBezTo>
                  <a:cubicBezTo>
                    <a:pt x="121" y="32"/>
                    <a:pt x="147" y="58"/>
                    <a:pt x="147" y="90"/>
                  </a:cubicBezTo>
                  <a:cubicBezTo>
                    <a:pt x="147" y="122"/>
                    <a:pt x="121" y="148"/>
                    <a:pt x="90" y="1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5352B8C-5B89-405F-9494-D25B0D9CF960}"/>
                </a:ext>
              </a:extLst>
            </p:cNvPr>
            <p:cNvSpPr/>
            <p:nvPr/>
          </p:nvSpPr>
          <p:spPr>
            <a:xfrm>
              <a:off x="2994735" y="1866682"/>
              <a:ext cx="1077595" cy="792480"/>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DEVELOPING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RESEARCH SKILLED WORKFORCE across the South West</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grpSp>
          <p:nvGrpSpPr>
            <p:cNvPr id="18" name="Group 17">
              <a:extLst>
                <a:ext uri="{FF2B5EF4-FFF2-40B4-BE49-F238E27FC236}">
                  <a16:creationId xmlns:a16="http://schemas.microsoft.com/office/drawing/2014/main" id="{C5CFF197-CDAF-4612-BC30-EE57235F4786}"/>
                </a:ext>
              </a:extLst>
            </p:cNvPr>
            <p:cNvGrpSpPr/>
            <p:nvPr/>
          </p:nvGrpSpPr>
          <p:grpSpPr>
            <a:xfrm rot="7361578" flipV="1">
              <a:off x="2539197" y="1004133"/>
              <a:ext cx="171848" cy="475424"/>
              <a:chOff x="2539197" y="1004133"/>
              <a:chExt cx="406401" cy="1420813"/>
            </a:xfrm>
            <a:solidFill>
              <a:schemeClr val="accent6"/>
            </a:solidFill>
          </p:grpSpPr>
          <p:sp>
            <p:nvSpPr>
              <p:cNvPr id="61" name="Freeform 20">
                <a:extLst>
                  <a:ext uri="{FF2B5EF4-FFF2-40B4-BE49-F238E27FC236}">
                    <a16:creationId xmlns:a16="http://schemas.microsoft.com/office/drawing/2014/main" id="{59A6FCA3-DC96-4E35-A07C-2E7FEA908D0C}"/>
                  </a:ext>
                </a:extLst>
              </p:cNvPr>
              <p:cNvSpPr>
                <a:spLocks/>
              </p:cNvSpPr>
              <p:nvPr/>
            </p:nvSpPr>
            <p:spPr bwMode="auto">
              <a:xfrm>
                <a:off x="2588410" y="1067633"/>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21">
                <a:extLst>
                  <a:ext uri="{FF2B5EF4-FFF2-40B4-BE49-F238E27FC236}">
                    <a16:creationId xmlns:a16="http://schemas.microsoft.com/office/drawing/2014/main" id="{B806B8BC-D241-42E3-B4F1-6B65F0647F1B}"/>
                  </a:ext>
                </a:extLst>
              </p:cNvPr>
              <p:cNvSpPr>
                <a:spLocks/>
              </p:cNvSpPr>
              <p:nvPr/>
            </p:nvSpPr>
            <p:spPr bwMode="auto">
              <a:xfrm>
                <a:off x="2539197" y="1004133"/>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BDDDB70E-E4D4-4753-B831-C1977AD59518}"/>
                </a:ext>
              </a:extLst>
            </p:cNvPr>
            <p:cNvGrpSpPr/>
            <p:nvPr/>
          </p:nvGrpSpPr>
          <p:grpSpPr>
            <a:xfrm rot="14267297" flipV="1">
              <a:off x="4710508" y="2313008"/>
              <a:ext cx="213712" cy="470795"/>
              <a:chOff x="4710508" y="2313008"/>
              <a:chExt cx="406401" cy="1420813"/>
            </a:xfrm>
            <a:solidFill>
              <a:srgbClr val="FAC52E"/>
            </a:solidFill>
          </p:grpSpPr>
          <p:sp>
            <p:nvSpPr>
              <p:cNvPr id="59" name="Freeform 20">
                <a:extLst>
                  <a:ext uri="{FF2B5EF4-FFF2-40B4-BE49-F238E27FC236}">
                    <a16:creationId xmlns:a16="http://schemas.microsoft.com/office/drawing/2014/main" id="{A8387508-4CA6-4028-9DDA-474C3253BBB8}"/>
                  </a:ext>
                </a:extLst>
              </p:cNvPr>
              <p:cNvSpPr>
                <a:spLocks/>
              </p:cNvSpPr>
              <p:nvPr/>
            </p:nvSpPr>
            <p:spPr bwMode="auto">
              <a:xfrm>
                <a:off x="4759721" y="2376508"/>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1">
                <a:extLst>
                  <a:ext uri="{FF2B5EF4-FFF2-40B4-BE49-F238E27FC236}">
                    <a16:creationId xmlns:a16="http://schemas.microsoft.com/office/drawing/2014/main" id="{33971A05-CFB6-49F7-88A9-3E093A29F5AA}"/>
                  </a:ext>
                </a:extLst>
              </p:cNvPr>
              <p:cNvSpPr>
                <a:spLocks/>
              </p:cNvSpPr>
              <p:nvPr/>
            </p:nvSpPr>
            <p:spPr bwMode="auto">
              <a:xfrm>
                <a:off x="4710508" y="2313008"/>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85C5CF35-5078-4AA3-BA6F-D76A8753813F}"/>
                </a:ext>
              </a:extLst>
            </p:cNvPr>
            <p:cNvGrpSpPr/>
            <p:nvPr/>
          </p:nvGrpSpPr>
          <p:grpSpPr>
            <a:xfrm rot="6704798" flipH="1">
              <a:off x="4462217" y="2953984"/>
              <a:ext cx="144946" cy="501948"/>
              <a:chOff x="4462217" y="2953984"/>
              <a:chExt cx="406401" cy="1420813"/>
            </a:xfrm>
            <a:solidFill>
              <a:schemeClr val="accent3"/>
            </a:solidFill>
          </p:grpSpPr>
          <p:sp>
            <p:nvSpPr>
              <p:cNvPr id="57" name="Freeform 20">
                <a:extLst>
                  <a:ext uri="{FF2B5EF4-FFF2-40B4-BE49-F238E27FC236}">
                    <a16:creationId xmlns:a16="http://schemas.microsoft.com/office/drawing/2014/main" id="{F1A0C653-A903-4E87-9A92-BE7643F82169}"/>
                  </a:ext>
                </a:extLst>
              </p:cNvPr>
              <p:cNvSpPr>
                <a:spLocks/>
              </p:cNvSpPr>
              <p:nvPr/>
            </p:nvSpPr>
            <p:spPr bwMode="auto">
              <a:xfrm>
                <a:off x="4511430" y="3017484"/>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1">
                <a:extLst>
                  <a:ext uri="{FF2B5EF4-FFF2-40B4-BE49-F238E27FC236}">
                    <a16:creationId xmlns:a16="http://schemas.microsoft.com/office/drawing/2014/main" id="{408E7DF6-6B1C-459B-9D0C-809D8C51CA0C}"/>
                  </a:ext>
                </a:extLst>
              </p:cNvPr>
              <p:cNvSpPr>
                <a:spLocks/>
              </p:cNvSpPr>
              <p:nvPr/>
            </p:nvSpPr>
            <p:spPr bwMode="auto">
              <a:xfrm>
                <a:off x="4462217" y="2953984"/>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038D4E45-40C2-4248-8624-9F3054ECA550}"/>
                </a:ext>
              </a:extLst>
            </p:cNvPr>
            <p:cNvGrpSpPr/>
            <p:nvPr/>
          </p:nvGrpSpPr>
          <p:grpSpPr>
            <a:xfrm rot="14741864">
              <a:off x="2364883" y="2906077"/>
              <a:ext cx="253553" cy="497427"/>
              <a:chOff x="2364883" y="2906077"/>
              <a:chExt cx="406401" cy="1420813"/>
            </a:xfrm>
            <a:solidFill>
              <a:schemeClr val="accent4"/>
            </a:solidFill>
          </p:grpSpPr>
          <p:sp>
            <p:nvSpPr>
              <p:cNvPr id="55" name="Freeform 20">
                <a:extLst>
                  <a:ext uri="{FF2B5EF4-FFF2-40B4-BE49-F238E27FC236}">
                    <a16:creationId xmlns:a16="http://schemas.microsoft.com/office/drawing/2014/main" id="{5C9A7302-18F2-4DB4-B011-7D23F8119434}"/>
                  </a:ext>
                </a:extLst>
              </p:cNvPr>
              <p:cNvSpPr>
                <a:spLocks/>
              </p:cNvSpPr>
              <p:nvPr/>
            </p:nvSpPr>
            <p:spPr bwMode="auto">
              <a:xfrm>
                <a:off x="2414096" y="2969577"/>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
                <a:extLst>
                  <a:ext uri="{FF2B5EF4-FFF2-40B4-BE49-F238E27FC236}">
                    <a16:creationId xmlns:a16="http://schemas.microsoft.com/office/drawing/2014/main" id="{75339364-CAA7-408A-9C31-EFBFE6846ACD}"/>
                  </a:ext>
                </a:extLst>
              </p:cNvPr>
              <p:cNvSpPr>
                <a:spLocks/>
              </p:cNvSpPr>
              <p:nvPr/>
            </p:nvSpPr>
            <p:spPr bwMode="auto">
              <a:xfrm>
                <a:off x="2364883" y="2906077"/>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64">
              <a:extLst>
                <a:ext uri="{FF2B5EF4-FFF2-40B4-BE49-F238E27FC236}">
                  <a16:creationId xmlns:a16="http://schemas.microsoft.com/office/drawing/2014/main" id="{A8B27AF3-9F83-4047-B4C8-26FB9D6E0E01}"/>
                </a:ext>
              </a:extLst>
            </p:cNvPr>
            <p:cNvSpPr>
              <a:spLocks noEditPoints="1"/>
            </p:cNvSpPr>
            <p:nvPr/>
          </p:nvSpPr>
          <p:spPr bwMode="auto">
            <a:xfrm rot="18048872">
              <a:off x="2092306" y="2241568"/>
              <a:ext cx="166941" cy="445971"/>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chemeClr val="accent5"/>
            </a:solid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
              <a:extLst>
                <a:ext uri="{FF2B5EF4-FFF2-40B4-BE49-F238E27FC236}">
                  <a16:creationId xmlns:a16="http://schemas.microsoft.com/office/drawing/2014/main" id="{F943BD5F-9AE1-4D6E-8348-8653E349EF4A}"/>
                </a:ext>
              </a:extLst>
            </p:cNvPr>
            <p:cNvSpPr>
              <a:spLocks/>
            </p:cNvSpPr>
            <p:nvPr/>
          </p:nvSpPr>
          <p:spPr bwMode="auto">
            <a:xfrm rot="14327008">
              <a:off x="2270170" y="1769099"/>
              <a:ext cx="801504" cy="764168"/>
            </a:xfrm>
            <a:custGeom>
              <a:avLst/>
              <a:gdLst>
                <a:gd name="T0" fmla="*/ 18 w 854"/>
                <a:gd name="T1" fmla="*/ 0 h 774"/>
                <a:gd name="T2" fmla="*/ 0 w 854"/>
                <a:gd name="T3" fmla="*/ 368 h 774"/>
                <a:gd name="T4" fmla="*/ 505 w 854"/>
                <a:gd name="T5" fmla="*/ 774 h 774"/>
                <a:gd name="T6" fmla="*/ 854 w 854"/>
                <a:gd name="T7" fmla="*/ 660 h 774"/>
                <a:gd name="T8" fmla="*/ 18 w 854"/>
                <a:gd name="T9" fmla="*/ 0 h 774"/>
              </a:gdLst>
              <a:ahLst/>
              <a:cxnLst>
                <a:cxn ang="0">
                  <a:pos x="T0" y="T1"/>
                </a:cxn>
                <a:cxn ang="0">
                  <a:pos x="T2" y="T3"/>
                </a:cxn>
                <a:cxn ang="0">
                  <a:pos x="T4" y="T5"/>
                </a:cxn>
                <a:cxn ang="0">
                  <a:pos x="T6" y="T7"/>
                </a:cxn>
                <a:cxn ang="0">
                  <a:pos x="T8" y="T9"/>
                </a:cxn>
              </a:cxnLst>
              <a:rect l="0" t="0" r="r" b="b"/>
              <a:pathLst>
                <a:path w="854" h="774">
                  <a:moveTo>
                    <a:pt x="18" y="0"/>
                  </a:moveTo>
                  <a:cubicBezTo>
                    <a:pt x="0" y="368"/>
                    <a:pt x="0" y="368"/>
                    <a:pt x="0" y="368"/>
                  </a:cubicBezTo>
                  <a:cubicBezTo>
                    <a:pt x="229" y="408"/>
                    <a:pt x="419" y="564"/>
                    <a:pt x="505" y="774"/>
                  </a:cubicBezTo>
                  <a:cubicBezTo>
                    <a:pt x="854" y="660"/>
                    <a:pt x="854" y="660"/>
                    <a:pt x="854" y="660"/>
                  </a:cubicBezTo>
                  <a:cubicBezTo>
                    <a:pt x="721" y="309"/>
                    <a:pt x="403" y="49"/>
                    <a:pt x="18" y="0"/>
                  </a:cubicBezTo>
                  <a:close/>
                </a:path>
              </a:pathLst>
            </a:custGeom>
            <a:solidFill>
              <a:schemeClr val="accent5"/>
            </a:solidFill>
            <a:ln>
              <a:noFill/>
            </a:ln>
            <a:effectLst>
              <a:outerShdw blurRad="50800" dist="38100" dir="10800000" algn="r" rotWithShape="0">
                <a:prstClr val="black">
                  <a:alpha val="40000"/>
                </a:prstClr>
              </a:outerShdw>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87194549-D8F8-4556-92F0-C56D0FEEAC17}"/>
                </a:ext>
              </a:extLst>
            </p:cNvPr>
            <p:cNvSpPr>
              <a:spLocks/>
            </p:cNvSpPr>
            <p:nvPr/>
          </p:nvSpPr>
          <p:spPr bwMode="auto">
            <a:xfrm rot="3548256">
              <a:off x="3517808" y="1270336"/>
              <a:ext cx="844928" cy="602889"/>
            </a:xfrm>
            <a:custGeom>
              <a:avLst/>
              <a:gdLst>
                <a:gd name="T0" fmla="*/ 0 w 778"/>
                <a:gd name="T1" fmla="*/ 353 h 581"/>
                <a:gd name="T2" fmla="*/ 288 w 778"/>
                <a:gd name="T3" fmla="*/ 581 h 581"/>
                <a:gd name="T4" fmla="*/ 778 w 778"/>
                <a:gd name="T5" fmla="*/ 367 h 581"/>
                <a:gd name="T6" fmla="*/ 778 w 778"/>
                <a:gd name="T7" fmla="*/ 0 h 581"/>
                <a:gd name="T8" fmla="*/ 0 w 778"/>
                <a:gd name="T9" fmla="*/ 353 h 581"/>
              </a:gdLst>
              <a:ahLst/>
              <a:cxnLst>
                <a:cxn ang="0">
                  <a:pos x="T0" y="T1"/>
                </a:cxn>
                <a:cxn ang="0">
                  <a:pos x="T2" y="T3"/>
                </a:cxn>
                <a:cxn ang="0">
                  <a:pos x="T4" y="T5"/>
                </a:cxn>
                <a:cxn ang="0">
                  <a:pos x="T6" y="T7"/>
                </a:cxn>
                <a:cxn ang="0">
                  <a:pos x="T8" y="T9"/>
                </a:cxn>
              </a:cxnLst>
              <a:rect l="0" t="0" r="r" b="b"/>
              <a:pathLst>
                <a:path w="778" h="581">
                  <a:moveTo>
                    <a:pt x="0" y="353"/>
                  </a:moveTo>
                  <a:cubicBezTo>
                    <a:pt x="288" y="581"/>
                    <a:pt x="288" y="581"/>
                    <a:pt x="288" y="581"/>
                  </a:cubicBezTo>
                  <a:cubicBezTo>
                    <a:pt x="410" y="449"/>
                    <a:pt x="584" y="367"/>
                    <a:pt x="778" y="367"/>
                  </a:cubicBezTo>
                  <a:cubicBezTo>
                    <a:pt x="778" y="0"/>
                    <a:pt x="778" y="0"/>
                    <a:pt x="778" y="0"/>
                  </a:cubicBezTo>
                  <a:cubicBezTo>
                    <a:pt x="468" y="0"/>
                    <a:pt x="189" y="136"/>
                    <a:pt x="0" y="353"/>
                  </a:cubicBezTo>
                  <a:close/>
                </a:path>
              </a:pathLst>
            </a:custGeom>
            <a:solidFill>
              <a:srgbClr val="FF0000"/>
            </a:solidFill>
            <a:ln>
              <a:noFill/>
            </a:ln>
            <a:effectLst>
              <a:outerShdw blurRad="50800" dist="38100" dir="5400000" algn="t" rotWithShape="0">
                <a:prstClr val="black">
                  <a:alpha val="40000"/>
                </a:prstClr>
              </a:outerShdw>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23BB41FF-1750-4C7F-BF41-AD3CA76BE627}"/>
                </a:ext>
              </a:extLst>
            </p:cNvPr>
            <p:cNvSpPr>
              <a:spLocks/>
            </p:cNvSpPr>
            <p:nvPr/>
          </p:nvSpPr>
          <p:spPr bwMode="auto">
            <a:xfrm rot="3189827">
              <a:off x="3992350" y="1968710"/>
              <a:ext cx="791130" cy="770840"/>
            </a:xfrm>
            <a:custGeom>
              <a:avLst/>
              <a:gdLst>
                <a:gd name="T0" fmla="*/ 18 w 854"/>
                <a:gd name="T1" fmla="*/ 0 h 774"/>
                <a:gd name="T2" fmla="*/ 0 w 854"/>
                <a:gd name="T3" fmla="*/ 368 h 774"/>
                <a:gd name="T4" fmla="*/ 505 w 854"/>
                <a:gd name="T5" fmla="*/ 774 h 774"/>
                <a:gd name="T6" fmla="*/ 854 w 854"/>
                <a:gd name="T7" fmla="*/ 660 h 774"/>
                <a:gd name="T8" fmla="*/ 18 w 854"/>
                <a:gd name="T9" fmla="*/ 0 h 774"/>
              </a:gdLst>
              <a:ahLst/>
              <a:cxnLst>
                <a:cxn ang="0">
                  <a:pos x="T0" y="T1"/>
                </a:cxn>
                <a:cxn ang="0">
                  <a:pos x="T2" y="T3"/>
                </a:cxn>
                <a:cxn ang="0">
                  <a:pos x="T4" y="T5"/>
                </a:cxn>
                <a:cxn ang="0">
                  <a:pos x="T6" y="T7"/>
                </a:cxn>
                <a:cxn ang="0">
                  <a:pos x="T8" y="T9"/>
                </a:cxn>
              </a:cxnLst>
              <a:rect l="0" t="0" r="r" b="b"/>
              <a:pathLst>
                <a:path w="854" h="774">
                  <a:moveTo>
                    <a:pt x="18" y="0"/>
                  </a:moveTo>
                  <a:cubicBezTo>
                    <a:pt x="0" y="368"/>
                    <a:pt x="0" y="368"/>
                    <a:pt x="0" y="368"/>
                  </a:cubicBezTo>
                  <a:cubicBezTo>
                    <a:pt x="229" y="408"/>
                    <a:pt x="419" y="564"/>
                    <a:pt x="505" y="774"/>
                  </a:cubicBezTo>
                  <a:cubicBezTo>
                    <a:pt x="854" y="660"/>
                    <a:pt x="854" y="660"/>
                    <a:pt x="854" y="660"/>
                  </a:cubicBezTo>
                  <a:cubicBezTo>
                    <a:pt x="721" y="309"/>
                    <a:pt x="403" y="49"/>
                    <a:pt x="18" y="0"/>
                  </a:cubicBezTo>
                  <a:close/>
                </a:path>
              </a:pathLst>
            </a:custGeom>
            <a:solidFill>
              <a:srgbClr val="FAC52E"/>
            </a:solidFill>
            <a:ln>
              <a:noFill/>
            </a:ln>
            <a:effectLst>
              <a:outerShdw blurRad="50800" dist="38100" dir="10800000" algn="r" rotWithShape="0">
                <a:prstClr val="black">
                  <a:alpha val="40000"/>
                </a:prstClr>
              </a:outerShdw>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4">
              <a:extLst>
                <a:ext uri="{FF2B5EF4-FFF2-40B4-BE49-F238E27FC236}">
                  <a16:creationId xmlns:a16="http://schemas.microsoft.com/office/drawing/2014/main" id="{EC2205C5-4E1B-491B-BEB2-C858D44A68F0}"/>
                </a:ext>
              </a:extLst>
            </p:cNvPr>
            <p:cNvSpPr>
              <a:spLocks/>
            </p:cNvSpPr>
            <p:nvPr/>
          </p:nvSpPr>
          <p:spPr bwMode="auto">
            <a:xfrm rot="1310239">
              <a:off x="2582741" y="2704781"/>
              <a:ext cx="958160" cy="507928"/>
            </a:xfrm>
            <a:custGeom>
              <a:avLst/>
              <a:gdLst>
                <a:gd name="T0" fmla="*/ 680 w 989"/>
                <a:gd name="T1" fmla="*/ 516 h 516"/>
                <a:gd name="T2" fmla="*/ 989 w 989"/>
                <a:gd name="T3" fmla="*/ 469 h 516"/>
                <a:gd name="T4" fmla="*/ 877 w 989"/>
                <a:gd name="T5" fmla="*/ 119 h 516"/>
                <a:gd name="T6" fmla="*/ 680 w 989"/>
                <a:gd name="T7" fmla="*/ 149 h 516"/>
                <a:gd name="T8" fmla="*/ 260 w 989"/>
                <a:gd name="T9" fmla="*/ 0 h 516"/>
                <a:gd name="T10" fmla="*/ 0 w 989"/>
                <a:gd name="T11" fmla="*/ 261 h 516"/>
                <a:gd name="T12" fmla="*/ 680 w 989"/>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989" h="516">
                  <a:moveTo>
                    <a:pt x="680" y="516"/>
                  </a:moveTo>
                  <a:cubicBezTo>
                    <a:pt x="788" y="516"/>
                    <a:pt x="892" y="499"/>
                    <a:pt x="989" y="469"/>
                  </a:cubicBezTo>
                  <a:cubicBezTo>
                    <a:pt x="877" y="119"/>
                    <a:pt x="877" y="119"/>
                    <a:pt x="877" y="119"/>
                  </a:cubicBezTo>
                  <a:cubicBezTo>
                    <a:pt x="815" y="139"/>
                    <a:pt x="749" y="149"/>
                    <a:pt x="680" y="149"/>
                  </a:cubicBezTo>
                  <a:cubicBezTo>
                    <a:pt x="521" y="149"/>
                    <a:pt x="374" y="93"/>
                    <a:pt x="260" y="0"/>
                  </a:cubicBezTo>
                  <a:cubicBezTo>
                    <a:pt x="0" y="261"/>
                    <a:pt x="0" y="261"/>
                    <a:pt x="0" y="261"/>
                  </a:cubicBezTo>
                  <a:cubicBezTo>
                    <a:pt x="182" y="420"/>
                    <a:pt x="420" y="516"/>
                    <a:pt x="680" y="516"/>
                  </a:cubicBezTo>
                  <a:close/>
                </a:path>
              </a:pathLst>
            </a:custGeom>
            <a:solidFill>
              <a:schemeClr val="accent4"/>
            </a:solidFill>
            <a:ln>
              <a:noFill/>
            </a:ln>
            <a:effectLst>
              <a:outerShdw blurRad="50800" dist="38100" dir="16200000" rotWithShape="0">
                <a:prstClr val="black">
                  <a:alpha val="40000"/>
                </a:prstClr>
              </a:outerShdw>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A62E34DB-8821-4059-8AE1-56E7AF4AC8E2}"/>
                </a:ext>
              </a:extLst>
            </p:cNvPr>
            <p:cNvGrpSpPr/>
            <p:nvPr/>
          </p:nvGrpSpPr>
          <p:grpSpPr>
            <a:xfrm rot="14737368" flipH="1" flipV="1">
              <a:off x="4328662" y="1046409"/>
              <a:ext cx="205906" cy="440327"/>
              <a:chOff x="4328662" y="1046409"/>
              <a:chExt cx="406401" cy="1420813"/>
            </a:xfrm>
            <a:solidFill>
              <a:srgbClr val="C00000"/>
            </a:solidFill>
          </p:grpSpPr>
          <p:sp>
            <p:nvSpPr>
              <p:cNvPr id="53" name="Freeform 20">
                <a:extLst>
                  <a:ext uri="{FF2B5EF4-FFF2-40B4-BE49-F238E27FC236}">
                    <a16:creationId xmlns:a16="http://schemas.microsoft.com/office/drawing/2014/main" id="{64CACD52-ADCD-4BCB-8062-BC3691CAC045}"/>
                  </a:ext>
                </a:extLst>
              </p:cNvPr>
              <p:cNvSpPr>
                <a:spLocks/>
              </p:cNvSpPr>
              <p:nvPr/>
            </p:nvSpPr>
            <p:spPr bwMode="auto">
              <a:xfrm>
                <a:off x="4377875" y="1109909"/>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
                <a:extLst>
                  <a:ext uri="{FF2B5EF4-FFF2-40B4-BE49-F238E27FC236}">
                    <a16:creationId xmlns:a16="http://schemas.microsoft.com/office/drawing/2014/main" id="{4889BB5D-8428-4ECD-9ADE-C207D942A222}"/>
                  </a:ext>
                </a:extLst>
              </p:cNvPr>
              <p:cNvSpPr>
                <a:spLocks/>
              </p:cNvSpPr>
              <p:nvPr/>
            </p:nvSpPr>
            <p:spPr bwMode="auto">
              <a:xfrm>
                <a:off x="4328662" y="1046409"/>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8940C03B-A989-4E90-B4FA-F7E82BBA613A}"/>
                </a:ext>
              </a:extLst>
            </p:cNvPr>
            <p:cNvSpPr/>
            <p:nvPr/>
          </p:nvSpPr>
          <p:spPr>
            <a:xfrm>
              <a:off x="5038223" y="1668140"/>
              <a:ext cx="1734185" cy="82169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563C1"/>
                  </a:solidFill>
                  <a:effectLst/>
                  <a:uLnTx/>
                  <a:uFillTx/>
                  <a:latin typeface="Arial" panose="020B0604020202020204" pitchFamily="34" charset="0"/>
                  <a:ea typeface="MS PGothic" panose="020B0600070205080204" pitchFamily="34" charset="-128"/>
                  <a:cs typeface="Arial" panose="020B0604020202020204" pitchFamily="34" charset="0"/>
                  <a:hlinkClick r:id="rId8"/>
                </a:rPr>
                <a:t>Improve access and equity</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to research career development, research delivery and research leadership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29" name="Oval 28">
              <a:extLst>
                <a:ext uri="{FF2B5EF4-FFF2-40B4-BE49-F238E27FC236}">
                  <a16:creationId xmlns:a16="http://schemas.microsoft.com/office/drawing/2014/main" id="{0F0945B9-A916-47E3-ADE3-95E237C54AE3}"/>
                </a:ext>
              </a:extLst>
            </p:cNvPr>
            <p:cNvSpPr>
              <a:spLocks noChangeArrowheads="1"/>
            </p:cNvSpPr>
            <p:nvPr/>
          </p:nvSpPr>
          <p:spPr bwMode="auto">
            <a:xfrm>
              <a:off x="2279934" y="1902662"/>
              <a:ext cx="481634" cy="482462"/>
            </a:xfrm>
            <a:prstGeom prst="ellipse">
              <a:avLst/>
            </a:prstGeom>
            <a:solidFill>
              <a:schemeClr val="accent5">
                <a:lumMod val="75000"/>
              </a:schemeClr>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DA76411-D1EE-4C9F-A0EC-0434A0CFD4CD}"/>
                </a:ext>
              </a:extLst>
            </p:cNvPr>
            <p:cNvSpPr>
              <a:spLocks noChangeArrowheads="1"/>
            </p:cNvSpPr>
            <p:nvPr/>
          </p:nvSpPr>
          <p:spPr bwMode="auto">
            <a:xfrm>
              <a:off x="2740279" y="2823742"/>
              <a:ext cx="482461" cy="481635"/>
            </a:xfrm>
            <a:prstGeom prst="ellipse">
              <a:avLst/>
            </a:pr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5D81DBB0-FF2D-4AF9-80F1-9689153D8639}"/>
                </a:ext>
              </a:extLst>
            </p:cNvPr>
            <p:cNvPicPr>
              <a:picLocks noChangeAspect="1"/>
            </p:cNvPicPr>
            <p:nvPr/>
          </p:nvPicPr>
          <p:blipFill>
            <a:blip r:embed="rId9"/>
            <a:stretch>
              <a:fillRect/>
            </a:stretch>
          </p:blipFill>
          <p:spPr>
            <a:xfrm>
              <a:off x="2904010" y="1124452"/>
              <a:ext cx="411515" cy="394369"/>
            </a:xfrm>
            <a:prstGeom prst="rect">
              <a:avLst/>
            </a:prstGeom>
          </p:spPr>
        </p:pic>
        <p:sp>
          <p:nvSpPr>
            <p:cNvPr id="32" name="Oval 31">
              <a:extLst>
                <a:ext uri="{FF2B5EF4-FFF2-40B4-BE49-F238E27FC236}">
                  <a16:creationId xmlns:a16="http://schemas.microsoft.com/office/drawing/2014/main" id="{AE8D2291-8036-4C80-94AD-FDF12F7A4658}"/>
                </a:ext>
              </a:extLst>
            </p:cNvPr>
            <p:cNvSpPr>
              <a:spLocks noChangeArrowheads="1"/>
            </p:cNvSpPr>
            <p:nvPr/>
          </p:nvSpPr>
          <p:spPr bwMode="auto">
            <a:xfrm>
              <a:off x="3731380" y="1108287"/>
              <a:ext cx="481634" cy="481635"/>
            </a:xfrm>
            <a:prstGeom prst="ellipse">
              <a:avLst/>
            </a:prstGeom>
            <a:solidFill>
              <a:srgbClr val="C00000"/>
            </a:solidFill>
            <a:ln>
              <a:noFill/>
            </a:ln>
            <a:effec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1">
              <a:extLst>
                <a:ext uri="{FF2B5EF4-FFF2-40B4-BE49-F238E27FC236}">
                  <a16:creationId xmlns:a16="http://schemas.microsoft.com/office/drawing/2014/main" id="{870A568D-23DC-453D-88F3-0D6E5046E76E}"/>
                </a:ext>
              </a:extLst>
            </p:cNvPr>
            <p:cNvSpPr>
              <a:spLocks noEditPoints="1"/>
            </p:cNvSpPr>
            <p:nvPr/>
          </p:nvSpPr>
          <p:spPr bwMode="auto">
            <a:xfrm>
              <a:off x="2337118" y="1964303"/>
              <a:ext cx="213412" cy="302755"/>
            </a:xfrm>
            <a:custGeom>
              <a:avLst/>
              <a:gdLst>
                <a:gd name="T0" fmla="*/ 320 w 2859"/>
                <a:gd name="T1" fmla="*/ 2743 h 4337"/>
                <a:gd name="T2" fmla="*/ 596 w 2859"/>
                <a:gd name="T3" fmla="*/ 1592 h 4337"/>
                <a:gd name="T4" fmla="*/ 2539 w 2859"/>
                <a:gd name="T5" fmla="*/ 475 h 4337"/>
                <a:gd name="T6" fmla="*/ 916 w 2859"/>
                <a:gd name="T7" fmla="*/ 2669 h 4337"/>
                <a:gd name="T8" fmla="*/ 2539 w 2859"/>
                <a:gd name="T9" fmla="*/ 475 h 4337"/>
                <a:gd name="T10" fmla="*/ 2715 w 2859"/>
                <a:gd name="T11" fmla="*/ 0 h 4337"/>
                <a:gd name="T12" fmla="*/ 2770 w 2859"/>
                <a:gd name="T13" fmla="*/ 15 h 4337"/>
                <a:gd name="T14" fmla="*/ 2816 w 2859"/>
                <a:gd name="T15" fmla="*/ 51 h 4337"/>
                <a:gd name="T16" fmla="*/ 2847 w 2859"/>
                <a:gd name="T17" fmla="*/ 100 h 4337"/>
                <a:gd name="T18" fmla="*/ 2857 w 2859"/>
                <a:gd name="T19" fmla="*/ 158 h 4337"/>
                <a:gd name="T20" fmla="*/ 2855 w 2859"/>
                <a:gd name="T21" fmla="*/ 4206 h 4337"/>
                <a:gd name="T22" fmla="*/ 2835 w 2859"/>
                <a:gd name="T23" fmla="*/ 4260 h 4337"/>
                <a:gd name="T24" fmla="*/ 2795 w 2859"/>
                <a:gd name="T25" fmla="*/ 4304 h 4337"/>
                <a:gd name="T26" fmla="*/ 2748 w 2859"/>
                <a:gd name="T27" fmla="*/ 4329 h 4337"/>
                <a:gd name="T28" fmla="*/ 2699 w 2859"/>
                <a:gd name="T29" fmla="*/ 4337 h 4337"/>
                <a:gd name="T30" fmla="*/ 2633 w 2859"/>
                <a:gd name="T31" fmla="*/ 4323 h 4337"/>
                <a:gd name="T32" fmla="*/ 859 w 2859"/>
                <a:gd name="T33" fmla="*/ 3025 h 4337"/>
                <a:gd name="T34" fmla="*/ 813 w 2859"/>
                <a:gd name="T35" fmla="*/ 3053 h 4337"/>
                <a:gd name="T36" fmla="*/ 756 w 2859"/>
                <a:gd name="T37" fmla="*/ 3064 h 4337"/>
                <a:gd name="T38" fmla="*/ 128 w 2859"/>
                <a:gd name="T39" fmla="*/ 3061 h 4337"/>
                <a:gd name="T40" fmla="*/ 71 w 2859"/>
                <a:gd name="T41" fmla="*/ 3036 h 4337"/>
                <a:gd name="T42" fmla="*/ 27 w 2859"/>
                <a:gd name="T43" fmla="*/ 2994 h 4337"/>
                <a:gd name="T44" fmla="*/ 4 w 2859"/>
                <a:gd name="T45" fmla="*/ 2935 h 4337"/>
                <a:gd name="T46" fmla="*/ 0 w 2859"/>
                <a:gd name="T47" fmla="*/ 1432 h 4337"/>
                <a:gd name="T48" fmla="*/ 13 w 2859"/>
                <a:gd name="T49" fmla="*/ 1370 h 4337"/>
                <a:gd name="T50" fmla="*/ 47 w 2859"/>
                <a:gd name="T51" fmla="*/ 1319 h 4337"/>
                <a:gd name="T52" fmla="*/ 98 w 2859"/>
                <a:gd name="T53" fmla="*/ 1285 h 4337"/>
                <a:gd name="T54" fmla="*/ 160 w 2859"/>
                <a:gd name="T55" fmla="*/ 1272 h 4337"/>
                <a:gd name="T56" fmla="*/ 785 w 2859"/>
                <a:gd name="T57" fmla="*/ 1274 h 4337"/>
                <a:gd name="T58" fmla="*/ 838 w 2859"/>
                <a:gd name="T59" fmla="*/ 1294 h 4337"/>
                <a:gd name="T60" fmla="*/ 2603 w 2859"/>
                <a:gd name="T61" fmla="*/ 30 h 4337"/>
                <a:gd name="T62" fmla="*/ 2656 w 2859"/>
                <a:gd name="T63" fmla="*/ 4 h 4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59" h="4337">
                  <a:moveTo>
                    <a:pt x="320" y="1592"/>
                  </a:moveTo>
                  <a:lnTo>
                    <a:pt x="320" y="2743"/>
                  </a:lnTo>
                  <a:lnTo>
                    <a:pt x="596" y="2743"/>
                  </a:lnTo>
                  <a:lnTo>
                    <a:pt x="596" y="1592"/>
                  </a:lnTo>
                  <a:lnTo>
                    <a:pt x="320" y="1592"/>
                  </a:lnTo>
                  <a:close/>
                  <a:moveTo>
                    <a:pt x="2539" y="475"/>
                  </a:moveTo>
                  <a:lnTo>
                    <a:pt x="916" y="1666"/>
                  </a:lnTo>
                  <a:lnTo>
                    <a:pt x="916" y="2669"/>
                  </a:lnTo>
                  <a:lnTo>
                    <a:pt x="2539" y="3861"/>
                  </a:lnTo>
                  <a:lnTo>
                    <a:pt x="2539" y="475"/>
                  </a:lnTo>
                  <a:close/>
                  <a:moveTo>
                    <a:pt x="2685" y="0"/>
                  </a:moveTo>
                  <a:lnTo>
                    <a:pt x="2715" y="0"/>
                  </a:lnTo>
                  <a:lnTo>
                    <a:pt x="2742" y="5"/>
                  </a:lnTo>
                  <a:lnTo>
                    <a:pt x="2770" y="15"/>
                  </a:lnTo>
                  <a:lnTo>
                    <a:pt x="2795" y="31"/>
                  </a:lnTo>
                  <a:lnTo>
                    <a:pt x="2816" y="51"/>
                  </a:lnTo>
                  <a:lnTo>
                    <a:pt x="2835" y="75"/>
                  </a:lnTo>
                  <a:lnTo>
                    <a:pt x="2847" y="100"/>
                  </a:lnTo>
                  <a:lnTo>
                    <a:pt x="2855" y="129"/>
                  </a:lnTo>
                  <a:lnTo>
                    <a:pt x="2857" y="158"/>
                  </a:lnTo>
                  <a:lnTo>
                    <a:pt x="2859" y="4177"/>
                  </a:lnTo>
                  <a:lnTo>
                    <a:pt x="2855" y="4206"/>
                  </a:lnTo>
                  <a:lnTo>
                    <a:pt x="2847" y="4235"/>
                  </a:lnTo>
                  <a:lnTo>
                    <a:pt x="2835" y="4260"/>
                  </a:lnTo>
                  <a:lnTo>
                    <a:pt x="2818" y="4284"/>
                  </a:lnTo>
                  <a:lnTo>
                    <a:pt x="2795" y="4304"/>
                  </a:lnTo>
                  <a:lnTo>
                    <a:pt x="2770" y="4320"/>
                  </a:lnTo>
                  <a:lnTo>
                    <a:pt x="2748" y="4329"/>
                  </a:lnTo>
                  <a:lnTo>
                    <a:pt x="2722" y="4334"/>
                  </a:lnTo>
                  <a:lnTo>
                    <a:pt x="2699" y="4337"/>
                  </a:lnTo>
                  <a:lnTo>
                    <a:pt x="2666" y="4333"/>
                  </a:lnTo>
                  <a:lnTo>
                    <a:pt x="2633" y="4323"/>
                  </a:lnTo>
                  <a:lnTo>
                    <a:pt x="2603" y="4305"/>
                  </a:lnTo>
                  <a:lnTo>
                    <a:pt x="859" y="3025"/>
                  </a:lnTo>
                  <a:lnTo>
                    <a:pt x="838" y="3041"/>
                  </a:lnTo>
                  <a:lnTo>
                    <a:pt x="813" y="3053"/>
                  </a:lnTo>
                  <a:lnTo>
                    <a:pt x="785" y="3061"/>
                  </a:lnTo>
                  <a:lnTo>
                    <a:pt x="756" y="3064"/>
                  </a:lnTo>
                  <a:lnTo>
                    <a:pt x="160" y="3064"/>
                  </a:lnTo>
                  <a:lnTo>
                    <a:pt x="128" y="3061"/>
                  </a:lnTo>
                  <a:lnTo>
                    <a:pt x="98" y="3051"/>
                  </a:lnTo>
                  <a:lnTo>
                    <a:pt x="71" y="3036"/>
                  </a:lnTo>
                  <a:lnTo>
                    <a:pt x="47" y="3017"/>
                  </a:lnTo>
                  <a:lnTo>
                    <a:pt x="27" y="2994"/>
                  </a:lnTo>
                  <a:lnTo>
                    <a:pt x="13" y="2966"/>
                  </a:lnTo>
                  <a:lnTo>
                    <a:pt x="4" y="2935"/>
                  </a:lnTo>
                  <a:lnTo>
                    <a:pt x="0" y="2904"/>
                  </a:lnTo>
                  <a:lnTo>
                    <a:pt x="0" y="1432"/>
                  </a:lnTo>
                  <a:lnTo>
                    <a:pt x="4" y="1400"/>
                  </a:lnTo>
                  <a:lnTo>
                    <a:pt x="13" y="1370"/>
                  </a:lnTo>
                  <a:lnTo>
                    <a:pt x="27" y="1342"/>
                  </a:lnTo>
                  <a:lnTo>
                    <a:pt x="47" y="1319"/>
                  </a:lnTo>
                  <a:lnTo>
                    <a:pt x="71" y="1299"/>
                  </a:lnTo>
                  <a:lnTo>
                    <a:pt x="98" y="1285"/>
                  </a:lnTo>
                  <a:lnTo>
                    <a:pt x="128" y="1276"/>
                  </a:lnTo>
                  <a:lnTo>
                    <a:pt x="160" y="1272"/>
                  </a:lnTo>
                  <a:lnTo>
                    <a:pt x="756" y="1272"/>
                  </a:lnTo>
                  <a:lnTo>
                    <a:pt x="785" y="1274"/>
                  </a:lnTo>
                  <a:lnTo>
                    <a:pt x="813" y="1282"/>
                  </a:lnTo>
                  <a:lnTo>
                    <a:pt x="838" y="1294"/>
                  </a:lnTo>
                  <a:lnTo>
                    <a:pt x="859" y="1310"/>
                  </a:lnTo>
                  <a:lnTo>
                    <a:pt x="2603" y="30"/>
                  </a:lnTo>
                  <a:lnTo>
                    <a:pt x="2629" y="14"/>
                  </a:lnTo>
                  <a:lnTo>
                    <a:pt x="2656" y="4"/>
                  </a:lnTo>
                  <a:lnTo>
                    <a:pt x="2685" y="0"/>
                  </a:lnTo>
                  <a:close/>
                </a:path>
              </a:pathLst>
            </a:custGeom>
            <a:solidFill>
              <a:schemeClr val="bg1"/>
            </a:solidFill>
            <a:ln w="0">
              <a:noFill/>
              <a:prstDash val="solid"/>
              <a:round/>
              <a:headEnd/>
              <a:tailEnd/>
            </a:ln>
            <a:scene3d>
              <a:camera prst="orthographicFront"/>
              <a:lightRig rig="threePt" dir="t"/>
            </a:scene3d>
            <a:sp3d/>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72">
              <a:extLst>
                <a:ext uri="{FF2B5EF4-FFF2-40B4-BE49-F238E27FC236}">
                  <a16:creationId xmlns:a16="http://schemas.microsoft.com/office/drawing/2014/main" id="{066FE522-6EFE-4DBA-8F02-217B6FDE93F6}"/>
                </a:ext>
              </a:extLst>
            </p:cNvPr>
            <p:cNvSpPr>
              <a:spLocks/>
            </p:cNvSpPr>
            <p:nvPr/>
          </p:nvSpPr>
          <p:spPr bwMode="auto">
            <a:xfrm>
              <a:off x="2585608" y="2001518"/>
              <a:ext cx="73371" cy="210274"/>
            </a:xfrm>
            <a:custGeom>
              <a:avLst/>
              <a:gdLst>
                <a:gd name="T0" fmla="*/ 195 w 880"/>
                <a:gd name="T1" fmla="*/ 4 h 2497"/>
                <a:gd name="T2" fmla="*/ 253 w 880"/>
                <a:gd name="T3" fmla="*/ 31 h 2497"/>
                <a:gd name="T4" fmla="*/ 412 w 880"/>
                <a:gd name="T5" fmla="*/ 161 h 2497"/>
                <a:gd name="T6" fmla="*/ 549 w 880"/>
                <a:gd name="T7" fmla="*/ 310 h 2497"/>
                <a:gd name="T8" fmla="*/ 664 w 880"/>
                <a:gd name="T9" fmla="*/ 476 h 2497"/>
                <a:gd name="T10" fmla="*/ 757 w 880"/>
                <a:gd name="T11" fmla="*/ 656 h 2497"/>
                <a:gd name="T12" fmla="*/ 824 w 880"/>
                <a:gd name="T13" fmla="*/ 845 h 2497"/>
                <a:gd name="T14" fmla="*/ 865 w 880"/>
                <a:gd name="T15" fmla="*/ 1044 h 2497"/>
                <a:gd name="T16" fmla="*/ 880 w 880"/>
                <a:gd name="T17" fmla="*/ 1249 h 2497"/>
                <a:gd name="T18" fmla="*/ 865 w 880"/>
                <a:gd name="T19" fmla="*/ 1454 h 2497"/>
                <a:gd name="T20" fmla="*/ 824 w 880"/>
                <a:gd name="T21" fmla="*/ 1652 h 2497"/>
                <a:gd name="T22" fmla="*/ 757 w 880"/>
                <a:gd name="T23" fmla="*/ 1843 h 2497"/>
                <a:gd name="T24" fmla="*/ 664 w 880"/>
                <a:gd name="T25" fmla="*/ 2022 h 2497"/>
                <a:gd name="T26" fmla="*/ 549 w 880"/>
                <a:gd name="T27" fmla="*/ 2187 h 2497"/>
                <a:gd name="T28" fmla="*/ 412 w 880"/>
                <a:gd name="T29" fmla="*/ 2337 h 2497"/>
                <a:gd name="T30" fmla="*/ 253 w 880"/>
                <a:gd name="T31" fmla="*/ 2466 h 2497"/>
                <a:gd name="T32" fmla="*/ 192 w 880"/>
                <a:gd name="T33" fmla="*/ 2494 h 2497"/>
                <a:gd name="T34" fmla="*/ 130 w 880"/>
                <a:gd name="T35" fmla="*/ 2494 h 2497"/>
                <a:gd name="T36" fmla="*/ 74 w 880"/>
                <a:gd name="T37" fmla="*/ 2472 h 2497"/>
                <a:gd name="T38" fmla="*/ 29 w 880"/>
                <a:gd name="T39" fmla="*/ 2429 h 2497"/>
                <a:gd name="T40" fmla="*/ 4 w 880"/>
                <a:gd name="T41" fmla="*/ 2371 h 2497"/>
                <a:gd name="T42" fmla="*/ 2 w 880"/>
                <a:gd name="T43" fmla="*/ 2310 h 2497"/>
                <a:gd name="T44" fmla="*/ 24 w 880"/>
                <a:gd name="T45" fmla="*/ 2253 h 2497"/>
                <a:gd name="T46" fmla="*/ 66 w 880"/>
                <a:gd name="T47" fmla="*/ 2207 h 2497"/>
                <a:gd name="T48" fmla="*/ 200 w 880"/>
                <a:gd name="T49" fmla="*/ 2096 h 2497"/>
                <a:gd name="T50" fmla="*/ 315 w 880"/>
                <a:gd name="T51" fmla="*/ 1967 h 2497"/>
                <a:gd name="T52" fmla="*/ 409 w 880"/>
                <a:gd name="T53" fmla="*/ 1824 h 2497"/>
                <a:gd name="T54" fmla="*/ 482 w 880"/>
                <a:gd name="T55" fmla="*/ 1670 h 2497"/>
                <a:gd name="T56" fmla="*/ 532 w 880"/>
                <a:gd name="T57" fmla="*/ 1507 h 2497"/>
                <a:gd name="T58" fmla="*/ 557 w 880"/>
                <a:gd name="T59" fmla="*/ 1336 h 2497"/>
                <a:gd name="T60" fmla="*/ 557 w 880"/>
                <a:gd name="T61" fmla="*/ 1161 h 2497"/>
                <a:gd name="T62" fmla="*/ 532 w 880"/>
                <a:gd name="T63" fmla="*/ 991 h 2497"/>
                <a:gd name="T64" fmla="*/ 482 w 880"/>
                <a:gd name="T65" fmla="*/ 828 h 2497"/>
                <a:gd name="T66" fmla="*/ 409 w 880"/>
                <a:gd name="T67" fmla="*/ 673 h 2497"/>
                <a:gd name="T68" fmla="*/ 315 w 880"/>
                <a:gd name="T69" fmla="*/ 530 h 2497"/>
                <a:gd name="T70" fmla="*/ 200 w 880"/>
                <a:gd name="T71" fmla="*/ 402 h 2497"/>
                <a:gd name="T72" fmla="*/ 66 w 880"/>
                <a:gd name="T73" fmla="*/ 290 h 2497"/>
                <a:gd name="T74" fmla="*/ 24 w 880"/>
                <a:gd name="T75" fmla="*/ 244 h 2497"/>
                <a:gd name="T76" fmla="*/ 2 w 880"/>
                <a:gd name="T77" fmla="*/ 187 h 2497"/>
                <a:gd name="T78" fmla="*/ 4 w 880"/>
                <a:gd name="T79" fmla="*/ 126 h 2497"/>
                <a:gd name="T80" fmla="*/ 29 w 880"/>
                <a:gd name="T81" fmla="*/ 68 h 2497"/>
                <a:gd name="T82" fmla="*/ 76 w 880"/>
                <a:gd name="T83" fmla="*/ 24 h 2497"/>
                <a:gd name="T84" fmla="*/ 134 w 880"/>
                <a:gd name="T85" fmla="*/ 3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0" h="2497">
                  <a:moveTo>
                    <a:pt x="164" y="0"/>
                  </a:moveTo>
                  <a:lnTo>
                    <a:pt x="195" y="4"/>
                  </a:lnTo>
                  <a:lnTo>
                    <a:pt x="225" y="15"/>
                  </a:lnTo>
                  <a:lnTo>
                    <a:pt x="253" y="31"/>
                  </a:lnTo>
                  <a:lnTo>
                    <a:pt x="335" y="93"/>
                  </a:lnTo>
                  <a:lnTo>
                    <a:pt x="412" y="161"/>
                  </a:lnTo>
                  <a:lnTo>
                    <a:pt x="483" y="233"/>
                  </a:lnTo>
                  <a:lnTo>
                    <a:pt x="549" y="310"/>
                  </a:lnTo>
                  <a:lnTo>
                    <a:pt x="610" y="391"/>
                  </a:lnTo>
                  <a:lnTo>
                    <a:pt x="664" y="476"/>
                  </a:lnTo>
                  <a:lnTo>
                    <a:pt x="713" y="564"/>
                  </a:lnTo>
                  <a:lnTo>
                    <a:pt x="757" y="656"/>
                  </a:lnTo>
                  <a:lnTo>
                    <a:pt x="794" y="750"/>
                  </a:lnTo>
                  <a:lnTo>
                    <a:pt x="824" y="845"/>
                  </a:lnTo>
                  <a:lnTo>
                    <a:pt x="848" y="944"/>
                  </a:lnTo>
                  <a:lnTo>
                    <a:pt x="865" y="1044"/>
                  </a:lnTo>
                  <a:lnTo>
                    <a:pt x="876" y="1145"/>
                  </a:lnTo>
                  <a:lnTo>
                    <a:pt x="880" y="1249"/>
                  </a:lnTo>
                  <a:lnTo>
                    <a:pt x="876" y="1352"/>
                  </a:lnTo>
                  <a:lnTo>
                    <a:pt x="865" y="1454"/>
                  </a:lnTo>
                  <a:lnTo>
                    <a:pt x="848" y="1553"/>
                  </a:lnTo>
                  <a:lnTo>
                    <a:pt x="824" y="1652"/>
                  </a:lnTo>
                  <a:lnTo>
                    <a:pt x="794" y="1749"/>
                  </a:lnTo>
                  <a:lnTo>
                    <a:pt x="757" y="1843"/>
                  </a:lnTo>
                  <a:lnTo>
                    <a:pt x="713" y="1933"/>
                  </a:lnTo>
                  <a:lnTo>
                    <a:pt x="664" y="2022"/>
                  </a:lnTo>
                  <a:lnTo>
                    <a:pt x="610" y="2106"/>
                  </a:lnTo>
                  <a:lnTo>
                    <a:pt x="549" y="2187"/>
                  </a:lnTo>
                  <a:lnTo>
                    <a:pt x="483" y="2264"/>
                  </a:lnTo>
                  <a:lnTo>
                    <a:pt x="412" y="2337"/>
                  </a:lnTo>
                  <a:lnTo>
                    <a:pt x="335" y="2404"/>
                  </a:lnTo>
                  <a:lnTo>
                    <a:pt x="253" y="2466"/>
                  </a:lnTo>
                  <a:lnTo>
                    <a:pt x="224" y="2484"/>
                  </a:lnTo>
                  <a:lnTo>
                    <a:pt x="192" y="2494"/>
                  </a:lnTo>
                  <a:lnTo>
                    <a:pt x="160" y="2497"/>
                  </a:lnTo>
                  <a:lnTo>
                    <a:pt x="130" y="2494"/>
                  </a:lnTo>
                  <a:lnTo>
                    <a:pt x="102" y="2486"/>
                  </a:lnTo>
                  <a:lnTo>
                    <a:pt x="74" y="2472"/>
                  </a:lnTo>
                  <a:lnTo>
                    <a:pt x="51" y="2453"/>
                  </a:lnTo>
                  <a:lnTo>
                    <a:pt x="29" y="2429"/>
                  </a:lnTo>
                  <a:lnTo>
                    <a:pt x="14" y="2402"/>
                  </a:lnTo>
                  <a:lnTo>
                    <a:pt x="4" y="2371"/>
                  </a:lnTo>
                  <a:lnTo>
                    <a:pt x="0" y="2341"/>
                  </a:lnTo>
                  <a:lnTo>
                    <a:pt x="2" y="2310"/>
                  </a:lnTo>
                  <a:lnTo>
                    <a:pt x="10" y="2281"/>
                  </a:lnTo>
                  <a:lnTo>
                    <a:pt x="24" y="2253"/>
                  </a:lnTo>
                  <a:lnTo>
                    <a:pt x="43" y="2228"/>
                  </a:lnTo>
                  <a:lnTo>
                    <a:pt x="66" y="2207"/>
                  </a:lnTo>
                  <a:lnTo>
                    <a:pt x="136" y="2153"/>
                  </a:lnTo>
                  <a:lnTo>
                    <a:pt x="200" y="2096"/>
                  </a:lnTo>
                  <a:lnTo>
                    <a:pt x="259" y="2034"/>
                  </a:lnTo>
                  <a:lnTo>
                    <a:pt x="315" y="1967"/>
                  </a:lnTo>
                  <a:lnTo>
                    <a:pt x="364" y="1897"/>
                  </a:lnTo>
                  <a:lnTo>
                    <a:pt x="409" y="1824"/>
                  </a:lnTo>
                  <a:lnTo>
                    <a:pt x="449" y="1749"/>
                  </a:lnTo>
                  <a:lnTo>
                    <a:pt x="482" y="1670"/>
                  </a:lnTo>
                  <a:lnTo>
                    <a:pt x="509" y="1589"/>
                  </a:lnTo>
                  <a:lnTo>
                    <a:pt x="532" y="1507"/>
                  </a:lnTo>
                  <a:lnTo>
                    <a:pt x="548" y="1422"/>
                  </a:lnTo>
                  <a:lnTo>
                    <a:pt x="557" y="1336"/>
                  </a:lnTo>
                  <a:lnTo>
                    <a:pt x="560" y="1249"/>
                  </a:lnTo>
                  <a:lnTo>
                    <a:pt x="557" y="1161"/>
                  </a:lnTo>
                  <a:lnTo>
                    <a:pt x="548" y="1075"/>
                  </a:lnTo>
                  <a:lnTo>
                    <a:pt x="532" y="991"/>
                  </a:lnTo>
                  <a:lnTo>
                    <a:pt x="509" y="909"/>
                  </a:lnTo>
                  <a:lnTo>
                    <a:pt x="482" y="828"/>
                  </a:lnTo>
                  <a:lnTo>
                    <a:pt x="449" y="748"/>
                  </a:lnTo>
                  <a:lnTo>
                    <a:pt x="409" y="673"/>
                  </a:lnTo>
                  <a:lnTo>
                    <a:pt x="364" y="600"/>
                  </a:lnTo>
                  <a:lnTo>
                    <a:pt x="315" y="530"/>
                  </a:lnTo>
                  <a:lnTo>
                    <a:pt x="259" y="464"/>
                  </a:lnTo>
                  <a:lnTo>
                    <a:pt x="200" y="402"/>
                  </a:lnTo>
                  <a:lnTo>
                    <a:pt x="136" y="345"/>
                  </a:lnTo>
                  <a:lnTo>
                    <a:pt x="66" y="290"/>
                  </a:lnTo>
                  <a:lnTo>
                    <a:pt x="43" y="269"/>
                  </a:lnTo>
                  <a:lnTo>
                    <a:pt x="24" y="244"/>
                  </a:lnTo>
                  <a:lnTo>
                    <a:pt x="10" y="216"/>
                  </a:lnTo>
                  <a:lnTo>
                    <a:pt x="2" y="187"/>
                  </a:lnTo>
                  <a:lnTo>
                    <a:pt x="0" y="157"/>
                  </a:lnTo>
                  <a:lnTo>
                    <a:pt x="4" y="126"/>
                  </a:lnTo>
                  <a:lnTo>
                    <a:pt x="14" y="96"/>
                  </a:lnTo>
                  <a:lnTo>
                    <a:pt x="29" y="68"/>
                  </a:lnTo>
                  <a:lnTo>
                    <a:pt x="51" y="43"/>
                  </a:lnTo>
                  <a:lnTo>
                    <a:pt x="76" y="24"/>
                  </a:lnTo>
                  <a:lnTo>
                    <a:pt x="103" y="11"/>
                  </a:lnTo>
                  <a:lnTo>
                    <a:pt x="134" y="3"/>
                  </a:lnTo>
                  <a:lnTo>
                    <a:pt x="164" y="0"/>
                  </a:lnTo>
                  <a:close/>
                </a:path>
              </a:pathLst>
            </a:custGeom>
            <a:solidFill>
              <a:schemeClr val="bg1"/>
            </a:solidFill>
            <a:ln w="0">
              <a:noFill/>
              <a:prstDash val="solid"/>
              <a:round/>
              <a:headEnd/>
              <a:tailEnd/>
            </a:ln>
            <a:scene3d>
              <a:camera prst="orthographicFront"/>
              <a:lightRig rig="threePt" dir="t"/>
            </a:scene3d>
            <a:sp3d/>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2C21470-A1C3-4683-8154-63070F5264CD}"/>
                </a:ext>
              </a:extLst>
            </p:cNvPr>
            <p:cNvSpPr>
              <a:spLocks noChangeArrowheads="1"/>
            </p:cNvSpPr>
            <p:nvPr/>
          </p:nvSpPr>
          <p:spPr bwMode="auto">
            <a:xfrm>
              <a:off x="4326478" y="1933806"/>
              <a:ext cx="483289" cy="481635"/>
            </a:xfrm>
            <a:prstGeom prst="ellipse">
              <a:avLst/>
            </a:prstGeom>
            <a:solidFill>
              <a:srgbClr val="ECAB0A"/>
            </a:solidFill>
            <a:ln>
              <a:noFill/>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6">
              <a:extLst>
                <a:ext uri="{FF2B5EF4-FFF2-40B4-BE49-F238E27FC236}">
                  <a16:creationId xmlns:a16="http://schemas.microsoft.com/office/drawing/2014/main" id="{DEF5213A-771C-41E1-9959-0B24CCC70BC2}"/>
                </a:ext>
              </a:extLst>
            </p:cNvPr>
            <p:cNvSpPr>
              <a:spLocks noEditPoints="1"/>
            </p:cNvSpPr>
            <p:nvPr/>
          </p:nvSpPr>
          <p:spPr bwMode="auto">
            <a:xfrm>
              <a:off x="4372264" y="2065291"/>
              <a:ext cx="364331" cy="214895"/>
            </a:xfrm>
            <a:custGeom>
              <a:avLst/>
              <a:gdLst>
                <a:gd name="T0" fmla="*/ 3087 w 3583"/>
                <a:gd name="T1" fmla="*/ 1241 h 1916"/>
                <a:gd name="T2" fmla="*/ 3295 w 3583"/>
                <a:gd name="T3" fmla="*/ 1314 h 1916"/>
                <a:gd name="T4" fmla="*/ 3467 w 3583"/>
                <a:gd name="T5" fmla="*/ 1415 h 1916"/>
                <a:gd name="T6" fmla="*/ 3568 w 3583"/>
                <a:gd name="T7" fmla="*/ 1546 h 1916"/>
                <a:gd name="T8" fmla="*/ 3135 w 3583"/>
                <a:gd name="T9" fmla="*/ 1916 h 1916"/>
                <a:gd name="T10" fmla="*/ 3108 w 3583"/>
                <a:gd name="T11" fmla="*/ 1465 h 1916"/>
                <a:gd name="T12" fmla="*/ 3000 w 3583"/>
                <a:gd name="T13" fmla="*/ 1284 h 1916"/>
                <a:gd name="T14" fmla="*/ 1981 w 3583"/>
                <a:gd name="T15" fmla="*/ 1179 h 1916"/>
                <a:gd name="T16" fmla="*/ 2168 w 3583"/>
                <a:gd name="T17" fmla="*/ 1199 h 1916"/>
                <a:gd name="T18" fmla="*/ 2375 w 3583"/>
                <a:gd name="T19" fmla="*/ 1246 h 1916"/>
                <a:gd name="T20" fmla="*/ 2572 w 3583"/>
                <a:gd name="T21" fmla="*/ 1319 h 1916"/>
                <a:gd name="T22" fmla="*/ 2730 w 3583"/>
                <a:gd name="T23" fmla="*/ 1420 h 1916"/>
                <a:gd name="T24" fmla="*/ 2823 w 3583"/>
                <a:gd name="T25" fmla="*/ 1547 h 1916"/>
                <a:gd name="T26" fmla="*/ 1045 w 3583"/>
                <a:gd name="T27" fmla="*/ 1916 h 1916"/>
                <a:gd name="T28" fmla="*/ 1074 w 3583"/>
                <a:gd name="T29" fmla="*/ 1513 h 1916"/>
                <a:gd name="T30" fmla="*/ 1186 w 3583"/>
                <a:gd name="T31" fmla="*/ 1393 h 1916"/>
                <a:gd name="T32" fmla="*/ 1357 w 3583"/>
                <a:gd name="T33" fmla="*/ 1299 h 1916"/>
                <a:gd name="T34" fmla="*/ 1558 w 3583"/>
                <a:gd name="T35" fmla="*/ 1232 h 1916"/>
                <a:gd name="T36" fmla="*/ 1762 w 3583"/>
                <a:gd name="T37" fmla="*/ 1192 h 1916"/>
                <a:gd name="T38" fmla="*/ 1941 w 3583"/>
                <a:gd name="T39" fmla="*/ 1179 h 1916"/>
                <a:gd name="T40" fmla="*/ 1194 w 3583"/>
                <a:gd name="T41" fmla="*/ 737 h 1916"/>
                <a:gd name="T42" fmla="*/ 448 w 3583"/>
                <a:gd name="T43" fmla="*/ 1474 h 1916"/>
                <a:gd name="T44" fmla="*/ 448 w 3583"/>
                <a:gd name="T45" fmla="*/ 737 h 1916"/>
                <a:gd name="T46" fmla="*/ 2799 w 3583"/>
                <a:gd name="T47" fmla="*/ 13 h 1916"/>
                <a:gd name="T48" fmla="*/ 2987 w 3583"/>
                <a:gd name="T49" fmla="*/ 109 h 1916"/>
                <a:gd name="T50" fmla="*/ 3105 w 3583"/>
                <a:gd name="T51" fmla="*/ 279 h 1916"/>
                <a:gd name="T52" fmla="*/ 3131 w 3583"/>
                <a:gd name="T53" fmla="*/ 499 h 1916"/>
                <a:gd name="T54" fmla="*/ 3057 w 3583"/>
                <a:gd name="T55" fmla="*/ 697 h 1916"/>
                <a:gd name="T56" fmla="*/ 2901 w 3583"/>
                <a:gd name="T57" fmla="*/ 834 h 1916"/>
                <a:gd name="T58" fmla="*/ 2687 w 3583"/>
                <a:gd name="T59" fmla="*/ 884 h 1916"/>
                <a:gd name="T60" fmla="*/ 2552 w 3583"/>
                <a:gd name="T61" fmla="*/ 869 h 1916"/>
                <a:gd name="T62" fmla="*/ 2653 w 3583"/>
                <a:gd name="T63" fmla="*/ 666 h 1916"/>
                <a:gd name="T64" fmla="*/ 2687 w 3583"/>
                <a:gd name="T65" fmla="*/ 442 h 1916"/>
                <a:gd name="T66" fmla="*/ 2653 w 3583"/>
                <a:gd name="T67" fmla="*/ 217 h 1916"/>
                <a:gd name="T68" fmla="*/ 2552 w 3583"/>
                <a:gd name="T69" fmla="*/ 14 h 1916"/>
                <a:gd name="T70" fmla="*/ 2687 w 3583"/>
                <a:gd name="T71" fmla="*/ 0 h 1916"/>
                <a:gd name="T72" fmla="*/ 2105 w 3583"/>
                <a:gd name="T73" fmla="*/ 29 h 1916"/>
                <a:gd name="T74" fmla="*/ 2278 w 3583"/>
                <a:gd name="T75" fmla="*/ 146 h 1916"/>
                <a:gd name="T76" fmla="*/ 2375 w 3583"/>
                <a:gd name="T77" fmla="*/ 330 h 1916"/>
                <a:gd name="T78" fmla="*/ 2375 w 3583"/>
                <a:gd name="T79" fmla="*/ 552 h 1916"/>
                <a:gd name="T80" fmla="*/ 2278 w 3583"/>
                <a:gd name="T81" fmla="*/ 738 h 1916"/>
                <a:gd name="T82" fmla="*/ 2105 w 3583"/>
                <a:gd name="T83" fmla="*/ 855 h 1916"/>
                <a:gd name="T84" fmla="*/ 1883 w 3583"/>
                <a:gd name="T85" fmla="*/ 881 h 1916"/>
                <a:gd name="T86" fmla="*/ 1682 w 3583"/>
                <a:gd name="T87" fmla="*/ 807 h 1916"/>
                <a:gd name="T88" fmla="*/ 1544 w 3583"/>
                <a:gd name="T89" fmla="*/ 653 h 1916"/>
                <a:gd name="T90" fmla="*/ 1493 w 3583"/>
                <a:gd name="T91" fmla="*/ 442 h 1916"/>
                <a:gd name="T92" fmla="*/ 1544 w 3583"/>
                <a:gd name="T93" fmla="*/ 231 h 1916"/>
                <a:gd name="T94" fmla="*/ 1682 w 3583"/>
                <a:gd name="T95" fmla="*/ 77 h 1916"/>
                <a:gd name="T96" fmla="*/ 1883 w 3583"/>
                <a:gd name="T97" fmla="*/ 3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3" h="1916">
                  <a:moveTo>
                    <a:pt x="2926" y="1208"/>
                  </a:moveTo>
                  <a:lnTo>
                    <a:pt x="2979" y="1217"/>
                  </a:lnTo>
                  <a:lnTo>
                    <a:pt x="3033" y="1228"/>
                  </a:lnTo>
                  <a:lnTo>
                    <a:pt x="3087" y="1241"/>
                  </a:lnTo>
                  <a:lnTo>
                    <a:pt x="3142" y="1256"/>
                  </a:lnTo>
                  <a:lnTo>
                    <a:pt x="3194" y="1274"/>
                  </a:lnTo>
                  <a:lnTo>
                    <a:pt x="3246" y="1293"/>
                  </a:lnTo>
                  <a:lnTo>
                    <a:pt x="3295" y="1314"/>
                  </a:lnTo>
                  <a:lnTo>
                    <a:pt x="3343" y="1336"/>
                  </a:lnTo>
                  <a:lnTo>
                    <a:pt x="3388" y="1361"/>
                  </a:lnTo>
                  <a:lnTo>
                    <a:pt x="3430" y="1388"/>
                  </a:lnTo>
                  <a:lnTo>
                    <a:pt x="3467" y="1415"/>
                  </a:lnTo>
                  <a:lnTo>
                    <a:pt x="3500" y="1446"/>
                  </a:lnTo>
                  <a:lnTo>
                    <a:pt x="3528" y="1478"/>
                  </a:lnTo>
                  <a:lnTo>
                    <a:pt x="3551" y="1512"/>
                  </a:lnTo>
                  <a:lnTo>
                    <a:pt x="3568" y="1546"/>
                  </a:lnTo>
                  <a:lnTo>
                    <a:pt x="3579" y="1583"/>
                  </a:lnTo>
                  <a:lnTo>
                    <a:pt x="3583" y="1621"/>
                  </a:lnTo>
                  <a:lnTo>
                    <a:pt x="3583" y="1916"/>
                  </a:lnTo>
                  <a:lnTo>
                    <a:pt x="3135" y="1916"/>
                  </a:lnTo>
                  <a:lnTo>
                    <a:pt x="3135" y="1621"/>
                  </a:lnTo>
                  <a:lnTo>
                    <a:pt x="3131" y="1567"/>
                  </a:lnTo>
                  <a:lnTo>
                    <a:pt x="3122" y="1516"/>
                  </a:lnTo>
                  <a:lnTo>
                    <a:pt x="3108" y="1465"/>
                  </a:lnTo>
                  <a:lnTo>
                    <a:pt x="3087" y="1417"/>
                  </a:lnTo>
                  <a:lnTo>
                    <a:pt x="3063" y="1370"/>
                  </a:lnTo>
                  <a:lnTo>
                    <a:pt x="3033" y="1325"/>
                  </a:lnTo>
                  <a:lnTo>
                    <a:pt x="3000" y="1284"/>
                  </a:lnTo>
                  <a:lnTo>
                    <a:pt x="2964" y="1245"/>
                  </a:lnTo>
                  <a:lnTo>
                    <a:pt x="2926" y="1208"/>
                  </a:lnTo>
                  <a:close/>
                  <a:moveTo>
                    <a:pt x="1941" y="1179"/>
                  </a:moveTo>
                  <a:lnTo>
                    <a:pt x="1981" y="1179"/>
                  </a:lnTo>
                  <a:lnTo>
                    <a:pt x="2024" y="1182"/>
                  </a:lnTo>
                  <a:lnTo>
                    <a:pt x="2071" y="1185"/>
                  </a:lnTo>
                  <a:lnTo>
                    <a:pt x="2118" y="1192"/>
                  </a:lnTo>
                  <a:lnTo>
                    <a:pt x="2168" y="1199"/>
                  </a:lnTo>
                  <a:lnTo>
                    <a:pt x="2219" y="1209"/>
                  </a:lnTo>
                  <a:lnTo>
                    <a:pt x="2271" y="1219"/>
                  </a:lnTo>
                  <a:lnTo>
                    <a:pt x="2323" y="1232"/>
                  </a:lnTo>
                  <a:lnTo>
                    <a:pt x="2375" y="1246"/>
                  </a:lnTo>
                  <a:lnTo>
                    <a:pt x="2426" y="1263"/>
                  </a:lnTo>
                  <a:lnTo>
                    <a:pt x="2476" y="1279"/>
                  </a:lnTo>
                  <a:lnTo>
                    <a:pt x="2524" y="1299"/>
                  </a:lnTo>
                  <a:lnTo>
                    <a:pt x="2572" y="1319"/>
                  </a:lnTo>
                  <a:lnTo>
                    <a:pt x="2616" y="1343"/>
                  </a:lnTo>
                  <a:lnTo>
                    <a:pt x="2658" y="1366"/>
                  </a:lnTo>
                  <a:lnTo>
                    <a:pt x="2695" y="1393"/>
                  </a:lnTo>
                  <a:lnTo>
                    <a:pt x="2730" y="1420"/>
                  </a:lnTo>
                  <a:lnTo>
                    <a:pt x="2761" y="1450"/>
                  </a:lnTo>
                  <a:lnTo>
                    <a:pt x="2787" y="1480"/>
                  </a:lnTo>
                  <a:lnTo>
                    <a:pt x="2808" y="1513"/>
                  </a:lnTo>
                  <a:lnTo>
                    <a:pt x="2823" y="1547"/>
                  </a:lnTo>
                  <a:lnTo>
                    <a:pt x="2833" y="1583"/>
                  </a:lnTo>
                  <a:lnTo>
                    <a:pt x="2836" y="1621"/>
                  </a:lnTo>
                  <a:lnTo>
                    <a:pt x="2836" y="1916"/>
                  </a:lnTo>
                  <a:lnTo>
                    <a:pt x="1045" y="1916"/>
                  </a:lnTo>
                  <a:lnTo>
                    <a:pt x="1045" y="1621"/>
                  </a:lnTo>
                  <a:lnTo>
                    <a:pt x="1048" y="1583"/>
                  </a:lnTo>
                  <a:lnTo>
                    <a:pt x="1059" y="1547"/>
                  </a:lnTo>
                  <a:lnTo>
                    <a:pt x="1074" y="1513"/>
                  </a:lnTo>
                  <a:lnTo>
                    <a:pt x="1095" y="1480"/>
                  </a:lnTo>
                  <a:lnTo>
                    <a:pt x="1121" y="1450"/>
                  </a:lnTo>
                  <a:lnTo>
                    <a:pt x="1151" y="1420"/>
                  </a:lnTo>
                  <a:lnTo>
                    <a:pt x="1186" y="1393"/>
                  </a:lnTo>
                  <a:lnTo>
                    <a:pt x="1225" y="1366"/>
                  </a:lnTo>
                  <a:lnTo>
                    <a:pt x="1265" y="1343"/>
                  </a:lnTo>
                  <a:lnTo>
                    <a:pt x="1311" y="1319"/>
                  </a:lnTo>
                  <a:lnTo>
                    <a:pt x="1357" y="1299"/>
                  </a:lnTo>
                  <a:lnTo>
                    <a:pt x="1406" y="1279"/>
                  </a:lnTo>
                  <a:lnTo>
                    <a:pt x="1455" y="1263"/>
                  </a:lnTo>
                  <a:lnTo>
                    <a:pt x="1506" y="1246"/>
                  </a:lnTo>
                  <a:lnTo>
                    <a:pt x="1558" y="1232"/>
                  </a:lnTo>
                  <a:lnTo>
                    <a:pt x="1610" y="1219"/>
                  </a:lnTo>
                  <a:lnTo>
                    <a:pt x="1662" y="1209"/>
                  </a:lnTo>
                  <a:lnTo>
                    <a:pt x="1712" y="1199"/>
                  </a:lnTo>
                  <a:lnTo>
                    <a:pt x="1762" y="1192"/>
                  </a:lnTo>
                  <a:lnTo>
                    <a:pt x="1811" y="1185"/>
                  </a:lnTo>
                  <a:lnTo>
                    <a:pt x="1856" y="1182"/>
                  </a:lnTo>
                  <a:lnTo>
                    <a:pt x="1900" y="1179"/>
                  </a:lnTo>
                  <a:lnTo>
                    <a:pt x="1941" y="1179"/>
                  </a:lnTo>
                  <a:close/>
                  <a:moveTo>
                    <a:pt x="448" y="294"/>
                  </a:moveTo>
                  <a:lnTo>
                    <a:pt x="746" y="294"/>
                  </a:lnTo>
                  <a:lnTo>
                    <a:pt x="746" y="737"/>
                  </a:lnTo>
                  <a:lnTo>
                    <a:pt x="1194" y="737"/>
                  </a:lnTo>
                  <a:lnTo>
                    <a:pt x="1194" y="1031"/>
                  </a:lnTo>
                  <a:lnTo>
                    <a:pt x="746" y="1031"/>
                  </a:lnTo>
                  <a:lnTo>
                    <a:pt x="746" y="1474"/>
                  </a:lnTo>
                  <a:lnTo>
                    <a:pt x="448" y="1474"/>
                  </a:lnTo>
                  <a:lnTo>
                    <a:pt x="448" y="1031"/>
                  </a:lnTo>
                  <a:lnTo>
                    <a:pt x="0" y="1031"/>
                  </a:lnTo>
                  <a:lnTo>
                    <a:pt x="0" y="737"/>
                  </a:lnTo>
                  <a:lnTo>
                    <a:pt x="448" y="737"/>
                  </a:lnTo>
                  <a:lnTo>
                    <a:pt x="448" y="294"/>
                  </a:lnTo>
                  <a:close/>
                  <a:moveTo>
                    <a:pt x="2687" y="0"/>
                  </a:moveTo>
                  <a:lnTo>
                    <a:pt x="2745" y="3"/>
                  </a:lnTo>
                  <a:lnTo>
                    <a:pt x="2799" y="13"/>
                  </a:lnTo>
                  <a:lnTo>
                    <a:pt x="2851" y="29"/>
                  </a:lnTo>
                  <a:lnTo>
                    <a:pt x="2901" y="50"/>
                  </a:lnTo>
                  <a:lnTo>
                    <a:pt x="2946" y="77"/>
                  </a:lnTo>
                  <a:lnTo>
                    <a:pt x="2987" y="109"/>
                  </a:lnTo>
                  <a:lnTo>
                    <a:pt x="3024" y="146"/>
                  </a:lnTo>
                  <a:lnTo>
                    <a:pt x="3057" y="186"/>
                  </a:lnTo>
                  <a:lnTo>
                    <a:pt x="3084" y="231"/>
                  </a:lnTo>
                  <a:lnTo>
                    <a:pt x="3105" y="279"/>
                  </a:lnTo>
                  <a:lnTo>
                    <a:pt x="3121" y="330"/>
                  </a:lnTo>
                  <a:lnTo>
                    <a:pt x="3131" y="385"/>
                  </a:lnTo>
                  <a:lnTo>
                    <a:pt x="3135" y="442"/>
                  </a:lnTo>
                  <a:lnTo>
                    <a:pt x="3131" y="499"/>
                  </a:lnTo>
                  <a:lnTo>
                    <a:pt x="3121" y="552"/>
                  </a:lnTo>
                  <a:lnTo>
                    <a:pt x="3105" y="604"/>
                  </a:lnTo>
                  <a:lnTo>
                    <a:pt x="3084" y="653"/>
                  </a:lnTo>
                  <a:lnTo>
                    <a:pt x="3057" y="697"/>
                  </a:lnTo>
                  <a:lnTo>
                    <a:pt x="3024" y="738"/>
                  </a:lnTo>
                  <a:lnTo>
                    <a:pt x="2987" y="775"/>
                  </a:lnTo>
                  <a:lnTo>
                    <a:pt x="2946" y="807"/>
                  </a:lnTo>
                  <a:lnTo>
                    <a:pt x="2901" y="834"/>
                  </a:lnTo>
                  <a:lnTo>
                    <a:pt x="2851" y="855"/>
                  </a:lnTo>
                  <a:lnTo>
                    <a:pt x="2799" y="871"/>
                  </a:lnTo>
                  <a:lnTo>
                    <a:pt x="2745" y="881"/>
                  </a:lnTo>
                  <a:lnTo>
                    <a:pt x="2687" y="884"/>
                  </a:lnTo>
                  <a:lnTo>
                    <a:pt x="2653" y="882"/>
                  </a:lnTo>
                  <a:lnTo>
                    <a:pt x="2620" y="876"/>
                  </a:lnTo>
                  <a:lnTo>
                    <a:pt x="2586" y="872"/>
                  </a:lnTo>
                  <a:lnTo>
                    <a:pt x="2552" y="869"/>
                  </a:lnTo>
                  <a:lnTo>
                    <a:pt x="2584" y="819"/>
                  </a:lnTo>
                  <a:lnTo>
                    <a:pt x="2611" y="769"/>
                  </a:lnTo>
                  <a:lnTo>
                    <a:pt x="2634" y="719"/>
                  </a:lnTo>
                  <a:lnTo>
                    <a:pt x="2653" y="666"/>
                  </a:lnTo>
                  <a:lnTo>
                    <a:pt x="2668" y="614"/>
                  </a:lnTo>
                  <a:lnTo>
                    <a:pt x="2678" y="558"/>
                  </a:lnTo>
                  <a:lnTo>
                    <a:pt x="2685" y="501"/>
                  </a:lnTo>
                  <a:lnTo>
                    <a:pt x="2687" y="442"/>
                  </a:lnTo>
                  <a:lnTo>
                    <a:pt x="2685" y="383"/>
                  </a:lnTo>
                  <a:lnTo>
                    <a:pt x="2678" y="326"/>
                  </a:lnTo>
                  <a:lnTo>
                    <a:pt x="2668" y="270"/>
                  </a:lnTo>
                  <a:lnTo>
                    <a:pt x="2653" y="217"/>
                  </a:lnTo>
                  <a:lnTo>
                    <a:pt x="2634" y="165"/>
                  </a:lnTo>
                  <a:lnTo>
                    <a:pt x="2611" y="115"/>
                  </a:lnTo>
                  <a:lnTo>
                    <a:pt x="2584" y="64"/>
                  </a:lnTo>
                  <a:lnTo>
                    <a:pt x="2552" y="14"/>
                  </a:lnTo>
                  <a:lnTo>
                    <a:pt x="2586" y="12"/>
                  </a:lnTo>
                  <a:lnTo>
                    <a:pt x="2620" y="6"/>
                  </a:lnTo>
                  <a:lnTo>
                    <a:pt x="2653" y="2"/>
                  </a:lnTo>
                  <a:lnTo>
                    <a:pt x="2687" y="0"/>
                  </a:lnTo>
                  <a:close/>
                  <a:moveTo>
                    <a:pt x="1941" y="0"/>
                  </a:moveTo>
                  <a:lnTo>
                    <a:pt x="1998" y="3"/>
                  </a:lnTo>
                  <a:lnTo>
                    <a:pt x="2053" y="13"/>
                  </a:lnTo>
                  <a:lnTo>
                    <a:pt x="2105" y="29"/>
                  </a:lnTo>
                  <a:lnTo>
                    <a:pt x="2154" y="50"/>
                  </a:lnTo>
                  <a:lnTo>
                    <a:pt x="2200" y="77"/>
                  </a:lnTo>
                  <a:lnTo>
                    <a:pt x="2240" y="109"/>
                  </a:lnTo>
                  <a:lnTo>
                    <a:pt x="2278" y="146"/>
                  </a:lnTo>
                  <a:lnTo>
                    <a:pt x="2310" y="186"/>
                  </a:lnTo>
                  <a:lnTo>
                    <a:pt x="2338" y="231"/>
                  </a:lnTo>
                  <a:lnTo>
                    <a:pt x="2359" y="279"/>
                  </a:lnTo>
                  <a:lnTo>
                    <a:pt x="2375" y="330"/>
                  </a:lnTo>
                  <a:lnTo>
                    <a:pt x="2385" y="385"/>
                  </a:lnTo>
                  <a:lnTo>
                    <a:pt x="2388" y="442"/>
                  </a:lnTo>
                  <a:lnTo>
                    <a:pt x="2385" y="499"/>
                  </a:lnTo>
                  <a:lnTo>
                    <a:pt x="2375" y="552"/>
                  </a:lnTo>
                  <a:lnTo>
                    <a:pt x="2359" y="604"/>
                  </a:lnTo>
                  <a:lnTo>
                    <a:pt x="2338" y="653"/>
                  </a:lnTo>
                  <a:lnTo>
                    <a:pt x="2310" y="697"/>
                  </a:lnTo>
                  <a:lnTo>
                    <a:pt x="2278" y="738"/>
                  </a:lnTo>
                  <a:lnTo>
                    <a:pt x="2240" y="775"/>
                  </a:lnTo>
                  <a:lnTo>
                    <a:pt x="2200" y="807"/>
                  </a:lnTo>
                  <a:lnTo>
                    <a:pt x="2154" y="834"/>
                  </a:lnTo>
                  <a:lnTo>
                    <a:pt x="2105" y="855"/>
                  </a:lnTo>
                  <a:lnTo>
                    <a:pt x="2053" y="871"/>
                  </a:lnTo>
                  <a:lnTo>
                    <a:pt x="1998" y="881"/>
                  </a:lnTo>
                  <a:lnTo>
                    <a:pt x="1941" y="884"/>
                  </a:lnTo>
                  <a:lnTo>
                    <a:pt x="1883" y="881"/>
                  </a:lnTo>
                  <a:lnTo>
                    <a:pt x="1828" y="871"/>
                  </a:lnTo>
                  <a:lnTo>
                    <a:pt x="1776" y="855"/>
                  </a:lnTo>
                  <a:lnTo>
                    <a:pt x="1727" y="834"/>
                  </a:lnTo>
                  <a:lnTo>
                    <a:pt x="1682" y="807"/>
                  </a:lnTo>
                  <a:lnTo>
                    <a:pt x="1641" y="775"/>
                  </a:lnTo>
                  <a:lnTo>
                    <a:pt x="1604" y="738"/>
                  </a:lnTo>
                  <a:lnTo>
                    <a:pt x="1571" y="697"/>
                  </a:lnTo>
                  <a:lnTo>
                    <a:pt x="1544" y="653"/>
                  </a:lnTo>
                  <a:lnTo>
                    <a:pt x="1522" y="604"/>
                  </a:lnTo>
                  <a:lnTo>
                    <a:pt x="1506" y="552"/>
                  </a:lnTo>
                  <a:lnTo>
                    <a:pt x="1496" y="499"/>
                  </a:lnTo>
                  <a:lnTo>
                    <a:pt x="1493" y="442"/>
                  </a:lnTo>
                  <a:lnTo>
                    <a:pt x="1496" y="385"/>
                  </a:lnTo>
                  <a:lnTo>
                    <a:pt x="1506" y="330"/>
                  </a:lnTo>
                  <a:lnTo>
                    <a:pt x="1522" y="279"/>
                  </a:lnTo>
                  <a:lnTo>
                    <a:pt x="1544" y="231"/>
                  </a:lnTo>
                  <a:lnTo>
                    <a:pt x="1571" y="186"/>
                  </a:lnTo>
                  <a:lnTo>
                    <a:pt x="1604" y="146"/>
                  </a:lnTo>
                  <a:lnTo>
                    <a:pt x="1641" y="109"/>
                  </a:lnTo>
                  <a:lnTo>
                    <a:pt x="1682" y="77"/>
                  </a:lnTo>
                  <a:lnTo>
                    <a:pt x="1727" y="50"/>
                  </a:lnTo>
                  <a:lnTo>
                    <a:pt x="1776" y="29"/>
                  </a:lnTo>
                  <a:lnTo>
                    <a:pt x="1828" y="13"/>
                  </a:lnTo>
                  <a:lnTo>
                    <a:pt x="1883" y="3"/>
                  </a:lnTo>
                  <a:lnTo>
                    <a:pt x="1941" y="0"/>
                  </a:lnTo>
                  <a:close/>
                </a:path>
              </a:pathLst>
            </a:custGeom>
            <a:solidFill>
              <a:schemeClr val="bg1"/>
            </a:solidFill>
            <a:ln w="0">
              <a:noFill/>
              <a:prstDash val="solid"/>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7">
              <a:extLst>
                <a:ext uri="{FF2B5EF4-FFF2-40B4-BE49-F238E27FC236}">
                  <a16:creationId xmlns:a16="http://schemas.microsoft.com/office/drawing/2014/main" id="{DDE64735-DD29-4D91-837E-2045DACD1E56}"/>
                </a:ext>
              </a:extLst>
            </p:cNvPr>
            <p:cNvSpPr>
              <a:spLocks noEditPoints="1"/>
            </p:cNvSpPr>
            <p:nvPr/>
          </p:nvSpPr>
          <p:spPr bwMode="auto">
            <a:xfrm>
              <a:off x="3797148" y="1163116"/>
              <a:ext cx="199184" cy="245142"/>
            </a:xfrm>
            <a:custGeom>
              <a:avLst/>
              <a:gdLst>
                <a:gd name="T0" fmla="*/ 313 w 3584"/>
                <a:gd name="T1" fmla="*/ 3093 h 3573"/>
                <a:gd name="T2" fmla="*/ 1026 w 3584"/>
                <a:gd name="T3" fmla="*/ 3273 h 3573"/>
                <a:gd name="T4" fmla="*/ 1796 w 3584"/>
                <a:gd name="T5" fmla="*/ 3154 h 3573"/>
                <a:gd name="T6" fmla="*/ 2215 w 3584"/>
                <a:gd name="T7" fmla="*/ 2802 h 3573"/>
                <a:gd name="T8" fmla="*/ 2152 w 3584"/>
                <a:gd name="T9" fmla="*/ 3209 h 3573"/>
                <a:gd name="T10" fmla="*/ 1635 w 3584"/>
                <a:gd name="T11" fmla="*/ 3506 h 3573"/>
                <a:gd name="T12" fmla="*/ 851 w 3584"/>
                <a:gd name="T13" fmla="*/ 3556 h 3573"/>
                <a:gd name="T14" fmla="*/ 216 w 3584"/>
                <a:gd name="T15" fmla="*/ 3329 h 3573"/>
                <a:gd name="T16" fmla="*/ 0 w 3584"/>
                <a:gd name="T17" fmla="*/ 2829 h 3573"/>
                <a:gd name="T18" fmla="*/ 202 w 3584"/>
                <a:gd name="T19" fmla="*/ 2574 h 3573"/>
                <a:gd name="T20" fmla="*/ 845 w 3584"/>
                <a:gd name="T21" fmla="*/ 2810 h 3573"/>
                <a:gd name="T22" fmla="*/ 1647 w 3584"/>
                <a:gd name="T23" fmla="*/ 2758 h 3573"/>
                <a:gd name="T24" fmla="*/ 2165 w 3584"/>
                <a:gd name="T25" fmla="*/ 2448 h 3573"/>
                <a:gd name="T26" fmla="*/ 2208 w 3584"/>
                <a:gd name="T27" fmla="*/ 2674 h 3573"/>
                <a:gd name="T28" fmla="*/ 1782 w 3584"/>
                <a:gd name="T29" fmla="*/ 3011 h 3573"/>
                <a:gd name="T30" fmla="*/ 1028 w 3584"/>
                <a:gd name="T31" fmla="*/ 3125 h 3573"/>
                <a:gd name="T32" fmla="*/ 329 w 3584"/>
                <a:gd name="T33" fmla="*/ 2952 h 3573"/>
                <a:gd name="T34" fmla="*/ 3 w 3584"/>
                <a:gd name="T35" fmla="*/ 2580 h 3573"/>
                <a:gd name="T36" fmla="*/ 3581 w 3584"/>
                <a:gd name="T37" fmla="*/ 2431 h 3573"/>
                <a:gd name="T38" fmla="*/ 3257 w 3584"/>
                <a:gd name="T39" fmla="*/ 2803 h 3573"/>
                <a:gd name="T40" fmla="*/ 2556 w 3584"/>
                <a:gd name="T41" fmla="*/ 2975 h 3573"/>
                <a:gd name="T42" fmla="*/ 2740 w 3584"/>
                <a:gd name="T43" fmla="*/ 2662 h 3573"/>
                <a:gd name="T44" fmla="*/ 3384 w 3584"/>
                <a:gd name="T45" fmla="*/ 2424 h 3573"/>
                <a:gd name="T46" fmla="*/ 3584 w 3584"/>
                <a:gd name="T47" fmla="*/ 1786 h 3573"/>
                <a:gd name="T48" fmla="*/ 3368 w 3584"/>
                <a:gd name="T49" fmla="*/ 2286 h 3573"/>
                <a:gd name="T50" fmla="*/ 2734 w 3584"/>
                <a:gd name="T51" fmla="*/ 2513 h 3573"/>
                <a:gd name="T52" fmla="*/ 2558 w 3584"/>
                <a:gd name="T53" fmla="*/ 2230 h 3573"/>
                <a:gd name="T54" fmla="*/ 3272 w 3584"/>
                <a:gd name="T55" fmla="*/ 2050 h 3573"/>
                <a:gd name="T56" fmla="*/ 1121 w 3584"/>
                <a:gd name="T57" fmla="*/ 1488 h 3573"/>
                <a:gd name="T58" fmla="*/ 1849 w 3584"/>
                <a:gd name="T59" fmla="*/ 1632 h 3573"/>
                <a:gd name="T60" fmla="*/ 2226 w 3584"/>
                <a:gd name="T61" fmla="*/ 1987 h 3573"/>
                <a:gd name="T62" fmla="*/ 2073 w 3584"/>
                <a:gd name="T63" fmla="*/ 2398 h 3573"/>
                <a:gd name="T64" fmla="*/ 1474 w 3584"/>
                <a:gd name="T65" fmla="*/ 2649 h 3573"/>
                <a:gd name="T66" fmla="*/ 684 w 3584"/>
                <a:gd name="T67" fmla="*/ 2633 h 3573"/>
                <a:gd name="T68" fmla="*/ 125 w 3584"/>
                <a:gd name="T69" fmla="*/ 2358 h 3573"/>
                <a:gd name="T70" fmla="*/ 33 w 3584"/>
                <a:gd name="T71" fmla="*/ 1941 h 3573"/>
                <a:gd name="T72" fmla="*/ 459 w 3584"/>
                <a:gd name="T73" fmla="*/ 1603 h 3573"/>
                <a:gd name="T74" fmla="*/ 3576 w 3584"/>
                <a:gd name="T75" fmla="*/ 1265 h 3573"/>
                <a:gd name="T76" fmla="*/ 3460 w 3584"/>
                <a:gd name="T77" fmla="*/ 1762 h 3573"/>
                <a:gd name="T78" fmla="*/ 2900 w 3584"/>
                <a:gd name="T79" fmla="*/ 2037 h 3573"/>
                <a:gd name="T80" fmla="*/ 2376 w 3584"/>
                <a:gd name="T81" fmla="*/ 1975 h 3573"/>
                <a:gd name="T82" fmla="*/ 2740 w 3584"/>
                <a:gd name="T83" fmla="*/ 1768 h 3573"/>
                <a:gd name="T84" fmla="*/ 3384 w 3584"/>
                <a:gd name="T85" fmla="*/ 1531 h 3573"/>
                <a:gd name="T86" fmla="*/ 3584 w 3584"/>
                <a:gd name="T87" fmla="*/ 893 h 3573"/>
                <a:gd name="T88" fmla="*/ 3368 w 3584"/>
                <a:gd name="T89" fmla="*/ 1393 h 3573"/>
                <a:gd name="T90" fmla="*/ 2734 w 3584"/>
                <a:gd name="T91" fmla="*/ 1620 h 3573"/>
                <a:gd name="T92" fmla="*/ 1964 w 3584"/>
                <a:gd name="T93" fmla="*/ 1523 h 3573"/>
                <a:gd name="T94" fmla="*/ 1398 w 3584"/>
                <a:gd name="T95" fmla="*/ 1223 h 3573"/>
                <a:gd name="T96" fmla="*/ 1391 w 3584"/>
                <a:gd name="T97" fmla="*/ 914 h 3573"/>
                <a:gd name="T98" fmla="*/ 1861 w 3584"/>
                <a:gd name="T99" fmla="*/ 1246 h 3573"/>
                <a:gd name="T100" fmla="*/ 2651 w 3584"/>
                <a:gd name="T101" fmla="*/ 1332 h 3573"/>
                <a:gd name="T102" fmla="*/ 3331 w 3584"/>
                <a:gd name="T103" fmla="*/ 1122 h 3573"/>
                <a:gd name="T104" fmla="*/ 2465 w 3584"/>
                <a:gd name="T105" fmla="*/ 0 h 3573"/>
                <a:gd name="T106" fmla="*/ 3194 w 3584"/>
                <a:gd name="T107" fmla="*/ 143 h 3573"/>
                <a:gd name="T108" fmla="*/ 3570 w 3584"/>
                <a:gd name="T109" fmla="*/ 498 h 3573"/>
                <a:gd name="T110" fmla="*/ 3417 w 3584"/>
                <a:gd name="T111" fmla="*/ 908 h 3573"/>
                <a:gd name="T112" fmla="*/ 2819 w 3584"/>
                <a:gd name="T113" fmla="*/ 1160 h 3573"/>
                <a:gd name="T114" fmla="*/ 2029 w 3584"/>
                <a:gd name="T115" fmla="*/ 1144 h 3573"/>
                <a:gd name="T116" fmla="*/ 1469 w 3584"/>
                <a:gd name="T117" fmla="*/ 869 h 3573"/>
                <a:gd name="T118" fmla="*/ 1377 w 3584"/>
                <a:gd name="T119" fmla="*/ 452 h 3573"/>
                <a:gd name="T120" fmla="*/ 1803 w 3584"/>
                <a:gd name="T121" fmla="*/ 114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4" h="3573">
                  <a:moveTo>
                    <a:pt x="10" y="2754"/>
                  </a:moveTo>
                  <a:lnTo>
                    <a:pt x="25" y="2802"/>
                  </a:lnTo>
                  <a:lnTo>
                    <a:pt x="47" y="2850"/>
                  </a:lnTo>
                  <a:lnTo>
                    <a:pt x="76" y="2895"/>
                  </a:lnTo>
                  <a:lnTo>
                    <a:pt x="112" y="2939"/>
                  </a:lnTo>
                  <a:lnTo>
                    <a:pt x="153" y="2981"/>
                  </a:lnTo>
                  <a:lnTo>
                    <a:pt x="202" y="3020"/>
                  </a:lnTo>
                  <a:lnTo>
                    <a:pt x="255" y="3058"/>
                  </a:lnTo>
                  <a:lnTo>
                    <a:pt x="313" y="3093"/>
                  </a:lnTo>
                  <a:lnTo>
                    <a:pt x="377" y="3125"/>
                  </a:lnTo>
                  <a:lnTo>
                    <a:pt x="445" y="3154"/>
                  </a:lnTo>
                  <a:lnTo>
                    <a:pt x="517" y="3182"/>
                  </a:lnTo>
                  <a:lnTo>
                    <a:pt x="593" y="3205"/>
                  </a:lnTo>
                  <a:lnTo>
                    <a:pt x="674" y="3226"/>
                  </a:lnTo>
                  <a:lnTo>
                    <a:pt x="758" y="3243"/>
                  </a:lnTo>
                  <a:lnTo>
                    <a:pt x="845" y="3257"/>
                  </a:lnTo>
                  <a:lnTo>
                    <a:pt x="934" y="3268"/>
                  </a:lnTo>
                  <a:lnTo>
                    <a:pt x="1026" y="3273"/>
                  </a:lnTo>
                  <a:lnTo>
                    <a:pt x="1121" y="3275"/>
                  </a:lnTo>
                  <a:lnTo>
                    <a:pt x="1215" y="3273"/>
                  </a:lnTo>
                  <a:lnTo>
                    <a:pt x="1306" y="3268"/>
                  </a:lnTo>
                  <a:lnTo>
                    <a:pt x="1397" y="3257"/>
                  </a:lnTo>
                  <a:lnTo>
                    <a:pt x="1483" y="3243"/>
                  </a:lnTo>
                  <a:lnTo>
                    <a:pt x="1567" y="3226"/>
                  </a:lnTo>
                  <a:lnTo>
                    <a:pt x="1647" y="3205"/>
                  </a:lnTo>
                  <a:lnTo>
                    <a:pt x="1723" y="3182"/>
                  </a:lnTo>
                  <a:lnTo>
                    <a:pt x="1796" y="3154"/>
                  </a:lnTo>
                  <a:lnTo>
                    <a:pt x="1863" y="3125"/>
                  </a:lnTo>
                  <a:lnTo>
                    <a:pt x="1927" y="3093"/>
                  </a:lnTo>
                  <a:lnTo>
                    <a:pt x="1986" y="3058"/>
                  </a:lnTo>
                  <a:lnTo>
                    <a:pt x="2039" y="3020"/>
                  </a:lnTo>
                  <a:lnTo>
                    <a:pt x="2087" y="2981"/>
                  </a:lnTo>
                  <a:lnTo>
                    <a:pt x="2128" y="2939"/>
                  </a:lnTo>
                  <a:lnTo>
                    <a:pt x="2165" y="2895"/>
                  </a:lnTo>
                  <a:lnTo>
                    <a:pt x="2193" y="2850"/>
                  </a:lnTo>
                  <a:lnTo>
                    <a:pt x="2215" y="2802"/>
                  </a:lnTo>
                  <a:lnTo>
                    <a:pt x="2231" y="2754"/>
                  </a:lnTo>
                  <a:lnTo>
                    <a:pt x="2237" y="2791"/>
                  </a:lnTo>
                  <a:lnTo>
                    <a:pt x="2241" y="2829"/>
                  </a:lnTo>
                  <a:lnTo>
                    <a:pt x="2241" y="2977"/>
                  </a:lnTo>
                  <a:lnTo>
                    <a:pt x="2237" y="3027"/>
                  </a:lnTo>
                  <a:lnTo>
                    <a:pt x="2226" y="3074"/>
                  </a:lnTo>
                  <a:lnTo>
                    <a:pt x="2208" y="3120"/>
                  </a:lnTo>
                  <a:lnTo>
                    <a:pt x="2183" y="3165"/>
                  </a:lnTo>
                  <a:lnTo>
                    <a:pt x="2152" y="3209"/>
                  </a:lnTo>
                  <a:lnTo>
                    <a:pt x="2116" y="3251"/>
                  </a:lnTo>
                  <a:lnTo>
                    <a:pt x="2073" y="3291"/>
                  </a:lnTo>
                  <a:lnTo>
                    <a:pt x="2024" y="3329"/>
                  </a:lnTo>
                  <a:lnTo>
                    <a:pt x="1970" y="3366"/>
                  </a:lnTo>
                  <a:lnTo>
                    <a:pt x="1913" y="3399"/>
                  </a:lnTo>
                  <a:lnTo>
                    <a:pt x="1849" y="3429"/>
                  </a:lnTo>
                  <a:lnTo>
                    <a:pt x="1782" y="3458"/>
                  </a:lnTo>
                  <a:lnTo>
                    <a:pt x="1710" y="3484"/>
                  </a:lnTo>
                  <a:lnTo>
                    <a:pt x="1635" y="3506"/>
                  </a:lnTo>
                  <a:lnTo>
                    <a:pt x="1557" y="3526"/>
                  </a:lnTo>
                  <a:lnTo>
                    <a:pt x="1474" y="3543"/>
                  </a:lnTo>
                  <a:lnTo>
                    <a:pt x="1390" y="3556"/>
                  </a:lnTo>
                  <a:lnTo>
                    <a:pt x="1302" y="3566"/>
                  </a:lnTo>
                  <a:lnTo>
                    <a:pt x="1212" y="3571"/>
                  </a:lnTo>
                  <a:lnTo>
                    <a:pt x="1121" y="3573"/>
                  </a:lnTo>
                  <a:lnTo>
                    <a:pt x="1028" y="3571"/>
                  </a:lnTo>
                  <a:lnTo>
                    <a:pt x="939" y="3566"/>
                  </a:lnTo>
                  <a:lnTo>
                    <a:pt x="851" y="3556"/>
                  </a:lnTo>
                  <a:lnTo>
                    <a:pt x="767" y="3543"/>
                  </a:lnTo>
                  <a:lnTo>
                    <a:pt x="684" y="3526"/>
                  </a:lnTo>
                  <a:lnTo>
                    <a:pt x="606" y="3506"/>
                  </a:lnTo>
                  <a:lnTo>
                    <a:pt x="531" y="3484"/>
                  </a:lnTo>
                  <a:lnTo>
                    <a:pt x="459" y="3458"/>
                  </a:lnTo>
                  <a:lnTo>
                    <a:pt x="392" y="3429"/>
                  </a:lnTo>
                  <a:lnTo>
                    <a:pt x="329" y="3399"/>
                  </a:lnTo>
                  <a:lnTo>
                    <a:pt x="270" y="3366"/>
                  </a:lnTo>
                  <a:lnTo>
                    <a:pt x="216" y="3329"/>
                  </a:lnTo>
                  <a:lnTo>
                    <a:pt x="168" y="3291"/>
                  </a:lnTo>
                  <a:lnTo>
                    <a:pt x="125" y="3251"/>
                  </a:lnTo>
                  <a:lnTo>
                    <a:pt x="88" y="3209"/>
                  </a:lnTo>
                  <a:lnTo>
                    <a:pt x="57" y="3165"/>
                  </a:lnTo>
                  <a:lnTo>
                    <a:pt x="33" y="3120"/>
                  </a:lnTo>
                  <a:lnTo>
                    <a:pt x="14" y="3074"/>
                  </a:lnTo>
                  <a:lnTo>
                    <a:pt x="3" y="3027"/>
                  </a:lnTo>
                  <a:lnTo>
                    <a:pt x="0" y="2977"/>
                  </a:lnTo>
                  <a:lnTo>
                    <a:pt x="0" y="2829"/>
                  </a:lnTo>
                  <a:lnTo>
                    <a:pt x="3" y="2791"/>
                  </a:lnTo>
                  <a:lnTo>
                    <a:pt x="10" y="2754"/>
                  </a:lnTo>
                  <a:close/>
                  <a:moveTo>
                    <a:pt x="10" y="2307"/>
                  </a:moveTo>
                  <a:lnTo>
                    <a:pt x="25" y="2356"/>
                  </a:lnTo>
                  <a:lnTo>
                    <a:pt x="47" y="2403"/>
                  </a:lnTo>
                  <a:lnTo>
                    <a:pt x="76" y="2448"/>
                  </a:lnTo>
                  <a:lnTo>
                    <a:pt x="112" y="2492"/>
                  </a:lnTo>
                  <a:lnTo>
                    <a:pt x="153" y="2533"/>
                  </a:lnTo>
                  <a:lnTo>
                    <a:pt x="202" y="2574"/>
                  </a:lnTo>
                  <a:lnTo>
                    <a:pt x="255" y="2611"/>
                  </a:lnTo>
                  <a:lnTo>
                    <a:pt x="313" y="2646"/>
                  </a:lnTo>
                  <a:lnTo>
                    <a:pt x="377" y="2678"/>
                  </a:lnTo>
                  <a:lnTo>
                    <a:pt x="445" y="2708"/>
                  </a:lnTo>
                  <a:lnTo>
                    <a:pt x="517" y="2735"/>
                  </a:lnTo>
                  <a:lnTo>
                    <a:pt x="593" y="2758"/>
                  </a:lnTo>
                  <a:lnTo>
                    <a:pt x="674" y="2779"/>
                  </a:lnTo>
                  <a:lnTo>
                    <a:pt x="758" y="2797"/>
                  </a:lnTo>
                  <a:lnTo>
                    <a:pt x="845" y="2810"/>
                  </a:lnTo>
                  <a:lnTo>
                    <a:pt x="934" y="2820"/>
                  </a:lnTo>
                  <a:lnTo>
                    <a:pt x="1026" y="2827"/>
                  </a:lnTo>
                  <a:lnTo>
                    <a:pt x="1121" y="2829"/>
                  </a:lnTo>
                  <a:lnTo>
                    <a:pt x="1215" y="2827"/>
                  </a:lnTo>
                  <a:lnTo>
                    <a:pt x="1306" y="2820"/>
                  </a:lnTo>
                  <a:lnTo>
                    <a:pt x="1397" y="2810"/>
                  </a:lnTo>
                  <a:lnTo>
                    <a:pt x="1483" y="2797"/>
                  </a:lnTo>
                  <a:lnTo>
                    <a:pt x="1567" y="2779"/>
                  </a:lnTo>
                  <a:lnTo>
                    <a:pt x="1647" y="2758"/>
                  </a:lnTo>
                  <a:lnTo>
                    <a:pt x="1723" y="2735"/>
                  </a:lnTo>
                  <a:lnTo>
                    <a:pt x="1796" y="2708"/>
                  </a:lnTo>
                  <a:lnTo>
                    <a:pt x="1863" y="2678"/>
                  </a:lnTo>
                  <a:lnTo>
                    <a:pt x="1927" y="2646"/>
                  </a:lnTo>
                  <a:lnTo>
                    <a:pt x="1986" y="2611"/>
                  </a:lnTo>
                  <a:lnTo>
                    <a:pt x="2039" y="2574"/>
                  </a:lnTo>
                  <a:lnTo>
                    <a:pt x="2087" y="2533"/>
                  </a:lnTo>
                  <a:lnTo>
                    <a:pt x="2128" y="2492"/>
                  </a:lnTo>
                  <a:lnTo>
                    <a:pt x="2165" y="2448"/>
                  </a:lnTo>
                  <a:lnTo>
                    <a:pt x="2193" y="2403"/>
                  </a:lnTo>
                  <a:lnTo>
                    <a:pt x="2215" y="2356"/>
                  </a:lnTo>
                  <a:lnTo>
                    <a:pt x="2231" y="2307"/>
                  </a:lnTo>
                  <a:lnTo>
                    <a:pt x="2237" y="2345"/>
                  </a:lnTo>
                  <a:lnTo>
                    <a:pt x="2241" y="2382"/>
                  </a:lnTo>
                  <a:lnTo>
                    <a:pt x="2241" y="2531"/>
                  </a:lnTo>
                  <a:lnTo>
                    <a:pt x="2237" y="2580"/>
                  </a:lnTo>
                  <a:lnTo>
                    <a:pt x="2226" y="2627"/>
                  </a:lnTo>
                  <a:lnTo>
                    <a:pt x="2208" y="2674"/>
                  </a:lnTo>
                  <a:lnTo>
                    <a:pt x="2183" y="2719"/>
                  </a:lnTo>
                  <a:lnTo>
                    <a:pt x="2152" y="2763"/>
                  </a:lnTo>
                  <a:lnTo>
                    <a:pt x="2116" y="2805"/>
                  </a:lnTo>
                  <a:lnTo>
                    <a:pt x="2073" y="2844"/>
                  </a:lnTo>
                  <a:lnTo>
                    <a:pt x="2024" y="2883"/>
                  </a:lnTo>
                  <a:lnTo>
                    <a:pt x="1970" y="2918"/>
                  </a:lnTo>
                  <a:lnTo>
                    <a:pt x="1913" y="2952"/>
                  </a:lnTo>
                  <a:lnTo>
                    <a:pt x="1849" y="2983"/>
                  </a:lnTo>
                  <a:lnTo>
                    <a:pt x="1782" y="3011"/>
                  </a:lnTo>
                  <a:lnTo>
                    <a:pt x="1710" y="3037"/>
                  </a:lnTo>
                  <a:lnTo>
                    <a:pt x="1635" y="3060"/>
                  </a:lnTo>
                  <a:lnTo>
                    <a:pt x="1557" y="3080"/>
                  </a:lnTo>
                  <a:lnTo>
                    <a:pt x="1474" y="3096"/>
                  </a:lnTo>
                  <a:lnTo>
                    <a:pt x="1390" y="3109"/>
                  </a:lnTo>
                  <a:lnTo>
                    <a:pt x="1302" y="3118"/>
                  </a:lnTo>
                  <a:lnTo>
                    <a:pt x="1212" y="3125"/>
                  </a:lnTo>
                  <a:lnTo>
                    <a:pt x="1121" y="3127"/>
                  </a:lnTo>
                  <a:lnTo>
                    <a:pt x="1028" y="3125"/>
                  </a:lnTo>
                  <a:lnTo>
                    <a:pt x="939" y="3118"/>
                  </a:lnTo>
                  <a:lnTo>
                    <a:pt x="851" y="3109"/>
                  </a:lnTo>
                  <a:lnTo>
                    <a:pt x="767" y="3096"/>
                  </a:lnTo>
                  <a:lnTo>
                    <a:pt x="684" y="3080"/>
                  </a:lnTo>
                  <a:lnTo>
                    <a:pt x="606" y="3060"/>
                  </a:lnTo>
                  <a:lnTo>
                    <a:pt x="531" y="3037"/>
                  </a:lnTo>
                  <a:lnTo>
                    <a:pt x="459" y="3011"/>
                  </a:lnTo>
                  <a:lnTo>
                    <a:pt x="392" y="2983"/>
                  </a:lnTo>
                  <a:lnTo>
                    <a:pt x="329" y="2952"/>
                  </a:lnTo>
                  <a:lnTo>
                    <a:pt x="270" y="2918"/>
                  </a:lnTo>
                  <a:lnTo>
                    <a:pt x="216" y="2883"/>
                  </a:lnTo>
                  <a:lnTo>
                    <a:pt x="168" y="2844"/>
                  </a:lnTo>
                  <a:lnTo>
                    <a:pt x="125" y="2805"/>
                  </a:lnTo>
                  <a:lnTo>
                    <a:pt x="88" y="2763"/>
                  </a:lnTo>
                  <a:lnTo>
                    <a:pt x="57" y="2719"/>
                  </a:lnTo>
                  <a:lnTo>
                    <a:pt x="33" y="2674"/>
                  </a:lnTo>
                  <a:lnTo>
                    <a:pt x="14" y="2627"/>
                  </a:lnTo>
                  <a:lnTo>
                    <a:pt x="3" y="2580"/>
                  </a:lnTo>
                  <a:lnTo>
                    <a:pt x="0" y="2531"/>
                  </a:lnTo>
                  <a:lnTo>
                    <a:pt x="0" y="2382"/>
                  </a:lnTo>
                  <a:lnTo>
                    <a:pt x="3" y="2345"/>
                  </a:lnTo>
                  <a:lnTo>
                    <a:pt x="10" y="2307"/>
                  </a:lnTo>
                  <a:close/>
                  <a:moveTo>
                    <a:pt x="3576" y="2159"/>
                  </a:moveTo>
                  <a:lnTo>
                    <a:pt x="3582" y="2195"/>
                  </a:lnTo>
                  <a:lnTo>
                    <a:pt x="3584" y="2233"/>
                  </a:lnTo>
                  <a:lnTo>
                    <a:pt x="3584" y="2382"/>
                  </a:lnTo>
                  <a:lnTo>
                    <a:pt x="3581" y="2431"/>
                  </a:lnTo>
                  <a:lnTo>
                    <a:pt x="3570" y="2478"/>
                  </a:lnTo>
                  <a:lnTo>
                    <a:pt x="3552" y="2525"/>
                  </a:lnTo>
                  <a:lnTo>
                    <a:pt x="3528" y="2570"/>
                  </a:lnTo>
                  <a:lnTo>
                    <a:pt x="3497" y="2613"/>
                  </a:lnTo>
                  <a:lnTo>
                    <a:pt x="3460" y="2655"/>
                  </a:lnTo>
                  <a:lnTo>
                    <a:pt x="3417" y="2696"/>
                  </a:lnTo>
                  <a:lnTo>
                    <a:pt x="3368" y="2733"/>
                  </a:lnTo>
                  <a:lnTo>
                    <a:pt x="3315" y="2769"/>
                  </a:lnTo>
                  <a:lnTo>
                    <a:pt x="3257" y="2803"/>
                  </a:lnTo>
                  <a:lnTo>
                    <a:pt x="3194" y="2834"/>
                  </a:lnTo>
                  <a:lnTo>
                    <a:pt x="3127" y="2863"/>
                  </a:lnTo>
                  <a:lnTo>
                    <a:pt x="3055" y="2888"/>
                  </a:lnTo>
                  <a:lnTo>
                    <a:pt x="2980" y="2911"/>
                  </a:lnTo>
                  <a:lnTo>
                    <a:pt x="2900" y="2931"/>
                  </a:lnTo>
                  <a:lnTo>
                    <a:pt x="2819" y="2948"/>
                  </a:lnTo>
                  <a:lnTo>
                    <a:pt x="2734" y="2961"/>
                  </a:lnTo>
                  <a:lnTo>
                    <a:pt x="2647" y="2970"/>
                  </a:lnTo>
                  <a:lnTo>
                    <a:pt x="2556" y="2975"/>
                  </a:lnTo>
                  <a:lnTo>
                    <a:pt x="2465" y="2977"/>
                  </a:lnTo>
                  <a:lnTo>
                    <a:pt x="2427" y="2977"/>
                  </a:lnTo>
                  <a:lnTo>
                    <a:pt x="2390" y="2975"/>
                  </a:lnTo>
                  <a:lnTo>
                    <a:pt x="2390" y="2678"/>
                  </a:lnTo>
                  <a:lnTo>
                    <a:pt x="2427" y="2679"/>
                  </a:lnTo>
                  <a:lnTo>
                    <a:pt x="2465" y="2679"/>
                  </a:lnTo>
                  <a:lnTo>
                    <a:pt x="2558" y="2678"/>
                  </a:lnTo>
                  <a:lnTo>
                    <a:pt x="2651" y="2671"/>
                  </a:lnTo>
                  <a:lnTo>
                    <a:pt x="2740" y="2662"/>
                  </a:lnTo>
                  <a:lnTo>
                    <a:pt x="2828" y="2647"/>
                  </a:lnTo>
                  <a:lnTo>
                    <a:pt x="2910" y="2631"/>
                  </a:lnTo>
                  <a:lnTo>
                    <a:pt x="2991" y="2610"/>
                  </a:lnTo>
                  <a:lnTo>
                    <a:pt x="3067" y="2586"/>
                  </a:lnTo>
                  <a:lnTo>
                    <a:pt x="3140" y="2559"/>
                  </a:lnTo>
                  <a:lnTo>
                    <a:pt x="3208" y="2530"/>
                  </a:lnTo>
                  <a:lnTo>
                    <a:pt x="3272" y="2497"/>
                  </a:lnTo>
                  <a:lnTo>
                    <a:pt x="3331" y="2461"/>
                  </a:lnTo>
                  <a:lnTo>
                    <a:pt x="3384" y="2424"/>
                  </a:lnTo>
                  <a:lnTo>
                    <a:pt x="3431" y="2384"/>
                  </a:lnTo>
                  <a:lnTo>
                    <a:pt x="3473" y="2343"/>
                  </a:lnTo>
                  <a:lnTo>
                    <a:pt x="3508" y="2299"/>
                  </a:lnTo>
                  <a:lnTo>
                    <a:pt x="3538" y="2253"/>
                  </a:lnTo>
                  <a:lnTo>
                    <a:pt x="3560" y="2207"/>
                  </a:lnTo>
                  <a:lnTo>
                    <a:pt x="3576" y="2159"/>
                  </a:lnTo>
                  <a:close/>
                  <a:moveTo>
                    <a:pt x="3576" y="1711"/>
                  </a:moveTo>
                  <a:lnTo>
                    <a:pt x="3582" y="1749"/>
                  </a:lnTo>
                  <a:lnTo>
                    <a:pt x="3584" y="1786"/>
                  </a:lnTo>
                  <a:lnTo>
                    <a:pt x="3584" y="1934"/>
                  </a:lnTo>
                  <a:lnTo>
                    <a:pt x="3581" y="1984"/>
                  </a:lnTo>
                  <a:lnTo>
                    <a:pt x="3570" y="2031"/>
                  </a:lnTo>
                  <a:lnTo>
                    <a:pt x="3552" y="2079"/>
                  </a:lnTo>
                  <a:lnTo>
                    <a:pt x="3528" y="2124"/>
                  </a:lnTo>
                  <a:lnTo>
                    <a:pt x="3497" y="2167"/>
                  </a:lnTo>
                  <a:lnTo>
                    <a:pt x="3460" y="2208"/>
                  </a:lnTo>
                  <a:lnTo>
                    <a:pt x="3417" y="2249"/>
                  </a:lnTo>
                  <a:lnTo>
                    <a:pt x="3368" y="2286"/>
                  </a:lnTo>
                  <a:lnTo>
                    <a:pt x="3315" y="2323"/>
                  </a:lnTo>
                  <a:lnTo>
                    <a:pt x="3257" y="2356"/>
                  </a:lnTo>
                  <a:lnTo>
                    <a:pt x="3194" y="2388"/>
                  </a:lnTo>
                  <a:lnTo>
                    <a:pt x="3127" y="2416"/>
                  </a:lnTo>
                  <a:lnTo>
                    <a:pt x="3055" y="2442"/>
                  </a:lnTo>
                  <a:lnTo>
                    <a:pt x="2980" y="2465"/>
                  </a:lnTo>
                  <a:lnTo>
                    <a:pt x="2900" y="2483"/>
                  </a:lnTo>
                  <a:lnTo>
                    <a:pt x="2819" y="2500"/>
                  </a:lnTo>
                  <a:lnTo>
                    <a:pt x="2734" y="2513"/>
                  </a:lnTo>
                  <a:lnTo>
                    <a:pt x="2647" y="2523"/>
                  </a:lnTo>
                  <a:lnTo>
                    <a:pt x="2556" y="2528"/>
                  </a:lnTo>
                  <a:lnTo>
                    <a:pt x="2465" y="2531"/>
                  </a:lnTo>
                  <a:lnTo>
                    <a:pt x="2427" y="2530"/>
                  </a:lnTo>
                  <a:lnTo>
                    <a:pt x="2390" y="2528"/>
                  </a:lnTo>
                  <a:lnTo>
                    <a:pt x="2390" y="2231"/>
                  </a:lnTo>
                  <a:lnTo>
                    <a:pt x="2427" y="2233"/>
                  </a:lnTo>
                  <a:lnTo>
                    <a:pt x="2465" y="2233"/>
                  </a:lnTo>
                  <a:lnTo>
                    <a:pt x="2558" y="2230"/>
                  </a:lnTo>
                  <a:lnTo>
                    <a:pt x="2651" y="2225"/>
                  </a:lnTo>
                  <a:lnTo>
                    <a:pt x="2740" y="2215"/>
                  </a:lnTo>
                  <a:lnTo>
                    <a:pt x="2828" y="2201"/>
                  </a:lnTo>
                  <a:lnTo>
                    <a:pt x="2910" y="2184"/>
                  </a:lnTo>
                  <a:lnTo>
                    <a:pt x="2991" y="2163"/>
                  </a:lnTo>
                  <a:lnTo>
                    <a:pt x="3067" y="2139"/>
                  </a:lnTo>
                  <a:lnTo>
                    <a:pt x="3140" y="2113"/>
                  </a:lnTo>
                  <a:lnTo>
                    <a:pt x="3208" y="2083"/>
                  </a:lnTo>
                  <a:lnTo>
                    <a:pt x="3272" y="2050"/>
                  </a:lnTo>
                  <a:lnTo>
                    <a:pt x="3331" y="2015"/>
                  </a:lnTo>
                  <a:lnTo>
                    <a:pt x="3384" y="1977"/>
                  </a:lnTo>
                  <a:lnTo>
                    <a:pt x="3431" y="1938"/>
                  </a:lnTo>
                  <a:lnTo>
                    <a:pt x="3473" y="1896"/>
                  </a:lnTo>
                  <a:lnTo>
                    <a:pt x="3508" y="1852"/>
                  </a:lnTo>
                  <a:lnTo>
                    <a:pt x="3538" y="1807"/>
                  </a:lnTo>
                  <a:lnTo>
                    <a:pt x="3560" y="1760"/>
                  </a:lnTo>
                  <a:lnTo>
                    <a:pt x="3576" y="1711"/>
                  </a:lnTo>
                  <a:close/>
                  <a:moveTo>
                    <a:pt x="1121" y="1488"/>
                  </a:moveTo>
                  <a:lnTo>
                    <a:pt x="1212" y="1490"/>
                  </a:lnTo>
                  <a:lnTo>
                    <a:pt x="1302" y="1496"/>
                  </a:lnTo>
                  <a:lnTo>
                    <a:pt x="1390" y="1505"/>
                  </a:lnTo>
                  <a:lnTo>
                    <a:pt x="1474" y="1519"/>
                  </a:lnTo>
                  <a:lnTo>
                    <a:pt x="1557" y="1535"/>
                  </a:lnTo>
                  <a:lnTo>
                    <a:pt x="1635" y="1555"/>
                  </a:lnTo>
                  <a:lnTo>
                    <a:pt x="1710" y="1577"/>
                  </a:lnTo>
                  <a:lnTo>
                    <a:pt x="1782" y="1603"/>
                  </a:lnTo>
                  <a:lnTo>
                    <a:pt x="1849" y="1632"/>
                  </a:lnTo>
                  <a:lnTo>
                    <a:pt x="1913" y="1663"/>
                  </a:lnTo>
                  <a:lnTo>
                    <a:pt x="1970" y="1696"/>
                  </a:lnTo>
                  <a:lnTo>
                    <a:pt x="2024" y="1732"/>
                  </a:lnTo>
                  <a:lnTo>
                    <a:pt x="2073" y="1771"/>
                  </a:lnTo>
                  <a:lnTo>
                    <a:pt x="2116" y="1810"/>
                  </a:lnTo>
                  <a:lnTo>
                    <a:pt x="2152" y="1852"/>
                  </a:lnTo>
                  <a:lnTo>
                    <a:pt x="2183" y="1896"/>
                  </a:lnTo>
                  <a:lnTo>
                    <a:pt x="2208" y="1941"/>
                  </a:lnTo>
                  <a:lnTo>
                    <a:pt x="2226" y="1987"/>
                  </a:lnTo>
                  <a:lnTo>
                    <a:pt x="2237" y="2035"/>
                  </a:lnTo>
                  <a:lnTo>
                    <a:pt x="2241" y="2084"/>
                  </a:lnTo>
                  <a:lnTo>
                    <a:pt x="2237" y="2132"/>
                  </a:lnTo>
                  <a:lnTo>
                    <a:pt x="2226" y="2181"/>
                  </a:lnTo>
                  <a:lnTo>
                    <a:pt x="2208" y="2227"/>
                  </a:lnTo>
                  <a:lnTo>
                    <a:pt x="2183" y="2272"/>
                  </a:lnTo>
                  <a:lnTo>
                    <a:pt x="2152" y="2316"/>
                  </a:lnTo>
                  <a:lnTo>
                    <a:pt x="2116" y="2358"/>
                  </a:lnTo>
                  <a:lnTo>
                    <a:pt x="2073" y="2398"/>
                  </a:lnTo>
                  <a:lnTo>
                    <a:pt x="2024" y="2436"/>
                  </a:lnTo>
                  <a:lnTo>
                    <a:pt x="1970" y="2471"/>
                  </a:lnTo>
                  <a:lnTo>
                    <a:pt x="1913" y="2505"/>
                  </a:lnTo>
                  <a:lnTo>
                    <a:pt x="1849" y="2536"/>
                  </a:lnTo>
                  <a:lnTo>
                    <a:pt x="1782" y="2565"/>
                  </a:lnTo>
                  <a:lnTo>
                    <a:pt x="1710" y="2590"/>
                  </a:lnTo>
                  <a:lnTo>
                    <a:pt x="1635" y="2613"/>
                  </a:lnTo>
                  <a:lnTo>
                    <a:pt x="1557" y="2633"/>
                  </a:lnTo>
                  <a:lnTo>
                    <a:pt x="1474" y="2649"/>
                  </a:lnTo>
                  <a:lnTo>
                    <a:pt x="1390" y="2663"/>
                  </a:lnTo>
                  <a:lnTo>
                    <a:pt x="1302" y="2671"/>
                  </a:lnTo>
                  <a:lnTo>
                    <a:pt x="1212" y="2678"/>
                  </a:lnTo>
                  <a:lnTo>
                    <a:pt x="1121" y="2679"/>
                  </a:lnTo>
                  <a:lnTo>
                    <a:pt x="1028" y="2678"/>
                  </a:lnTo>
                  <a:lnTo>
                    <a:pt x="939" y="2671"/>
                  </a:lnTo>
                  <a:lnTo>
                    <a:pt x="851" y="2663"/>
                  </a:lnTo>
                  <a:lnTo>
                    <a:pt x="767" y="2649"/>
                  </a:lnTo>
                  <a:lnTo>
                    <a:pt x="684" y="2633"/>
                  </a:lnTo>
                  <a:lnTo>
                    <a:pt x="606" y="2613"/>
                  </a:lnTo>
                  <a:lnTo>
                    <a:pt x="531" y="2590"/>
                  </a:lnTo>
                  <a:lnTo>
                    <a:pt x="459" y="2565"/>
                  </a:lnTo>
                  <a:lnTo>
                    <a:pt x="392" y="2536"/>
                  </a:lnTo>
                  <a:lnTo>
                    <a:pt x="329" y="2505"/>
                  </a:lnTo>
                  <a:lnTo>
                    <a:pt x="270" y="2471"/>
                  </a:lnTo>
                  <a:lnTo>
                    <a:pt x="216" y="2436"/>
                  </a:lnTo>
                  <a:lnTo>
                    <a:pt x="168" y="2398"/>
                  </a:lnTo>
                  <a:lnTo>
                    <a:pt x="125" y="2358"/>
                  </a:lnTo>
                  <a:lnTo>
                    <a:pt x="88" y="2316"/>
                  </a:lnTo>
                  <a:lnTo>
                    <a:pt x="57" y="2272"/>
                  </a:lnTo>
                  <a:lnTo>
                    <a:pt x="33" y="2227"/>
                  </a:lnTo>
                  <a:lnTo>
                    <a:pt x="14" y="2181"/>
                  </a:lnTo>
                  <a:lnTo>
                    <a:pt x="3" y="2132"/>
                  </a:lnTo>
                  <a:lnTo>
                    <a:pt x="0" y="2084"/>
                  </a:lnTo>
                  <a:lnTo>
                    <a:pt x="3" y="2035"/>
                  </a:lnTo>
                  <a:lnTo>
                    <a:pt x="14" y="1987"/>
                  </a:lnTo>
                  <a:lnTo>
                    <a:pt x="33" y="1941"/>
                  </a:lnTo>
                  <a:lnTo>
                    <a:pt x="57" y="1896"/>
                  </a:lnTo>
                  <a:lnTo>
                    <a:pt x="88" y="1852"/>
                  </a:lnTo>
                  <a:lnTo>
                    <a:pt x="125" y="1810"/>
                  </a:lnTo>
                  <a:lnTo>
                    <a:pt x="168" y="1771"/>
                  </a:lnTo>
                  <a:lnTo>
                    <a:pt x="216" y="1732"/>
                  </a:lnTo>
                  <a:lnTo>
                    <a:pt x="270" y="1696"/>
                  </a:lnTo>
                  <a:lnTo>
                    <a:pt x="329" y="1663"/>
                  </a:lnTo>
                  <a:lnTo>
                    <a:pt x="392" y="1632"/>
                  </a:lnTo>
                  <a:lnTo>
                    <a:pt x="459" y="1603"/>
                  </a:lnTo>
                  <a:lnTo>
                    <a:pt x="531" y="1577"/>
                  </a:lnTo>
                  <a:lnTo>
                    <a:pt x="606" y="1555"/>
                  </a:lnTo>
                  <a:lnTo>
                    <a:pt x="684" y="1535"/>
                  </a:lnTo>
                  <a:lnTo>
                    <a:pt x="767" y="1519"/>
                  </a:lnTo>
                  <a:lnTo>
                    <a:pt x="851" y="1505"/>
                  </a:lnTo>
                  <a:lnTo>
                    <a:pt x="939" y="1496"/>
                  </a:lnTo>
                  <a:lnTo>
                    <a:pt x="1028" y="1490"/>
                  </a:lnTo>
                  <a:lnTo>
                    <a:pt x="1121" y="1488"/>
                  </a:lnTo>
                  <a:close/>
                  <a:moveTo>
                    <a:pt x="3576" y="1265"/>
                  </a:moveTo>
                  <a:lnTo>
                    <a:pt x="3582" y="1302"/>
                  </a:lnTo>
                  <a:lnTo>
                    <a:pt x="3584" y="1339"/>
                  </a:lnTo>
                  <a:lnTo>
                    <a:pt x="3584" y="1488"/>
                  </a:lnTo>
                  <a:lnTo>
                    <a:pt x="3581" y="1537"/>
                  </a:lnTo>
                  <a:lnTo>
                    <a:pt x="3570" y="1585"/>
                  </a:lnTo>
                  <a:lnTo>
                    <a:pt x="3552" y="1632"/>
                  </a:lnTo>
                  <a:lnTo>
                    <a:pt x="3528" y="1677"/>
                  </a:lnTo>
                  <a:lnTo>
                    <a:pt x="3497" y="1720"/>
                  </a:lnTo>
                  <a:lnTo>
                    <a:pt x="3460" y="1762"/>
                  </a:lnTo>
                  <a:lnTo>
                    <a:pt x="3417" y="1802"/>
                  </a:lnTo>
                  <a:lnTo>
                    <a:pt x="3368" y="1840"/>
                  </a:lnTo>
                  <a:lnTo>
                    <a:pt x="3315" y="1876"/>
                  </a:lnTo>
                  <a:lnTo>
                    <a:pt x="3257" y="1909"/>
                  </a:lnTo>
                  <a:lnTo>
                    <a:pt x="3194" y="1941"/>
                  </a:lnTo>
                  <a:lnTo>
                    <a:pt x="3127" y="1970"/>
                  </a:lnTo>
                  <a:lnTo>
                    <a:pt x="3055" y="1995"/>
                  </a:lnTo>
                  <a:lnTo>
                    <a:pt x="2980" y="2018"/>
                  </a:lnTo>
                  <a:lnTo>
                    <a:pt x="2900" y="2037"/>
                  </a:lnTo>
                  <a:lnTo>
                    <a:pt x="2819" y="2053"/>
                  </a:lnTo>
                  <a:lnTo>
                    <a:pt x="2734" y="2066"/>
                  </a:lnTo>
                  <a:lnTo>
                    <a:pt x="2647" y="2076"/>
                  </a:lnTo>
                  <a:lnTo>
                    <a:pt x="2556" y="2082"/>
                  </a:lnTo>
                  <a:lnTo>
                    <a:pt x="2465" y="2084"/>
                  </a:lnTo>
                  <a:lnTo>
                    <a:pt x="2427" y="2083"/>
                  </a:lnTo>
                  <a:lnTo>
                    <a:pt x="2390" y="2082"/>
                  </a:lnTo>
                  <a:lnTo>
                    <a:pt x="2386" y="2028"/>
                  </a:lnTo>
                  <a:lnTo>
                    <a:pt x="2376" y="1975"/>
                  </a:lnTo>
                  <a:lnTo>
                    <a:pt x="2361" y="1923"/>
                  </a:lnTo>
                  <a:lnTo>
                    <a:pt x="2340" y="1873"/>
                  </a:lnTo>
                  <a:lnTo>
                    <a:pt x="2312" y="1824"/>
                  </a:lnTo>
                  <a:lnTo>
                    <a:pt x="2280" y="1777"/>
                  </a:lnTo>
                  <a:lnTo>
                    <a:pt x="2372" y="1784"/>
                  </a:lnTo>
                  <a:lnTo>
                    <a:pt x="2465" y="1786"/>
                  </a:lnTo>
                  <a:lnTo>
                    <a:pt x="2558" y="1784"/>
                  </a:lnTo>
                  <a:lnTo>
                    <a:pt x="2651" y="1778"/>
                  </a:lnTo>
                  <a:lnTo>
                    <a:pt x="2740" y="1768"/>
                  </a:lnTo>
                  <a:lnTo>
                    <a:pt x="2828" y="1754"/>
                  </a:lnTo>
                  <a:lnTo>
                    <a:pt x="2910" y="1736"/>
                  </a:lnTo>
                  <a:lnTo>
                    <a:pt x="2991" y="1717"/>
                  </a:lnTo>
                  <a:lnTo>
                    <a:pt x="3067" y="1692"/>
                  </a:lnTo>
                  <a:lnTo>
                    <a:pt x="3140" y="1665"/>
                  </a:lnTo>
                  <a:lnTo>
                    <a:pt x="3208" y="1635"/>
                  </a:lnTo>
                  <a:lnTo>
                    <a:pt x="3272" y="1603"/>
                  </a:lnTo>
                  <a:lnTo>
                    <a:pt x="3331" y="1568"/>
                  </a:lnTo>
                  <a:lnTo>
                    <a:pt x="3384" y="1531"/>
                  </a:lnTo>
                  <a:lnTo>
                    <a:pt x="3431" y="1491"/>
                  </a:lnTo>
                  <a:lnTo>
                    <a:pt x="3473" y="1449"/>
                  </a:lnTo>
                  <a:lnTo>
                    <a:pt x="3508" y="1405"/>
                  </a:lnTo>
                  <a:lnTo>
                    <a:pt x="3538" y="1360"/>
                  </a:lnTo>
                  <a:lnTo>
                    <a:pt x="3560" y="1313"/>
                  </a:lnTo>
                  <a:lnTo>
                    <a:pt x="3576" y="1265"/>
                  </a:lnTo>
                  <a:close/>
                  <a:moveTo>
                    <a:pt x="3576" y="818"/>
                  </a:moveTo>
                  <a:lnTo>
                    <a:pt x="3582" y="855"/>
                  </a:lnTo>
                  <a:lnTo>
                    <a:pt x="3584" y="893"/>
                  </a:lnTo>
                  <a:lnTo>
                    <a:pt x="3584" y="1041"/>
                  </a:lnTo>
                  <a:lnTo>
                    <a:pt x="3581" y="1091"/>
                  </a:lnTo>
                  <a:lnTo>
                    <a:pt x="3570" y="1138"/>
                  </a:lnTo>
                  <a:lnTo>
                    <a:pt x="3552" y="1184"/>
                  </a:lnTo>
                  <a:lnTo>
                    <a:pt x="3528" y="1229"/>
                  </a:lnTo>
                  <a:lnTo>
                    <a:pt x="3497" y="1273"/>
                  </a:lnTo>
                  <a:lnTo>
                    <a:pt x="3460" y="1315"/>
                  </a:lnTo>
                  <a:lnTo>
                    <a:pt x="3417" y="1355"/>
                  </a:lnTo>
                  <a:lnTo>
                    <a:pt x="3368" y="1393"/>
                  </a:lnTo>
                  <a:lnTo>
                    <a:pt x="3315" y="1430"/>
                  </a:lnTo>
                  <a:lnTo>
                    <a:pt x="3257" y="1463"/>
                  </a:lnTo>
                  <a:lnTo>
                    <a:pt x="3194" y="1493"/>
                  </a:lnTo>
                  <a:lnTo>
                    <a:pt x="3127" y="1522"/>
                  </a:lnTo>
                  <a:lnTo>
                    <a:pt x="3055" y="1548"/>
                  </a:lnTo>
                  <a:lnTo>
                    <a:pt x="2980" y="1570"/>
                  </a:lnTo>
                  <a:lnTo>
                    <a:pt x="2900" y="1590"/>
                  </a:lnTo>
                  <a:lnTo>
                    <a:pt x="2819" y="1607"/>
                  </a:lnTo>
                  <a:lnTo>
                    <a:pt x="2734" y="1620"/>
                  </a:lnTo>
                  <a:lnTo>
                    <a:pt x="2647" y="1630"/>
                  </a:lnTo>
                  <a:lnTo>
                    <a:pt x="2556" y="1635"/>
                  </a:lnTo>
                  <a:lnTo>
                    <a:pt x="2465" y="1637"/>
                  </a:lnTo>
                  <a:lnTo>
                    <a:pt x="2369" y="1635"/>
                  </a:lnTo>
                  <a:lnTo>
                    <a:pt x="2276" y="1629"/>
                  </a:lnTo>
                  <a:lnTo>
                    <a:pt x="2185" y="1618"/>
                  </a:lnTo>
                  <a:lnTo>
                    <a:pt x="2097" y="1603"/>
                  </a:lnTo>
                  <a:lnTo>
                    <a:pt x="2033" y="1562"/>
                  </a:lnTo>
                  <a:lnTo>
                    <a:pt x="1964" y="1523"/>
                  </a:lnTo>
                  <a:lnTo>
                    <a:pt x="1889" y="1488"/>
                  </a:lnTo>
                  <a:lnTo>
                    <a:pt x="1809" y="1456"/>
                  </a:lnTo>
                  <a:lnTo>
                    <a:pt x="1725" y="1427"/>
                  </a:lnTo>
                  <a:lnTo>
                    <a:pt x="1637" y="1402"/>
                  </a:lnTo>
                  <a:lnTo>
                    <a:pt x="1546" y="1381"/>
                  </a:lnTo>
                  <a:lnTo>
                    <a:pt x="1500" y="1345"/>
                  </a:lnTo>
                  <a:lnTo>
                    <a:pt x="1461" y="1305"/>
                  </a:lnTo>
                  <a:lnTo>
                    <a:pt x="1426" y="1265"/>
                  </a:lnTo>
                  <a:lnTo>
                    <a:pt x="1398" y="1223"/>
                  </a:lnTo>
                  <a:lnTo>
                    <a:pt x="1375" y="1179"/>
                  </a:lnTo>
                  <a:lnTo>
                    <a:pt x="1358" y="1135"/>
                  </a:lnTo>
                  <a:lnTo>
                    <a:pt x="1348" y="1089"/>
                  </a:lnTo>
                  <a:lnTo>
                    <a:pt x="1345" y="1041"/>
                  </a:lnTo>
                  <a:lnTo>
                    <a:pt x="1345" y="893"/>
                  </a:lnTo>
                  <a:lnTo>
                    <a:pt x="1347" y="855"/>
                  </a:lnTo>
                  <a:lnTo>
                    <a:pt x="1354" y="818"/>
                  </a:lnTo>
                  <a:lnTo>
                    <a:pt x="1369" y="866"/>
                  </a:lnTo>
                  <a:lnTo>
                    <a:pt x="1391" y="914"/>
                  </a:lnTo>
                  <a:lnTo>
                    <a:pt x="1421" y="959"/>
                  </a:lnTo>
                  <a:lnTo>
                    <a:pt x="1456" y="1003"/>
                  </a:lnTo>
                  <a:lnTo>
                    <a:pt x="1498" y="1045"/>
                  </a:lnTo>
                  <a:lnTo>
                    <a:pt x="1546" y="1084"/>
                  </a:lnTo>
                  <a:lnTo>
                    <a:pt x="1599" y="1122"/>
                  </a:lnTo>
                  <a:lnTo>
                    <a:pt x="1657" y="1157"/>
                  </a:lnTo>
                  <a:lnTo>
                    <a:pt x="1721" y="1189"/>
                  </a:lnTo>
                  <a:lnTo>
                    <a:pt x="1789" y="1218"/>
                  </a:lnTo>
                  <a:lnTo>
                    <a:pt x="1861" y="1246"/>
                  </a:lnTo>
                  <a:lnTo>
                    <a:pt x="1938" y="1270"/>
                  </a:lnTo>
                  <a:lnTo>
                    <a:pt x="2019" y="1290"/>
                  </a:lnTo>
                  <a:lnTo>
                    <a:pt x="2102" y="1307"/>
                  </a:lnTo>
                  <a:lnTo>
                    <a:pt x="2189" y="1321"/>
                  </a:lnTo>
                  <a:lnTo>
                    <a:pt x="2278" y="1332"/>
                  </a:lnTo>
                  <a:lnTo>
                    <a:pt x="2371" y="1337"/>
                  </a:lnTo>
                  <a:lnTo>
                    <a:pt x="2465" y="1339"/>
                  </a:lnTo>
                  <a:lnTo>
                    <a:pt x="2558" y="1337"/>
                  </a:lnTo>
                  <a:lnTo>
                    <a:pt x="2651" y="1332"/>
                  </a:lnTo>
                  <a:lnTo>
                    <a:pt x="2740" y="1321"/>
                  </a:lnTo>
                  <a:lnTo>
                    <a:pt x="2828" y="1307"/>
                  </a:lnTo>
                  <a:lnTo>
                    <a:pt x="2910" y="1290"/>
                  </a:lnTo>
                  <a:lnTo>
                    <a:pt x="2991" y="1270"/>
                  </a:lnTo>
                  <a:lnTo>
                    <a:pt x="3067" y="1246"/>
                  </a:lnTo>
                  <a:lnTo>
                    <a:pt x="3140" y="1218"/>
                  </a:lnTo>
                  <a:lnTo>
                    <a:pt x="3208" y="1189"/>
                  </a:lnTo>
                  <a:lnTo>
                    <a:pt x="3272" y="1157"/>
                  </a:lnTo>
                  <a:lnTo>
                    <a:pt x="3331" y="1122"/>
                  </a:lnTo>
                  <a:lnTo>
                    <a:pt x="3384" y="1084"/>
                  </a:lnTo>
                  <a:lnTo>
                    <a:pt x="3431" y="1045"/>
                  </a:lnTo>
                  <a:lnTo>
                    <a:pt x="3473" y="1003"/>
                  </a:lnTo>
                  <a:lnTo>
                    <a:pt x="3508" y="959"/>
                  </a:lnTo>
                  <a:lnTo>
                    <a:pt x="3538" y="914"/>
                  </a:lnTo>
                  <a:lnTo>
                    <a:pt x="3560" y="866"/>
                  </a:lnTo>
                  <a:lnTo>
                    <a:pt x="3576" y="818"/>
                  </a:lnTo>
                  <a:close/>
                  <a:moveTo>
                    <a:pt x="2465" y="0"/>
                  </a:moveTo>
                  <a:lnTo>
                    <a:pt x="2465" y="0"/>
                  </a:lnTo>
                  <a:lnTo>
                    <a:pt x="2556" y="1"/>
                  </a:lnTo>
                  <a:lnTo>
                    <a:pt x="2647" y="7"/>
                  </a:lnTo>
                  <a:lnTo>
                    <a:pt x="2734" y="16"/>
                  </a:lnTo>
                  <a:lnTo>
                    <a:pt x="2819" y="29"/>
                  </a:lnTo>
                  <a:lnTo>
                    <a:pt x="2900" y="46"/>
                  </a:lnTo>
                  <a:lnTo>
                    <a:pt x="2980" y="66"/>
                  </a:lnTo>
                  <a:lnTo>
                    <a:pt x="3055" y="89"/>
                  </a:lnTo>
                  <a:lnTo>
                    <a:pt x="3127" y="114"/>
                  </a:lnTo>
                  <a:lnTo>
                    <a:pt x="3194" y="143"/>
                  </a:lnTo>
                  <a:lnTo>
                    <a:pt x="3257" y="173"/>
                  </a:lnTo>
                  <a:lnTo>
                    <a:pt x="3315" y="207"/>
                  </a:lnTo>
                  <a:lnTo>
                    <a:pt x="3368" y="243"/>
                  </a:lnTo>
                  <a:lnTo>
                    <a:pt x="3417" y="281"/>
                  </a:lnTo>
                  <a:lnTo>
                    <a:pt x="3460" y="321"/>
                  </a:lnTo>
                  <a:lnTo>
                    <a:pt x="3497" y="363"/>
                  </a:lnTo>
                  <a:lnTo>
                    <a:pt x="3528" y="407"/>
                  </a:lnTo>
                  <a:lnTo>
                    <a:pt x="3552" y="452"/>
                  </a:lnTo>
                  <a:lnTo>
                    <a:pt x="3570" y="498"/>
                  </a:lnTo>
                  <a:lnTo>
                    <a:pt x="3581" y="546"/>
                  </a:lnTo>
                  <a:lnTo>
                    <a:pt x="3584" y="595"/>
                  </a:lnTo>
                  <a:lnTo>
                    <a:pt x="3581" y="643"/>
                  </a:lnTo>
                  <a:lnTo>
                    <a:pt x="3570" y="691"/>
                  </a:lnTo>
                  <a:lnTo>
                    <a:pt x="3552" y="738"/>
                  </a:lnTo>
                  <a:lnTo>
                    <a:pt x="3528" y="783"/>
                  </a:lnTo>
                  <a:lnTo>
                    <a:pt x="3497" y="827"/>
                  </a:lnTo>
                  <a:lnTo>
                    <a:pt x="3460" y="869"/>
                  </a:lnTo>
                  <a:lnTo>
                    <a:pt x="3417" y="908"/>
                  </a:lnTo>
                  <a:lnTo>
                    <a:pt x="3368" y="947"/>
                  </a:lnTo>
                  <a:lnTo>
                    <a:pt x="3315" y="982"/>
                  </a:lnTo>
                  <a:lnTo>
                    <a:pt x="3257" y="1016"/>
                  </a:lnTo>
                  <a:lnTo>
                    <a:pt x="3194" y="1047"/>
                  </a:lnTo>
                  <a:lnTo>
                    <a:pt x="3127" y="1075"/>
                  </a:lnTo>
                  <a:lnTo>
                    <a:pt x="3055" y="1101"/>
                  </a:lnTo>
                  <a:lnTo>
                    <a:pt x="2980" y="1124"/>
                  </a:lnTo>
                  <a:lnTo>
                    <a:pt x="2900" y="1144"/>
                  </a:lnTo>
                  <a:lnTo>
                    <a:pt x="2819" y="1160"/>
                  </a:lnTo>
                  <a:lnTo>
                    <a:pt x="2734" y="1173"/>
                  </a:lnTo>
                  <a:lnTo>
                    <a:pt x="2647" y="1183"/>
                  </a:lnTo>
                  <a:lnTo>
                    <a:pt x="2556" y="1189"/>
                  </a:lnTo>
                  <a:lnTo>
                    <a:pt x="2465" y="1191"/>
                  </a:lnTo>
                  <a:lnTo>
                    <a:pt x="2373" y="1189"/>
                  </a:lnTo>
                  <a:lnTo>
                    <a:pt x="2283" y="1183"/>
                  </a:lnTo>
                  <a:lnTo>
                    <a:pt x="2195" y="1173"/>
                  </a:lnTo>
                  <a:lnTo>
                    <a:pt x="2110" y="1160"/>
                  </a:lnTo>
                  <a:lnTo>
                    <a:pt x="2029" y="1144"/>
                  </a:lnTo>
                  <a:lnTo>
                    <a:pt x="1949" y="1124"/>
                  </a:lnTo>
                  <a:lnTo>
                    <a:pt x="1874" y="1101"/>
                  </a:lnTo>
                  <a:lnTo>
                    <a:pt x="1803" y="1075"/>
                  </a:lnTo>
                  <a:lnTo>
                    <a:pt x="1735" y="1047"/>
                  </a:lnTo>
                  <a:lnTo>
                    <a:pt x="1672" y="1016"/>
                  </a:lnTo>
                  <a:lnTo>
                    <a:pt x="1614" y="982"/>
                  </a:lnTo>
                  <a:lnTo>
                    <a:pt x="1561" y="947"/>
                  </a:lnTo>
                  <a:lnTo>
                    <a:pt x="1512" y="908"/>
                  </a:lnTo>
                  <a:lnTo>
                    <a:pt x="1469" y="869"/>
                  </a:lnTo>
                  <a:lnTo>
                    <a:pt x="1432" y="827"/>
                  </a:lnTo>
                  <a:lnTo>
                    <a:pt x="1401" y="783"/>
                  </a:lnTo>
                  <a:lnTo>
                    <a:pt x="1377" y="738"/>
                  </a:lnTo>
                  <a:lnTo>
                    <a:pt x="1359" y="691"/>
                  </a:lnTo>
                  <a:lnTo>
                    <a:pt x="1348" y="643"/>
                  </a:lnTo>
                  <a:lnTo>
                    <a:pt x="1345" y="595"/>
                  </a:lnTo>
                  <a:lnTo>
                    <a:pt x="1348" y="546"/>
                  </a:lnTo>
                  <a:lnTo>
                    <a:pt x="1359" y="498"/>
                  </a:lnTo>
                  <a:lnTo>
                    <a:pt x="1377" y="452"/>
                  </a:lnTo>
                  <a:lnTo>
                    <a:pt x="1401" y="407"/>
                  </a:lnTo>
                  <a:lnTo>
                    <a:pt x="1432" y="363"/>
                  </a:lnTo>
                  <a:lnTo>
                    <a:pt x="1469" y="321"/>
                  </a:lnTo>
                  <a:lnTo>
                    <a:pt x="1512" y="281"/>
                  </a:lnTo>
                  <a:lnTo>
                    <a:pt x="1561" y="243"/>
                  </a:lnTo>
                  <a:lnTo>
                    <a:pt x="1614" y="207"/>
                  </a:lnTo>
                  <a:lnTo>
                    <a:pt x="1672" y="173"/>
                  </a:lnTo>
                  <a:lnTo>
                    <a:pt x="1735" y="143"/>
                  </a:lnTo>
                  <a:lnTo>
                    <a:pt x="1803" y="114"/>
                  </a:lnTo>
                  <a:lnTo>
                    <a:pt x="1874" y="89"/>
                  </a:lnTo>
                  <a:lnTo>
                    <a:pt x="1949" y="66"/>
                  </a:lnTo>
                  <a:lnTo>
                    <a:pt x="2029" y="46"/>
                  </a:lnTo>
                  <a:lnTo>
                    <a:pt x="2110" y="29"/>
                  </a:lnTo>
                  <a:lnTo>
                    <a:pt x="2195" y="16"/>
                  </a:lnTo>
                  <a:lnTo>
                    <a:pt x="2283" y="7"/>
                  </a:lnTo>
                  <a:lnTo>
                    <a:pt x="2373" y="1"/>
                  </a:lnTo>
                  <a:lnTo>
                    <a:pt x="2465" y="0"/>
                  </a:lnTo>
                  <a:close/>
                </a:path>
              </a:pathLst>
            </a:custGeom>
            <a:solidFill>
              <a:schemeClr val="bg1"/>
            </a:solidFill>
            <a:ln w="0">
              <a:noFill/>
              <a:prstDash val="solid"/>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7">
              <a:extLst>
                <a:ext uri="{FF2B5EF4-FFF2-40B4-BE49-F238E27FC236}">
                  <a16:creationId xmlns:a16="http://schemas.microsoft.com/office/drawing/2014/main" id="{1396F8E2-92F7-4943-829A-CF7DDDCC3825}"/>
                </a:ext>
              </a:extLst>
            </p:cNvPr>
            <p:cNvSpPr>
              <a:spLocks noEditPoints="1"/>
            </p:cNvSpPr>
            <p:nvPr/>
          </p:nvSpPr>
          <p:spPr bwMode="auto">
            <a:xfrm rot="15521606">
              <a:off x="3927277" y="1259356"/>
              <a:ext cx="243698" cy="249542"/>
            </a:xfrm>
            <a:custGeom>
              <a:avLst/>
              <a:gdLst>
                <a:gd name="T0" fmla="*/ 4285 w 5136"/>
                <a:gd name="T1" fmla="*/ 3198 h 5129"/>
                <a:gd name="T2" fmla="*/ 3086 w 5136"/>
                <a:gd name="T3" fmla="*/ 4207 h 5129"/>
                <a:gd name="T4" fmla="*/ 3617 w 5136"/>
                <a:gd name="T5" fmla="*/ 4786 h 5129"/>
                <a:gd name="T6" fmla="*/ 4056 w 5136"/>
                <a:gd name="T7" fmla="*/ 4612 h 5129"/>
                <a:gd name="T8" fmla="*/ 4420 w 5136"/>
                <a:gd name="T9" fmla="*/ 4174 h 5129"/>
                <a:gd name="T10" fmla="*/ 4479 w 5136"/>
                <a:gd name="T11" fmla="*/ 3864 h 5129"/>
                <a:gd name="T12" fmla="*/ 3989 w 5136"/>
                <a:gd name="T13" fmla="*/ 3439 h 5129"/>
                <a:gd name="T14" fmla="*/ 1156 w 5136"/>
                <a:gd name="T15" fmla="*/ 639 h 5129"/>
                <a:gd name="T16" fmla="*/ 639 w 5136"/>
                <a:gd name="T17" fmla="*/ 934 h 5129"/>
                <a:gd name="T18" fmla="*/ 344 w 5136"/>
                <a:gd name="T19" fmla="*/ 1450 h 5129"/>
                <a:gd name="T20" fmla="*/ 396 w 5136"/>
                <a:gd name="T21" fmla="*/ 1609 h 5129"/>
                <a:gd name="T22" fmla="*/ 1679 w 5136"/>
                <a:gd name="T23" fmla="*/ 2730 h 5129"/>
                <a:gd name="T24" fmla="*/ 1404 w 5136"/>
                <a:gd name="T25" fmla="*/ 798 h 5129"/>
                <a:gd name="T26" fmla="*/ 1845 w 5136"/>
                <a:gd name="T27" fmla="*/ 585 h 5129"/>
                <a:gd name="T28" fmla="*/ 1845 w 5136"/>
                <a:gd name="T29" fmla="*/ 585 h 5129"/>
                <a:gd name="T30" fmla="*/ 2040 w 5136"/>
                <a:gd name="T31" fmla="*/ 68 h 5129"/>
                <a:gd name="T32" fmla="*/ 2088 w 5136"/>
                <a:gd name="T33" fmla="*/ 204 h 5129"/>
                <a:gd name="T34" fmla="*/ 2185 w 5136"/>
                <a:gd name="T35" fmla="*/ 525 h 5129"/>
                <a:gd name="T36" fmla="*/ 2360 w 5136"/>
                <a:gd name="T37" fmla="*/ 1004 h 5129"/>
                <a:gd name="T38" fmla="*/ 2608 w 5136"/>
                <a:gd name="T39" fmla="*/ 1535 h 5129"/>
                <a:gd name="T40" fmla="*/ 3687 w 5136"/>
                <a:gd name="T41" fmla="*/ 2570 h 5129"/>
                <a:gd name="T42" fmla="*/ 4218 w 5136"/>
                <a:gd name="T43" fmla="*/ 2808 h 5129"/>
                <a:gd name="T44" fmla="*/ 4677 w 5136"/>
                <a:gd name="T45" fmla="*/ 2970 h 5129"/>
                <a:gd name="T46" fmla="*/ 4963 w 5136"/>
                <a:gd name="T47" fmla="*/ 3052 h 5129"/>
                <a:gd name="T48" fmla="*/ 5091 w 5136"/>
                <a:gd name="T49" fmla="*/ 3115 h 5129"/>
                <a:gd name="T50" fmla="*/ 5121 w 5136"/>
                <a:gd name="T51" fmla="*/ 3301 h 5129"/>
                <a:gd name="T52" fmla="*/ 4777 w 5136"/>
                <a:gd name="T53" fmla="*/ 3684 h 5129"/>
                <a:gd name="T54" fmla="*/ 4843 w 5136"/>
                <a:gd name="T55" fmla="*/ 3945 h 5129"/>
                <a:gd name="T56" fmla="*/ 4824 w 5136"/>
                <a:gd name="T57" fmla="*/ 4068 h 5129"/>
                <a:gd name="T58" fmla="*/ 4513 w 5136"/>
                <a:gd name="T59" fmla="*/ 4655 h 5129"/>
                <a:gd name="T60" fmla="*/ 3996 w 5136"/>
                <a:gd name="T61" fmla="*/ 5034 h 5129"/>
                <a:gd name="T62" fmla="*/ 3570 w 5136"/>
                <a:gd name="T63" fmla="*/ 5123 h 5129"/>
                <a:gd name="T64" fmla="*/ 3256 w 5136"/>
                <a:gd name="T65" fmla="*/ 4948 h 5129"/>
                <a:gd name="T66" fmla="*/ 2163 w 5136"/>
                <a:gd name="T67" fmla="*/ 3853 h 5129"/>
                <a:gd name="T68" fmla="*/ 1960 w 5136"/>
                <a:gd name="T69" fmla="*/ 4397 h 5129"/>
                <a:gd name="T70" fmla="*/ 1921 w 5136"/>
                <a:gd name="T71" fmla="*/ 4681 h 5129"/>
                <a:gd name="T72" fmla="*/ 1801 w 5136"/>
                <a:gd name="T73" fmla="*/ 4692 h 5129"/>
                <a:gd name="T74" fmla="*/ 1242 w 5136"/>
                <a:gd name="T75" fmla="*/ 4737 h 5129"/>
                <a:gd name="T76" fmla="*/ 1161 w 5136"/>
                <a:gd name="T77" fmla="*/ 4655 h 5129"/>
                <a:gd name="T78" fmla="*/ 1278 w 5136"/>
                <a:gd name="T79" fmla="*/ 3937 h 5129"/>
                <a:gd name="T80" fmla="*/ 703 w 5136"/>
                <a:gd name="T81" fmla="*/ 3965 h 5129"/>
                <a:gd name="T82" fmla="*/ 406 w 5136"/>
                <a:gd name="T83" fmla="*/ 3932 h 5129"/>
                <a:gd name="T84" fmla="*/ 713 w 5136"/>
                <a:gd name="T85" fmla="*/ 3542 h 5129"/>
                <a:gd name="T86" fmla="*/ 425 w 5136"/>
                <a:gd name="T87" fmla="*/ 3247 h 5129"/>
                <a:gd name="T88" fmla="*/ 581 w 5136"/>
                <a:gd name="T89" fmla="*/ 3191 h 5129"/>
                <a:gd name="T90" fmla="*/ 1084 w 5136"/>
                <a:gd name="T91" fmla="*/ 3062 h 5129"/>
                <a:gd name="T92" fmla="*/ 492 w 5136"/>
                <a:gd name="T93" fmla="*/ 2131 h 5129"/>
                <a:gd name="T94" fmla="*/ 44 w 5136"/>
                <a:gd name="T95" fmla="*/ 1689 h 5129"/>
                <a:gd name="T96" fmla="*/ 16 w 5136"/>
                <a:gd name="T97" fmla="*/ 1358 h 5129"/>
                <a:gd name="T98" fmla="*/ 328 w 5136"/>
                <a:gd name="T99" fmla="*/ 772 h 5129"/>
                <a:gd name="T100" fmla="*/ 844 w 5136"/>
                <a:gd name="T101" fmla="*/ 393 h 5129"/>
                <a:gd name="T102" fmla="*/ 1258 w 5136"/>
                <a:gd name="T103" fmla="*/ 299 h 5129"/>
                <a:gd name="T104" fmla="*/ 1757 w 5136"/>
                <a:gd name="T105" fmla="*/ 79 h 5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6" h="5129">
                  <a:moveTo>
                    <a:pt x="4189" y="3162"/>
                  </a:moveTo>
                  <a:lnTo>
                    <a:pt x="4429" y="3363"/>
                  </a:lnTo>
                  <a:lnTo>
                    <a:pt x="4551" y="3286"/>
                  </a:lnTo>
                  <a:lnTo>
                    <a:pt x="4468" y="3260"/>
                  </a:lnTo>
                  <a:lnTo>
                    <a:pt x="4379" y="3230"/>
                  </a:lnTo>
                  <a:lnTo>
                    <a:pt x="4285" y="3198"/>
                  </a:lnTo>
                  <a:lnTo>
                    <a:pt x="4189" y="3162"/>
                  </a:lnTo>
                  <a:close/>
                  <a:moveTo>
                    <a:pt x="3161" y="2697"/>
                  </a:moveTo>
                  <a:lnTo>
                    <a:pt x="2404" y="3452"/>
                  </a:lnTo>
                  <a:lnTo>
                    <a:pt x="2635" y="3700"/>
                  </a:lnTo>
                  <a:lnTo>
                    <a:pt x="2863" y="3951"/>
                  </a:lnTo>
                  <a:lnTo>
                    <a:pt x="3086" y="4207"/>
                  </a:lnTo>
                  <a:lnTo>
                    <a:pt x="3305" y="4466"/>
                  </a:lnTo>
                  <a:lnTo>
                    <a:pt x="3517" y="4728"/>
                  </a:lnTo>
                  <a:lnTo>
                    <a:pt x="3523" y="4736"/>
                  </a:lnTo>
                  <a:lnTo>
                    <a:pt x="3551" y="4758"/>
                  </a:lnTo>
                  <a:lnTo>
                    <a:pt x="3583" y="4775"/>
                  </a:lnTo>
                  <a:lnTo>
                    <a:pt x="3617" y="4786"/>
                  </a:lnTo>
                  <a:lnTo>
                    <a:pt x="3651" y="4790"/>
                  </a:lnTo>
                  <a:lnTo>
                    <a:pt x="3684" y="4787"/>
                  </a:lnTo>
                  <a:lnTo>
                    <a:pt x="3787" y="4751"/>
                  </a:lnTo>
                  <a:lnTo>
                    <a:pt x="3884" y="4711"/>
                  </a:lnTo>
                  <a:lnTo>
                    <a:pt x="3973" y="4664"/>
                  </a:lnTo>
                  <a:lnTo>
                    <a:pt x="4056" y="4612"/>
                  </a:lnTo>
                  <a:lnTo>
                    <a:pt x="4131" y="4555"/>
                  </a:lnTo>
                  <a:lnTo>
                    <a:pt x="4201" y="4492"/>
                  </a:lnTo>
                  <a:lnTo>
                    <a:pt x="4264" y="4422"/>
                  </a:lnTo>
                  <a:lnTo>
                    <a:pt x="4321" y="4346"/>
                  </a:lnTo>
                  <a:lnTo>
                    <a:pt x="4373" y="4265"/>
                  </a:lnTo>
                  <a:lnTo>
                    <a:pt x="4420" y="4174"/>
                  </a:lnTo>
                  <a:lnTo>
                    <a:pt x="4460" y="4079"/>
                  </a:lnTo>
                  <a:lnTo>
                    <a:pt x="4496" y="3976"/>
                  </a:lnTo>
                  <a:lnTo>
                    <a:pt x="4501" y="3948"/>
                  </a:lnTo>
                  <a:lnTo>
                    <a:pt x="4498" y="3920"/>
                  </a:lnTo>
                  <a:lnTo>
                    <a:pt x="4492" y="3892"/>
                  </a:lnTo>
                  <a:lnTo>
                    <a:pt x="4479" y="3864"/>
                  </a:lnTo>
                  <a:lnTo>
                    <a:pt x="4463" y="3837"/>
                  </a:lnTo>
                  <a:lnTo>
                    <a:pt x="4445" y="3815"/>
                  </a:lnTo>
                  <a:lnTo>
                    <a:pt x="4438" y="3809"/>
                  </a:lnTo>
                  <a:lnTo>
                    <a:pt x="4337" y="3728"/>
                  </a:lnTo>
                  <a:lnTo>
                    <a:pt x="4274" y="3676"/>
                  </a:lnTo>
                  <a:lnTo>
                    <a:pt x="3989" y="3439"/>
                  </a:lnTo>
                  <a:lnTo>
                    <a:pt x="3708" y="3198"/>
                  </a:lnTo>
                  <a:lnTo>
                    <a:pt x="3431" y="2950"/>
                  </a:lnTo>
                  <a:lnTo>
                    <a:pt x="3161" y="2697"/>
                  </a:lnTo>
                  <a:close/>
                  <a:moveTo>
                    <a:pt x="1211" y="633"/>
                  </a:moveTo>
                  <a:lnTo>
                    <a:pt x="1183" y="633"/>
                  </a:lnTo>
                  <a:lnTo>
                    <a:pt x="1156" y="639"/>
                  </a:lnTo>
                  <a:lnTo>
                    <a:pt x="1053" y="675"/>
                  </a:lnTo>
                  <a:lnTo>
                    <a:pt x="956" y="716"/>
                  </a:lnTo>
                  <a:lnTo>
                    <a:pt x="867" y="762"/>
                  </a:lnTo>
                  <a:lnTo>
                    <a:pt x="784" y="814"/>
                  </a:lnTo>
                  <a:lnTo>
                    <a:pt x="709" y="870"/>
                  </a:lnTo>
                  <a:lnTo>
                    <a:pt x="639" y="934"/>
                  </a:lnTo>
                  <a:lnTo>
                    <a:pt x="577" y="1004"/>
                  </a:lnTo>
                  <a:lnTo>
                    <a:pt x="519" y="1079"/>
                  </a:lnTo>
                  <a:lnTo>
                    <a:pt x="467" y="1162"/>
                  </a:lnTo>
                  <a:lnTo>
                    <a:pt x="421" y="1251"/>
                  </a:lnTo>
                  <a:lnTo>
                    <a:pt x="380" y="1347"/>
                  </a:lnTo>
                  <a:lnTo>
                    <a:pt x="344" y="1450"/>
                  </a:lnTo>
                  <a:lnTo>
                    <a:pt x="339" y="1478"/>
                  </a:lnTo>
                  <a:lnTo>
                    <a:pt x="341" y="1507"/>
                  </a:lnTo>
                  <a:lnTo>
                    <a:pt x="349" y="1535"/>
                  </a:lnTo>
                  <a:lnTo>
                    <a:pt x="361" y="1563"/>
                  </a:lnTo>
                  <a:lnTo>
                    <a:pt x="377" y="1588"/>
                  </a:lnTo>
                  <a:lnTo>
                    <a:pt x="396" y="1609"/>
                  </a:lnTo>
                  <a:lnTo>
                    <a:pt x="402" y="1617"/>
                  </a:lnTo>
                  <a:lnTo>
                    <a:pt x="666" y="1829"/>
                  </a:lnTo>
                  <a:lnTo>
                    <a:pt x="925" y="2048"/>
                  </a:lnTo>
                  <a:lnTo>
                    <a:pt x="1181" y="2271"/>
                  </a:lnTo>
                  <a:lnTo>
                    <a:pt x="1432" y="2499"/>
                  </a:lnTo>
                  <a:lnTo>
                    <a:pt x="1679" y="2730"/>
                  </a:lnTo>
                  <a:lnTo>
                    <a:pt x="2436" y="1973"/>
                  </a:lnTo>
                  <a:lnTo>
                    <a:pt x="2184" y="1703"/>
                  </a:lnTo>
                  <a:lnTo>
                    <a:pt x="1935" y="1427"/>
                  </a:lnTo>
                  <a:lnTo>
                    <a:pt x="1693" y="1146"/>
                  </a:lnTo>
                  <a:lnTo>
                    <a:pt x="1456" y="861"/>
                  </a:lnTo>
                  <a:lnTo>
                    <a:pt x="1404" y="798"/>
                  </a:lnTo>
                  <a:lnTo>
                    <a:pt x="1323" y="697"/>
                  </a:lnTo>
                  <a:lnTo>
                    <a:pt x="1297" y="670"/>
                  </a:lnTo>
                  <a:lnTo>
                    <a:pt x="1268" y="652"/>
                  </a:lnTo>
                  <a:lnTo>
                    <a:pt x="1240" y="639"/>
                  </a:lnTo>
                  <a:lnTo>
                    <a:pt x="1211" y="633"/>
                  </a:lnTo>
                  <a:close/>
                  <a:moveTo>
                    <a:pt x="1845" y="585"/>
                  </a:moveTo>
                  <a:lnTo>
                    <a:pt x="1770" y="706"/>
                  </a:lnTo>
                  <a:lnTo>
                    <a:pt x="1971" y="946"/>
                  </a:lnTo>
                  <a:lnTo>
                    <a:pt x="1935" y="848"/>
                  </a:lnTo>
                  <a:lnTo>
                    <a:pt x="1902" y="756"/>
                  </a:lnTo>
                  <a:lnTo>
                    <a:pt x="1873" y="667"/>
                  </a:lnTo>
                  <a:lnTo>
                    <a:pt x="1845" y="585"/>
                  </a:lnTo>
                  <a:close/>
                  <a:moveTo>
                    <a:pt x="1896" y="0"/>
                  </a:moveTo>
                  <a:lnTo>
                    <a:pt x="1929" y="1"/>
                  </a:lnTo>
                  <a:lnTo>
                    <a:pt x="1962" y="9"/>
                  </a:lnTo>
                  <a:lnTo>
                    <a:pt x="1991" y="25"/>
                  </a:lnTo>
                  <a:lnTo>
                    <a:pt x="2018" y="43"/>
                  </a:lnTo>
                  <a:lnTo>
                    <a:pt x="2040" y="68"/>
                  </a:lnTo>
                  <a:lnTo>
                    <a:pt x="2057" y="96"/>
                  </a:lnTo>
                  <a:lnTo>
                    <a:pt x="2068" y="129"/>
                  </a:lnTo>
                  <a:lnTo>
                    <a:pt x="2070" y="135"/>
                  </a:lnTo>
                  <a:lnTo>
                    <a:pt x="2074" y="149"/>
                  </a:lnTo>
                  <a:lnTo>
                    <a:pt x="2079" y="173"/>
                  </a:lnTo>
                  <a:lnTo>
                    <a:pt x="2088" y="204"/>
                  </a:lnTo>
                  <a:lnTo>
                    <a:pt x="2099" y="241"/>
                  </a:lnTo>
                  <a:lnTo>
                    <a:pt x="2112" y="287"/>
                  </a:lnTo>
                  <a:lnTo>
                    <a:pt x="2127" y="338"/>
                  </a:lnTo>
                  <a:lnTo>
                    <a:pt x="2144" y="394"/>
                  </a:lnTo>
                  <a:lnTo>
                    <a:pt x="2163" y="457"/>
                  </a:lnTo>
                  <a:lnTo>
                    <a:pt x="2185" y="525"/>
                  </a:lnTo>
                  <a:lnTo>
                    <a:pt x="2208" y="597"/>
                  </a:lnTo>
                  <a:lnTo>
                    <a:pt x="2235" y="672"/>
                  </a:lnTo>
                  <a:lnTo>
                    <a:pt x="2263" y="751"/>
                  </a:lnTo>
                  <a:lnTo>
                    <a:pt x="2293" y="833"/>
                  </a:lnTo>
                  <a:lnTo>
                    <a:pt x="2326" y="917"/>
                  </a:lnTo>
                  <a:lnTo>
                    <a:pt x="2360" y="1004"/>
                  </a:lnTo>
                  <a:lnTo>
                    <a:pt x="2396" y="1092"/>
                  </a:lnTo>
                  <a:lnTo>
                    <a:pt x="2435" y="1180"/>
                  </a:lnTo>
                  <a:lnTo>
                    <a:pt x="2476" y="1269"/>
                  </a:lnTo>
                  <a:lnTo>
                    <a:pt x="2518" y="1358"/>
                  </a:lnTo>
                  <a:lnTo>
                    <a:pt x="2561" y="1447"/>
                  </a:lnTo>
                  <a:lnTo>
                    <a:pt x="2608" y="1535"/>
                  </a:lnTo>
                  <a:lnTo>
                    <a:pt x="2655" y="1620"/>
                  </a:lnTo>
                  <a:lnTo>
                    <a:pt x="2707" y="1705"/>
                  </a:lnTo>
                  <a:lnTo>
                    <a:pt x="3430" y="2427"/>
                  </a:lnTo>
                  <a:lnTo>
                    <a:pt x="3514" y="2477"/>
                  </a:lnTo>
                  <a:lnTo>
                    <a:pt x="3600" y="2525"/>
                  </a:lnTo>
                  <a:lnTo>
                    <a:pt x="3687" y="2570"/>
                  </a:lnTo>
                  <a:lnTo>
                    <a:pt x="3776" y="2616"/>
                  </a:lnTo>
                  <a:lnTo>
                    <a:pt x="3865" y="2658"/>
                  </a:lnTo>
                  <a:lnTo>
                    <a:pt x="3954" y="2698"/>
                  </a:lnTo>
                  <a:lnTo>
                    <a:pt x="4043" y="2737"/>
                  </a:lnTo>
                  <a:lnTo>
                    <a:pt x="4131" y="2773"/>
                  </a:lnTo>
                  <a:lnTo>
                    <a:pt x="4218" y="2808"/>
                  </a:lnTo>
                  <a:lnTo>
                    <a:pt x="4303" y="2840"/>
                  </a:lnTo>
                  <a:lnTo>
                    <a:pt x="4384" y="2870"/>
                  </a:lnTo>
                  <a:lnTo>
                    <a:pt x="4463" y="2898"/>
                  </a:lnTo>
                  <a:lnTo>
                    <a:pt x="4538" y="2925"/>
                  </a:lnTo>
                  <a:lnTo>
                    <a:pt x="4610" y="2948"/>
                  </a:lnTo>
                  <a:lnTo>
                    <a:pt x="4677" y="2970"/>
                  </a:lnTo>
                  <a:lnTo>
                    <a:pt x="4741" y="2989"/>
                  </a:lnTo>
                  <a:lnTo>
                    <a:pt x="4798" y="3006"/>
                  </a:lnTo>
                  <a:lnTo>
                    <a:pt x="4849" y="3021"/>
                  </a:lnTo>
                  <a:lnTo>
                    <a:pt x="4894" y="3034"/>
                  </a:lnTo>
                  <a:lnTo>
                    <a:pt x="4932" y="3045"/>
                  </a:lnTo>
                  <a:lnTo>
                    <a:pt x="4963" y="3052"/>
                  </a:lnTo>
                  <a:lnTo>
                    <a:pt x="4987" y="3059"/>
                  </a:lnTo>
                  <a:lnTo>
                    <a:pt x="5001" y="3063"/>
                  </a:lnTo>
                  <a:lnTo>
                    <a:pt x="5007" y="3065"/>
                  </a:lnTo>
                  <a:lnTo>
                    <a:pt x="5040" y="3076"/>
                  </a:lnTo>
                  <a:lnTo>
                    <a:pt x="5068" y="3093"/>
                  </a:lnTo>
                  <a:lnTo>
                    <a:pt x="5091" y="3115"/>
                  </a:lnTo>
                  <a:lnTo>
                    <a:pt x="5111" y="3141"/>
                  </a:lnTo>
                  <a:lnTo>
                    <a:pt x="5126" y="3171"/>
                  </a:lnTo>
                  <a:lnTo>
                    <a:pt x="5135" y="3204"/>
                  </a:lnTo>
                  <a:lnTo>
                    <a:pt x="5136" y="3237"/>
                  </a:lnTo>
                  <a:lnTo>
                    <a:pt x="5132" y="3269"/>
                  </a:lnTo>
                  <a:lnTo>
                    <a:pt x="5121" y="3301"/>
                  </a:lnTo>
                  <a:lnTo>
                    <a:pt x="5105" y="3329"/>
                  </a:lnTo>
                  <a:lnTo>
                    <a:pt x="5083" y="3354"/>
                  </a:lnTo>
                  <a:lnTo>
                    <a:pt x="5057" y="3375"/>
                  </a:lnTo>
                  <a:lnTo>
                    <a:pt x="4704" y="3594"/>
                  </a:lnTo>
                  <a:lnTo>
                    <a:pt x="4744" y="3637"/>
                  </a:lnTo>
                  <a:lnTo>
                    <a:pt x="4777" y="3684"/>
                  </a:lnTo>
                  <a:lnTo>
                    <a:pt x="4802" y="3730"/>
                  </a:lnTo>
                  <a:lnTo>
                    <a:pt x="4819" y="3776"/>
                  </a:lnTo>
                  <a:lnTo>
                    <a:pt x="4832" y="3822"/>
                  </a:lnTo>
                  <a:lnTo>
                    <a:pt x="4840" y="3865"/>
                  </a:lnTo>
                  <a:lnTo>
                    <a:pt x="4843" y="3907"/>
                  </a:lnTo>
                  <a:lnTo>
                    <a:pt x="4843" y="3945"/>
                  </a:lnTo>
                  <a:lnTo>
                    <a:pt x="4841" y="3979"/>
                  </a:lnTo>
                  <a:lnTo>
                    <a:pt x="4838" y="4009"/>
                  </a:lnTo>
                  <a:lnTo>
                    <a:pt x="4833" y="4034"/>
                  </a:lnTo>
                  <a:lnTo>
                    <a:pt x="4829" y="4052"/>
                  </a:lnTo>
                  <a:lnTo>
                    <a:pt x="4826" y="4063"/>
                  </a:lnTo>
                  <a:lnTo>
                    <a:pt x="4824" y="4068"/>
                  </a:lnTo>
                  <a:lnTo>
                    <a:pt x="4787" y="4180"/>
                  </a:lnTo>
                  <a:lnTo>
                    <a:pt x="4743" y="4286"/>
                  </a:lnTo>
                  <a:lnTo>
                    <a:pt x="4695" y="4388"/>
                  </a:lnTo>
                  <a:lnTo>
                    <a:pt x="4638" y="4483"/>
                  </a:lnTo>
                  <a:lnTo>
                    <a:pt x="4579" y="4572"/>
                  </a:lnTo>
                  <a:lnTo>
                    <a:pt x="4513" y="4655"/>
                  </a:lnTo>
                  <a:lnTo>
                    <a:pt x="4442" y="4731"/>
                  </a:lnTo>
                  <a:lnTo>
                    <a:pt x="4363" y="4803"/>
                  </a:lnTo>
                  <a:lnTo>
                    <a:pt x="4281" y="4870"/>
                  </a:lnTo>
                  <a:lnTo>
                    <a:pt x="4192" y="4929"/>
                  </a:lnTo>
                  <a:lnTo>
                    <a:pt x="4096" y="4984"/>
                  </a:lnTo>
                  <a:lnTo>
                    <a:pt x="3996" y="5034"/>
                  </a:lnTo>
                  <a:lnTo>
                    <a:pt x="3889" y="5077"/>
                  </a:lnTo>
                  <a:lnTo>
                    <a:pt x="3776" y="5115"/>
                  </a:lnTo>
                  <a:lnTo>
                    <a:pt x="3764" y="5118"/>
                  </a:lnTo>
                  <a:lnTo>
                    <a:pt x="3700" y="5129"/>
                  </a:lnTo>
                  <a:lnTo>
                    <a:pt x="3636" y="5129"/>
                  </a:lnTo>
                  <a:lnTo>
                    <a:pt x="3570" y="5123"/>
                  </a:lnTo>
                  <a:lnTo>
                    <a:pt x="3506" y="5109"/>
                  </a:lnTo>
                  <a:lnTo>
                    <a:pt x="3445" y="5085"/>
                  </a:lnTo>
                  <a:lnTo>
                    <a:pt x="3386" y="5056"/>
                  </a:lnTo>
                  <a:lnTo>
                    <a:pt x="3333" y="5020"/>
                  </a:lnTo>
                  <a:lnTo>
                    <a:pt x="3283" y="4976"/>
                  </a:lnTo>
                  <a:lnTo>
                    <a:pt x="3256" y="4948"/>
                  </a:lnTo>
                  <a:lnTo>
                    <a:pt x="3253" y="4943"/>
                  </a:lnTo>
                  <a:lnTo>
                    <a:pt x="3003" y="4637"/>
                  </a:lnTo>
                  <a:lnTo>
                    <a:pt x="2747" y="4336"/>
                  </a:lnTo>
                  <a:lnTo>
                    <a:pt x="2485" y="4042"/>
                  </a:lnTo>
                  <a:lnTo>
                    <a:pt x="2216" y="3751"/>
                  </a:lnTo>
                  <a:lnTo>
                    <a:pt x="2163" y="3853"/>
                  </a:lnTo>
                  <a:lnTo>
                    <a:pt x="2115" y="3951"/>
                  </a:lnTo>
                  <a:lnTo>
                    <a:pt x="2071" y="4046"/>
                  </a:lnTo>
                  <a:lnTo>
                    <a:pt x="2035" y="4140"/>
                  </a:lnTo>
                  <a:lnTo>
                    <a:pt x="2004" y="4229"/>
                  </a:lnTo>
                  <a:lnTo>
                    <a:pt x="1979" y="4315"/>
                  </a:lnTo>
                  <a:lnTo>
                    <a:pt x="1960" y="4397"/>
                  </a:lnTo>
                  <a:lnTo>
                    <a:pt x="1948" y="4475"/>
                  </a:lnTo>
                  <a:lnTo>
                    <a:pt x="1941" y="4550"/>
                  </a:lnTo>
                  <a:lnTo>
                    <a:pt x="1941" y="4620"/>
                  </a:lnTo>
                  <a:lnTo>
                    <a:pt x="1940" y="4642"/>
                  </a:lnTo>
                  <a:lnTo>
                    <a:pt x="1932" y="4664"/>
                  </a:lnTo>
                  <a:lnTo>
                    <a:pt x="1921" y="4681"/>
                  </a:lnTo>
                  <a:lnTo>
                    <a:pt x="1904" y="4695"/>
                  </a:lnTo>
                  <a:lnTo>
                    <a:pt x="1885" y="4706"/>
                  </a:lnTo>
                  <a:lnTo>
                    <a:pt x="1863" y="4711"/>
                  </a:lnTo>
                  <a:lnTo>
                    <a:pt x="1842" y="4711"/>
                  </a:lnTo>
                  <a:lnTo>
                    <a:pt x="1820" y="4705"/>
                  </a:lnTo>
                  <a:lnTo>
                    <a:pt x="1801" y="4692"/>
                  </a:lnTo>
                  <a:lnTo>
                    <a:pt x="1785" y="4676"/>
                  </a:lnTo>
                  <a:lnTo>
                    <a:pt x="1590" y="4419"/>
                  </a:lnTo>
                  <a:lnTo>
                    <a:pt x="1309" y="4711"/>
                  </a:lnTo>
                  <a:lnTo>
                    <a:pt x="1290" y="4726"/>
                  </a:lnTo>
                  <a:lnTo>
                    <a:pt x="1267" y="4736"/>
                  </a:lnTo>
                  <a:lnTo>
                    <a:pt x="1242" y="4737"/>
                  </a:lnTo>
                  <a:lnTo>
                    <a:pt x="1217" y="4733"/>
                  </a:lnTo>
                  <a:lnTo>
                    <a:pt x="1200" y="4725"/>
                  </a:lnTo>
                  <a:lnTo>
                    <a:pt x="1186" y="4712"/>
                  </a:lnTo>
                  <a:lnTo>
                    <a:pt x="1173" y="4697"/>
                  </a:lnTo>
                  <a:lnTo>
                    <a:pt x="1164" y="4676"/>
                  </a:lnTo>
                  <a:lnTo>
                    <a:pt x="1161" y="4655"/>
                  </a:lnTo>
                  <a:lnTo>
                    <a:pt x="1159" y="4542"/>
                  </a:lnTo>
                  <a:lnTo>
                    <a:pt x="1167" y="4428"/>
                  </a:lnTo>
                  <a:lnTo>
                    <a:pt x="1183" y="4310"/>
                  </a:lnTo>
                  <a:lnTo>
                    <a:pt x="1206" y="4188"/>
                  </a:lnTo>
                  <a:lnTo>
                    <a:pt x="1237" y="4063"/>
                  </a:lnTo>
                  <a:lnTo>
                    <a:pt x="1278" y="3937"/>
                  </a:lnTo>
                  <a:lnTo>
                    <a:pt x="1325" y="3806"/>
                  </a:lnTo>
                  <a:lnTo>
                    <a:pt x="1195" y="3854"/>
                  </a:lnTo>
                  <a:lnTo>
                    <a:pt x="1069" y="3895"/>
                  </a:lnTo>
                  <a:lnTo>
                    <a:pt x="944" y="3926"/>
                  </a:lnTo>
                  <a:lnTo>
                    <a:pt x="822" y="3949"/>
                  </a:lnTo>
                  <a:lnTo>
                    <a:pt x="703" y="3965"/>
                  </a:lnTo>
                  <a:lnTo>
                    <a:pt x="588" y="3973"/>
                  </a:lnTo>
                  <a:lnTo>
                    <a:pt x="475" y="3971"/>
                  </a:lnTo>
                  <a:lnTo>
                    <a:pt x="455" y="3968"/>
                  </a:lnTo>
                  <a:lnTo>
                    <a:pt x="435" y="3959"/>
                  </a:lnTo>
                  <a:lnTo>
                    <a:pt x="419" y="3946"/>
                  </a:lnTo>
                  <a:lnTo>
                    <a:pt x="406" y="3932"/>
                  </a:lnTo>
                  <a:lnTo>
                    <a:pt x="399" y="3915"/>
                  </a:lnTo>
                  <a:lnTo>
                    <a:pt x="392" y="3890"/>
                  </a:lnTo>
                  <a:lnTo>
                    <a:pt x="396" y="3865"/>
                  </a:lnTo>
                  <a:lnTo>
                    <a:pt x="403" y="3842"/>
                  </a:lnTo>
                  <a:lnTo>
                    <a:pt x="419" y="3822"/>
                  </a:lnTo>
                  <a:lnTo>
                    <a:pt x="713" y="3542"/>
                  </a:lnTo>
                  <a:lnTo>
                    <a:pt x="455" y="3347"/>
                  </a:lnTo>
                  <a:lnTo>
                    <a:pt x="438" y="3332"/>
                  </a:lnTo>
                  <a:lnTo>
                    <a:pt x="427" y="3313"/>
                  </a:lnTo>
                  <a:lnTo>
                    <a:pt x="421" y="3291"/>
                  </a:lnTo>
                  <a:lnTo>
                    <a:pt x="421" y="3269"/>
                  </a:lnTo>
                  <a:lnTo>
                    <a:pt x="425" y="3247"/>
                  </a:lnTo>
                  <a:lnTo>
                    <a:pt x="435" y="3229"/>
                  </a:lnTo>
                  <a:lnTo>
                    <a:pt x="450" y="3212"/>
                  </a:lnTo>
                  <a:lnTo>
                    <a:pt x="467" y="3199"/>
                  </a:lnTo>
                  <a:lnTo>
                    <a:pt x="488" y="3193"/>
                  </a:lnTo>
                  <a:lnTo>
                    <a:pt x="511" y="3191"/>
                  </a:lnTo>
                  <a:lnTo>
                    <a:pt x="581" y="3191"/>
                  </a:lnTo>
                  <a:lnTo>
                    <a:pt x="656" y="3184"/>
                  </a:lnTo>
                  <a:lnTo>
                    <a:pt x="734" y="3171"/>
                  </a:lnTo>
                  <a:lnTo>
                    <a:pt x="817" y="3154"/>
                  </a:lnTo>
                  <a:lnTo>
                    <a:pt x="903" y="3129"/>
                  </a:lnTo>
                  <a:lnTo>
                    <a:pt x="992" y="3098"/>
                  </a:lnTo>
                  <a:lnTo>
                    <a:pt x="1084" y="3062"/>
                  </a:lnTo>
                  <a:lnTo>
                    <a:pt x="1181" y="3018"/>
                  </a:lnTo>
                  <a:lnTo>
                    <a:pt x="1279" y="2970"/>
                  </a:lnTo>
                  <a:lnTo>
                    <a:pt x="1381" y="2915"/>
                  </a:lnTo>
                  <a:lnTo>
                    <a:pt x="1090" y="2648"/>
                  </a:lnTo>
                  <a:lnTo>
                    <a:pt x="794" y="2386"/>
                  </a:lnTo>
                  <a:lnTo>
                    <a:pt x="492" y="2131"/>
                  </a:lnTo>
                  <a:lnTo>
                    <a:pt x="188" y="1881"/>
                  </a:lnTo>
                  <a:lnTo>
                    <a:pt x="183" y="1878"/>
                  </a:lnTo>
                  <a:lnTo>
                    <a:pt x="155" y="1851"/>
                  </a:lnTo>
                  <a:lnTo>
                    <a:pt x="111" y="1801"/>
                  </a:lnTo>
                  <a:lnTo>
                    <a:pt x="74" y="1747"/>
                  </a:lnTo>
                  <a:lnTo>
                    <a:pt x="44" y="1689"/>
                  </a:lnTo>
                  <a:lnTo>
                    <a:pt x="22" y="1627"/>
                  </a:lnTo>
                  <a:lnTo>
                    <a:pt x="8" y="1564"/>
                  </a:lnTo>
                  <a:lnTo>
                    <a:pt x="0" y="1499"/>
                  </a:lnTo>
                  <a:lnTo>
                    <a:pt x="2" y="1435"/>
                  </a:lnTo>
                  <a:lnTo>
                    <a:pt x="13" y="1371"/>
                  </a:lnTo>
                  <a:lnTo>
                    <a:pt x="16" y="1358"/>
                  </a:lnTo>
                  <a:lnTo>
                    <a:pt x="54" y="1246"/>
                  </a:lnTo>
                  <a:lnTo>
                    <a:pt x="97" y="1138"/>
                  </a:lnTo>
                  <a:lnTo>
                    <a:pt x="147" y="1039"/>
                  </a:lnTo>
                  <a:lnTo>
                    <a:pt x="202" y="943"/>
                  </a:lnTo>
                  <a:lnTo>
                    <a:pt x="261" y="854"/>
                  </a:lnTo>
                  <a:lnTo>
                    <a:pt x="328" y="772"/>
                  </a:lnTo>
                  <a:lnTo>
                    <a:pt x="399" y="694"/>
                  </a:lnTo>
                  <a:lnTo>
                    <a:pt x="477" y="622"/>
                  </a:lnTo>
                  <a:lnTo>
                    <a:pt x="559" y="556"/>
                  </a:lnTo>
                  <a:lnTo>
                    <a:pt x="648" y="496"/>
                  </a:lnTo>
                  <a:lnTo>
                    <a:pt x="744" y="441"/>
                  </a:lnTo>
                  <a:lnTo>
                    <a:pt x="844" y="393"/>
                  </a:lnTo>
                  <a:lnTo>
                    <a:pt x="951" y="349"/>
                  </a:lnTo>
                  <a:lnTo>
                    <a:pt x="1064" y="312"/>
                  </a:lnTo>
                  <a:lnTo>
                    <a:pt x="1076" y="307"/>
                  </a:lnTo>
                  <a:lnTo>
                    <a:pt x="1134" y="296"/>
                  </a:lnTo>
                  <a:lnTo>
                    <a:pt x="1195" y="294"/>
                  </a:lnTo>
                  <a:lnTo>
                    <a:pt x="1258" y="299"/>
                  </a:lnTo>
                  <a:lnTo>
                    <a:pt x="1318" y="313"/>
                  </a:lnTo>
                  <a:lnTo>
                    <a:pt x="1378" y="333"/>
                  </a:lnTo>
                  <a:lnTo>
                    <a:pt x="1436" y="360"/>
                  </a:lnTo>
                  <a:lnTo>
                    <a:pt x="1490" y="393"/>
                  </a:lnTo>
                  <a:lnTo>
                    <a:pt x="1539" y="432"/>
                  </a:lnTo>
                  <a:lnTo>
                    <a:pt x="1757" y="79"/>
                  </a:lnTo>
                  <a:lnTo>
                    <a:pt x="1778" y="53"/>
                  </a:lnTo>
                  <a:lnTo>
                    <a:pt x="1802" y="31"/>
                  </a:lnTo>
                  <a:lnTo>
                    <a:pt x="1832" y="15"/>
                  </a:lnTo>
                  <a:lnTo>
                    <a:pt x="1862" y="4"/>
                  </a:lnTo>
                  <a:lnTo>
                    <a:pt x="1896" y="0"/>
                  </a:lnTo>
                  <a:close/>
                </a:path>
              </a:pathLst>
            </a:custGeom>
            <a:solidFill>
              <a:schemeClr val="bg1"/>
            </a:solidFill>
            <a:ln w="0">
              <a:noFill/>
              <a:prstDash val="solid"/>
              <a:round/>
              <a:headEnd/>
              <a:tailEnd/>
            </a:ln>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2">
              <a:extLst>
                <a:ext uri="{FF2B5EF4-FFF2-40B4-BE49-F238E27FC236}">
                  <a16:creationId xmlns:a16="http://schemas.microsoft.com/office/drawing/2014/main" id="{B98115A7-0C5B-465B-A992-3472CC7B5FF6}"/>
                </a:ext>
              </a:extLst>
            </p:cNvPr>
            <p:cNvSpPr txBox="1"/>
            <p:nvPr/>
          </p:nvSpPr>
          <p:spPr>
            <a:xfrm>
              <a:off x="1639" y="3888556"/>
              <a:ext cx="5038223" cy="688340"/>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Arial" panose="020B0604020202020204" pitchFamily="34" charset="0"/>
                </a:rPr>
                <a:t>The plan provides a framework to guide the right actions in the right places with research as a keystone that underpins excellent care and supports innovation</a:t>
              </a:r>
              <a:endParaRPr kumimoji="0" lang="en-GB" sz="16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Times New Roman" panose="02020603050405020304" pitchFamily="18" charset="0"/>
              </a:endParaRPr>
            </a:p>
          </p:txBody>
        </p:sp>
        <p:grpSp>
          <p:nvGrpSpPr>
            <p:cNvPr id="40" name="Group 39">
              <a:extLst>
                <a:ext uri="{FF2B5EF4-FFF2-40B4-BE49-F238E27FC236}">
                  <a16:creationId xmlns:a16="http://schemas.microsoft.com/office/drawing/2014/main" id="{C5FDE7F8-25F2-4D77-85D9-CA740329DF53}"/>
                </a:ext>
              </a:extLst>
            </p:cNvPr>
            <p:cNvGrpSpPr/>
            <p:nvPr/>
          </p:nvGrpSpPr>
          <p:grpSpPr>
            <a:xfrm>
              <a:off x="2772693" y="2928517"/>
              <a:ext cx="392493" cy="259165"/>
              <a:chOff x="2772689" y="2928517"/>
              <a:chExt cx="697763" cy="460737"/>
            </a:xfrm>
            <a:solidFill>
              <a:schemeClr val="bg1"/>
            </a:solidFill>
          </p:grpSpPr>
          <p:sp>
            <p:nvSpPr>
              <p:cNvPr id="47" name="Freeform 84">
                <a:extLst>
                  <a:ext uri="{FF2B5EF4-FFF2-40B4-BE49-F238E27FC236}">
                    <a16:creationId xmlns:a16="http://schemas.microsoft.com/office/drawing/2014/main" id="{6471A493-7812-40A4-A337-B72C83456E8E}"/>
                  </a:ext>
                </a:extLst>
              </p:cNvPr>
              <p:cNvSpPr>
                <a:spLocks noEditPoints="1"/>
              </p:cNvSpPr>
              <p:nvPr/>
            </p:nvSpPr>
            <p:spPr bwMode="auto">
              <a:xfrm>
                <a:off x="2772689" y="2928517"/>
                <a:ext cx="424783" cy="424783"/>
              </a:xfrm>
              <a:custGeom>
                <a:avLst/>
                <a:gdLst>
                  <a:gd name="T0" fmla="*/ 174 w 186"/>
                  <a:gd name="T1" fmla="*/ 94 h 187"/>
                  <a:gd name="T2" fmla="*/ 186 w 186"/>
                  <a:gd name="T3" fmla="*/ 93 h 187"/>
                  <a:gd name="T4" fmla="*/ 179 w 186"/>
                  <a:gd name="T5" fmla="*/ 58 h 187"/>
                  <a:gd name="T6" fmla="*/ 168 w 186"/>
                  <a:gd name="T7" fmla="*/ 63 h 187"/>
                  <a:gd name="T8" fmla="*/ 150 w 186"/>
                  <a:gd name="T9" fmla="*/ 37 h 187"/>
                  <a:gd name="T10" fmla="*/ 159 w 186"/>
                  <a:gd name="T11" fmla="*/ 28 h 187"/>
                  <a:gd name="T12" fmla="*/ 129 w 186"/>
                  <a:gd name="T13" fmla="*/ 8 h 187"/>
                  <a:gd name="T14" fmla="*/ 124 w 186"/>
                  <a:gd name="T15" fmla="*/ 19 h 187"/>
                  <a:gd name="T16" fmla="*/ 93 w 186"/>
                  <a:gd name="T17" fmla="*/ 13 h 187"/>
                  <a:gd name="T18" fmla="*/ 93 w 186"/>
                  <a:gd name="T19" fmla="*/ 0 h 187"/>
                  <a:gd name="T20" fmla="*/ 93 w 186"/>
                  <a:gd name="T21" fmla="*/ 0 h 187"/>
                  <a:gd name="T22" fmla="*/ 57 w 186"/>
                  <a:gd name="T23" fmla="*/ 7 h 187"/>
                  <a:gd name="T24" fmla="*/ 62 w 186"/>
                  <a:gd name="T25" fmla="*/ 19 h 187"/>
                  <a:gd name="T26" fmla="*/ 36 w 186"/>
                  <a:gd name="T27" fmla="*/ 36 h 187"/>
                  <a:gd name="T28" fmla="*/ 27 w 186"/>
                  <a:gd name="T29" fmla="*/ 28 h 187"/>
                  <a:gd name="T30" fmla="*/ 7 w 186"/>
                  <a:gd name="T31" fmla="*/ 58 h 187"/>
                  <a:gd name="T32" fmla="*/ 19 w 186"/>
                  <a:gd name="T33" fmla="*/ 63 h 187"/>
                  <a:gd name="T34" fmla="*/ 12 w 186"/>
                  <a:gd name="T35" fmla="*/ 93 h 187"/>
                  <a:gd name="T36" fmla="*/ 0 w 186"/>
                  <a:gd name="T37" fmla="*/ 93 h 187"/>
                  <a:gd name="T38" fmla="*/ 7 w 186"/>
                  <a:gd name="T39" fmla="*/ 129 h 187"/>
                  <a:gd name="T40" fmla="*/ 19 w 186"/>
                  <a:gd name="T41" fmla="*/ 124 h 187"/>
                  <a:gd name="T42" fmla="*/ 36 w 186"/>
                  <a:gd name="T43" fmla="*/ 150 h 187"/>
                  <a:gd name="T44" fmla="*/ 27 w 186"/>
                  <a:gd name="T45" fmla="*/ 159 h 187"/>
                  <a:gd name="T46" fmla="*/ 57 w 186"/>
                  <a:gd name="T47" fmla="*/ 179 h 187"/>
                  <a:gd name="T48" fmla="*/ 62 w 186"/>
                  <a:gd name="T49" fmla="*/ 168 h 187"/>
                  <a:gd name="T50" fmla="*/ 93 w 186"/>
                  <a:gd name="T51" fmla="*/ 174 h 187"/>
                  <a:gd name="T52" fmla="*/ 93 w 186"/>
                  <a:gd name="T53" fmla="*/ 187 h 187"/>
                  <a:gd name="T54" fmla="*/ 129 w 186"/>
                  <a:gd name="T55" fmla="*/ 180 h 187"/>
                  <a:gd name="T56" fmla="*/ 124 w 186"/>
                  <a:gd name="T57" fmla="*/ 168 h 187"/>
                  <a:gd name="T58" fmla="*/ 150 w 186"/>
                  <a:gd name="T59" fmla="*/ 151 h 187"/>
                  <a:gd name="T60" fmla="*/ 159 w 186"/>
                  <a:gd name="T61" fmla="*/ 159 h 187"/>
                  <a:gd name="T62" fmla="*/ 179 w 186"/>
                  <a:gd name="T63" fmla="*/ 129 h 187"/>
                  <a:gd name="T64" fmla="*/ 167 w 186"/>
                  <a:gd name="T65" fmla="*/ 125 h 187"/>
                  <a:gd name="T66" fmla="*/ 174 w 186"/>
                  <a:gd name="T67" fmla="*/ 94 h 187"/>
                  <a:gd name="T68" fmla="*/ 93 w 186"/>
                  <a:gd name="T69" fmla="*/ 143 h 187"/>
                  <a:gd name="T70" fmla="*/ 44 w 186"/>
                  <a:gd name="T71" fmla="*/ 93 h 187"/>
                  <a:gd name="T72" fmla="*/ 93 w 186"/>
                  <a:gd name="T73" fmla="*/ 44 h 187"/>
                  <a:gd name="T74" fmla="*/ 142 w 186"/>
                  <a:gd name="T75" fmla="*/ 93 h 187"/>
                  <a:gd name="T76" fmla="*/ 93 w 186"/>
                  <a:gd name="T77" fmla="*/ 1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187">
                    <a:moveTo>
                      <a:pt x="174" y="94"/>
                    </a:moveTo>
                    <a:cubicBezTo>
                      <a:pt x="186" y="93"/>
                      <a:pt x="186" y="93"/>
                      <a:pt x="186" y="93"/>
                    </a:cubicBezTo>
                    <a:cubicBezTo>
                      <a:pt x="186" y="81"/>
                      <a:pt x="184" y="69"/>
                      <a:pt x="179" y="58"/>
                    </a:cubicBezTo>
                    <a:cubicBezTo>
                      <a:pt x="168" y="63"/>
                      <a:pt x="168" y="63"/>
                      <a:pt x="168" y="63"/>
                    </a:cubicBezTo>
                    <a:cubicBezTo>
                      <a:pt x="164" y="53"/>
                      <a:pt x="158" y="44"/>
                      <a:pt x="150" y="37"/>
                    </a:cubicBezTo>
                    <a:cubicBezTo>
                      <a:pt x="159" y="28"/>
                      <a:pt x="159" y="28"/>
                      <a:pt x="159" y="28"/>
                    </a:cubicBezTo>
                    <a:cubicBezTo>
                      <a:pt x="150" y="19"/>
                      <a:pt x="140" y="12"/>
                      <a:pt x="129" y="8"/>
                    </a:cubicBezTo>
                    <a:cubicBezTo>
                      <a:pt x="124" y="19"/>
                      <a:pt x="124" y="19"/>
                      <a:pt x="124" y="19"/>
                    </a:cubicBezTo>
                    <a:cubicBezTo>
                      <a:pt x="115" y="15"/>
                      <a:pt x="104" y="13"/>
                      <a:pt x="93" y="13"/>
                    </a:cubicBezTo>
                    <a:cubicBezTo>
                      <a:pt x="93" y="0"/>
                      <a:pt x="93" y="0"/>
                      <a:pt x="93" y="0"/>
                    </a:cubicBezTo>
                    <a:cubicBezTo>
                      <a:pt x="93" y="0"/>
                      <a:pt x="93" y="0"/>
                      <a:pt x="93" y="0"/>
                    </a:cubicBezTo>
                    <a:cubicBezTo>
                      <a:pt x="81" y="0"/>
                      <a:pt x="69" y="3"/>
                      <a:pt x="57" y="7"/>
                    </a:cubicBezTo>
                    <a:cubicBezTo>
                      <a:pt x="62" y="19"/>
                      <a:pt x="62" y="19"/>
                      <a:pt x="62" y="19"/>
                    </a:cubicBezTo>
                    <a:cubicBezTo>
                      <a:pt x="52" y="23"/>
                      <a:pt x="44" y="29"/>
                      <a:pt x="36" y="36"/>
                    </a:cubicBezTo>
                    <a:cubicBezTo>
                      <a:pt x="27" y="28"/>
                      <a:pt x="27" y="28"/>
                      <a:pt x="27" y="28"/>
                    </a:cubicBezTo>
                    <a:cubicBezTo>
                      <a:pt x="18" y="36"/>
                      <a:pt x="12" y="46"/>
                      <a:pt x="7" y="58"/>
                    </a:cubicBezTo>
                    <a:cubicBezTo>
                      <a:pt x="19" y="63"/>
                      <a:pt x="19" y="63"/>
                      <a:pt x="19" y="63"/>
                    </a:cubicBezTo>
                    <a:cubicBezTo>
                      <a:pt x="15" y="72"/>
                      <a:pt x="12" y="82"/>
                      <a:pt x="12" y="93"/>
                    </a:cubicBezTo>
                    <a:cubicBezTo>
                      <a:pt x="0" y="93"/>
                      <a:pt x="0" y="93"/>
                      <a:pt x="0" y="93"/>
                    </a:cubicBezTo>
                    <a:cubicBezTo>
                      <a:pt x="0" y="106"/>
                      <a:pt x="2" y="118"/>
                      <a:pt x="7" y="129"/>
                    </a:cubicBezTo>
                    <a:cubicBezTo>
                      <a:pt x="19" y="124"/>
                      <a:pt x="19" y="124"/>
                      <a:pt x="19" y="124"/>
                    </a:cubicBezTo>
                    <a:cubicBezTo>
                      <a:pt x="23" y="134"/>
                      <a:pt x="29" y="143"/>
                      <a:pt x="36" y="150"/>
                    </a:cubicBezTo>
                    <a:cubicBezTo>
                      <a:pt x="27" y="159"/>
                      <a:pt x="27" y="159"/>
                      <a:pt x="27" y="159"/>
                    </a:cubicBezTo>
                    <a:cubicBezTo>
                      <a:pt x="36" y="168"/>
                      <a:pt x="46" y="175"/>
                      <a:pt x="57" y="179"/>
                    </a:cubicBezTo>
                    <a:cubicBezTo>
                      <a:pt x="62" y="168"/>
                      <a:pt x="62" y="168"/>
                      <a:pt x="62" y="168"/>
                    </a:cubicBezTo>
                    <a:cubicBezTo>
                      <a:pt x="72" y="172"/>
                      <a:pt x="82" y="174"/>
                      <a:pt x="93" y="174"/>
                    </a:cubicBezTo>
                    <a:cubicBezTo>
                      <a:pt x="93" y="187"/>
                      <a:pt x="93" y="187"/>
                      <a:pt x="93" y="187"/>
                    </a:cubicBezTo>
                    <a:cubicBezTo>
                      <a:pt x="105" y="187"/>
                      <a:pt x="117" y="184"/>
                      <a:pt x="129" y="180"/>
                    </a:cubicBezTo>
                    <a:cubicBezTo>
                      <a:pt x="124" y="168"/>
                      <a:pt x="124" y="168"/>
                      <a:pt x="124" y="168"/>
                    </a:cubicBezTo>
                    <a:cubicBezTo>
                      <a:pt x="134" y="164"/>
                      <a:pt x="142" y="158"/>
                      <a:pt x="150" y="151"/>
                    </a:cubicBezTo>
                    <a:cubicBezTo>
                      <a:pt x="159" y="159"/>
                      <a:pt x="159" y="159"/>
                      <a:pt x="159" y="159"/>
                    </a:cubicBezTo>
                    <a:cubicBezTo>
                      <a:pt x="167" y="151"/>
                      <a:pt x="174" y="141"/>
                      <a:pt x="179" y="129"/>
                    </a:cubicBezTo>
                    <a:cubicBezTo>
                      <a:pt x="167" y="125"/>
                      <a:pt x="167" y="125"/>
                      <a:pt x="167" y="125"/>
                    </a:cubicBezTo>
                    <a:cubicBezTo>
                      <a:pt x="171" y="115"/>
                      <a:pt x="174" y="105"/>
                      <a:pt x="174" y="94"/>
                    </a:cubicBezTo>
                    <a:moveTo>
                      <a:pt x="93" y="143"/>
                    </a:moveTo>
                    <a:cubicBezTo>
                      <a:pt x="66" y="143"/>
                      <a:pt x="44" y="121"/>
                      <a:pt x="44" y="93"/>
                    </a:cubicBezTo>
                    <a:cubicBezTo>
                      <a:pt x="44" y="66"/>
                      <a:pt x="66" y="44"/>
                      <a:pt x="93" y="44"/>
                    </a:cubicBezTo>
                    <a:cubicBezTo>
                      <a:pt x="120" y="44"/>
                      <a:pt x="142" y="66"/>
                      <a:pt x="142" y="93"/>
                    </a:cubicBezTo>
                    <a:cubicBezTo>
                      <a:pt x="142" y="121"/>
                      <a:pt x="120" y="143"/>
                      <a:pt x="93" y="143"/>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85">
                <a:extLst>
                  <a:ext uri="{FF2B5EF4-FFF2-40B4-BE49-F238E27FC236}">
                    <a16:creationId xmlns:a16="http://schemas.microsoft.com/office/drawing/2014/main" id="{15216244-EE6A-4573-BB7A-71AFA984A27C}"/>
                  </a:ext>
                </a:extLst>
              </p:cNvPr>
              <p:cNvSpPr>
                <a:spLocks noEditPoints="1"/>
              </p:cNvSpPr>
              <p:nvPr/>
            </p:nvSpPr>
            <p:spPr bwMode="auto">
              <a:xfrm>
                <a:off x="2999062" y="2971129"/>
                <a:ext cx="97208" cy="366193"/>
              </a:xfrm>
              <a:custGeom>
                <a:avLst/>
                <a:gdLst>
                  <a:gd name="T0" fmla="*/ 29 w 43"/>
                  <a:gd name="T1" fmla="*/ 161 h 161"/>
                  <a:gd name="T2" fmla="*/ 43 w 43"/>
                  <a:gd name="T3" fmla="*/ 77 h 161"/>
                  <a:gd name="T4" fmla="*/ 0 w 43"/>
                  <a:gd name="T5" fmla="*/ 123 h 161"/>
                  <a:gd name="T6" fmla="*/ 43 w 43"/>
                  <a:gd name="T7" fmla="*/ 77 h 161"/>
                  <a:gd name="T8" fmla="*/ 43 w 43"/>
                  <a:gd name="T9" fmla="*/ 77 h 161"/>
                  <a:gd name="T10" fmla="*/ 43 w 43"/>
                  <a:gd name="T11" fmla="*/ 77 h 161"/>
                  <a:gd name="T12" fmla="*/ 43 w 43"/>
                  <a:gd name="T13" fmla="*/ 77 h 161"/>
                  <a:gd name="T14" fmla="*/ 43 w 43"/>
                  <a:gd name="T15" fmla="*/ 77 h 161"/>
                  <a:gd name="T16" fmla="*/ 43 w 43"/>
                  <a:gd name="T17" fmla="*/ 77 h 161"/>
                  <a:gd name="T18" fmla="*/ 43 w 43"/>
                  <a:gd name="T19" fmla="*/ 76 h 161"/>
                  <a:gd name="T20" fmla="*/ 43 w 43"/>
                  <a:gd name="T21" fmla="*/ 76 h 161"/>
                  <a:gd name="T22" fmla="*/ 43 w 43"/>
                  <a:gd name="T23" fmla="*/ 76 h 161"/>
                  <a:gd name="T24" fmla="*/ 43 w 43"/>
                  <a:gd name="T25" fmla="*/ 76 h 161"/>
                  <a:gd name="T26" fmla="*/ 43 w 43"/>
                  <a:gd name="T27" fmla="*/ 76 h 161"/>
                  <a:gd name="T28" fmla="*/ 43 w 43"/>
                  <a:gd name="T29" fmla="*/ 76 h 161"/>
                  <a:gd name="T30" fmla="*/ 43 w 43"/>
                  <a:gd name="T31" fmla="*/ 76 h 161"/>
                  <a:gd name="T32" fmla="*/ 43 w 43"/>
                  <a:gd name="T33" fmla="*/ 76 h 161"/>
                  <a:gd name="T34" fmla="*/ 43 w 43"/>
                  <a:gd name="T35" fmla="*/ 75 h 161"/>
                  <a:gd name="T36" fmla="*/ 43 w 43"/>
                  <a:gd name="T37" fmla="*/ 75 h 161"/>
                  <a:gd name="T38" fmla="*/ 43 w 43"/>
                  <a:gd name="T39" fmla="*/ 75 h 161"/>
                  <a:gd name="T40" fmla="*/ 43 w 43"/>
                  <a:gd name="T41" fmla="*/ 75 h 161"/>
                  <a:gd name="T42" fmla="*/ 43 w 43"/>
                  <a:gd name="T43" fmla="*/ 75 h 161"/>
                  <a:gd name="T44" fmla="*/ 43 w 43"/>
                  <a:gd name="T45" fmla="*/ 75 h 161"/>
                  <a:gd name="T46" fmla="*/ 43 w 43"/>
                  <a:gd name="T47" fmla="*/ 75 h 161"/>
                  <a:gd name="T48" fmla="*/ 43 w 43"/>
                  <a:gd name="T49" fmla="*/ 75 h 161"/>
                  <a:gd name="T50" fmla="*/ 43 w 43"/>
                  <a:gd name="T51" fmla="*/ 75 h 161"/>
                  <a:gd name="T52" fmla="*/ 43 w 43"/>
                  <a:gd name="T53" fmla="*/ 74 h 161"/>
                  <a:gd name="T54" fmla="*/ 43 w 43"/>
                  <a:gd name="T55" fmla="*/ 74 h 161"/>
                  <a:gd name="T56" fmla="*/ 43 w 43"/>
                  <a:gd name="T57" fmla="*/ 74 h 161"/>
                  <a:gd name="T58" fmla="*/ 43 w 43"/>
                  <a:gd name="T59" fmla="*/ 74 h 161"/>
                  <a:gd name="T60" fmla="*/ 43 w 43"/>
                  <a:gd name="T61" fmla="*/ 74 h 161"/>
                  <a:gd name="T62" fmla="*/ 43 w 43"/>
                  <a:gd name="T63" fmla="*/ 74 h 161"/>
                  <a:gd name="T64" fmla="*/ 43 w 43"/>
                  <a:gd name="T65" fmla="*/ 74 h 161"/>
                  <a:gd name="T66" fmla="*/ 43 w 43"/>
                  <a:gd name="T67" fmla="*/ 73 h 161"/>
                  <a:gd name="T68" fmla="*/ 43 w 43"/>
                  <a:gd name="T69" fmla="*/ 73 h 161"/>
                  <a:gd name="T70" fmla="*/ 43 w 43"/>
                  <a:gd name="T71" fmla="*/ 73 h 161"/>
                  <a:gd name="T72" fmla="*/ 43 w 43"/>
                  <a:gd name="T73" fmla="*/ 73 h 161"/>
                  <a:gd name="T74" fmla="*/ 43 w 43"/>
                  <a:gd name="T75" fmla="*/ 73 h 161"/>
                  <a:gd name="T76" fmla="*/ 43 w 43"/>
                  <a:gd name="T77" fmla="*/ 73 h 161"/>
                  <a:gd name="T78" fmla="*/ 43 w 43"/>
                  <a:gd name="T79" fmla="*/ 73 h 161"/>
                  <a:gd name="T80" fmla="*/ 43 w 43"/>
                  <a:gd name="T81" fmla="*/ 73 h 161"/>
                  <a:gd name="T82" fmla="*/ 43 w 43"/>
                  <a:gd name="T83" fmla="*/ 73 h 161"/>
                  <a:gd name="T84" fmla="*/ 43 w 43"/>
                  <a:gd name="T85" fmla="*/ 72 h 161"/>
                  <a:gd name="T86" fmla="*/ 43 w 43"/>
                  <a:gd name="T87" fmla="*/ 72 h 161"/>
                  <a:gd name="T88" fmla="*/ 43 w 43"/>
                  <a:gd name="T89" fmla="*/ 72 h 161"/>
                  <a:gd name="T90" fmla="*/ 43 w 43"/>
                  <a:gd name="T91" fmla="*/ 72 h 161"/>
                  <a:gd name="T92" fmla="*/ 43 w 43"/>
                  <a:gd name="T93" fmla="*/ 72 h 161"/>
                  <a:gd name="T94" fmla="*/ 43 w 43"/>
                  <a:gd name="T95" fmla="*/ 72 h 161"/>
                  <a:gd name="T96" fmla="*/ 0 w 43"/>
                  <a:gd name="T97" fmla="*/ 26 h 161"/>
                  <a:gd name="T98" fmla="*/ 43 w 43"/>
                  <a:gd name="T99" fmla="*/ 72 h 161"/>
                  <a:gd name="T100" fmla="*/ 25 w 43"/>
                  <a:gd name="T101" fmla="*/ 0 h 161"/>
                  <a:gd name="T102" fmla="*/ 25 w 43"/>
                  <a:gd name="T103" fmla="*/ 0 h 161"/>
                  <a:gd name="T104" fmla="*/ 25 w 43"/>
                  <a:gd name="T105" fmla="*/ 0 h 161"/>
                  <a:gd name="T106" fmla="*/ 24 w 43"/>
                  <a:gd name="T107" fmla="*/ 0 h 161"/>
                  <a:gd name="T108" fmla="*/ 24 w 43"/>
                  <a:gd name="T109" fmla="*/ 0 h 161"/>
                  <a:gd name="T110" fmla="*/ 24 w 43"/>
                  <a:gd name="T111" fmla="*/ 0 h 161"/>
                  <a:gd name="T112" fmla="*/ 24 w 43"/>
                  <a:gd name="T113" fmla="*/ 0 h 161"/>
                  <a:gd name="T114" fmla="*/ 24 w 43"/>
                  <a:gd name="T115" fmla="*/ 0 h 161"/>
                  <a:gd name="T116" fmla="*/ 24 w 4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161">
                    <a:moveTo>
                      <a:pt x="29" y="161"/>
                    </a:moveTo>
                    <a:cubicBezTo>
                      <a:pt x="29" y="161"/>
                      <a:pt x="29" y="161"/>
                      <a:pt x="29" y="161"/>
                    </a:cubicBezTo>
                    <a:cubicBezTo>
                      <a:pt x="29" y="161"/>
                      <a:pt x="29" y="161"/>
                      <a:pt x="29" y="161"/>
                    </a:cubicBezTo>
                    <a:moveTo>
                      <a:pt x="43" y="77"/>
                    </a:moveTo>
                    <a:cubicBezTo>
                      <a:pt x="42" y="101"/>
                      <a:pt x="24" y="120"/>
                      <a:pt x="0" y="123"/>
                    </a:cubicBezTo>
                    <a:cubicBezTo>
                      <a:pt x="0" y="123"/>
                      <a:pt x="0" y="123"/>
                      <a:pt x="0" y="123"/>
                    </a:cubicBezTo>
                    <a:cubicBezTo>
                      <a:pt x="24" y="120"/>
                      <a:pt x="42" y="101"/>
                      <a:pt x="43" y="77"/>
                    </a:cubicBezTo>
                    <a:moveTo>
                      <a:pt x="43" y="77"/>
                    </a:moveTo>
                    <a:cubicBezTo>
                      <a:pt x="43" y="77"/>
                      <a:pt x="43" y="77"/>
                      <a:pt x="43" y="77"/>
                    </a:cubicBezTo>
                    <a:cubicBezTo>
                      <a:pt x="43" y="77"/>
                      <a:pt x="43" y="77"/>
                      <a:pt x="43" y="77"/>
                    </a:cubicBezTo>
                    <a:moveTo>
                      <a:pt x="43" y="77"/>
                    </a:moveTo>
                    <a:cubicBezTo>
                      <a:pt x="43" y="77"/>
                      <a:pt x="43" y="77"/>
                      <a:pt x="43" y="77"/>
                    </a:cubicBezTo>
                    <a:cubicBezTo>
                      <a:pt x="43" y="77"/>
                      <a:pt x="43" y="77"/>
                      <a:pt x="43" y="77"/>
                    </a:cubicBezTo>
                    <a:moveTo>
                      <a:pt x="43" y="77"/>
                    </a:moveTo>
                    <a:cubicBezTo>
                      <a:pt x="43" y="77"/>
                      <a:pt x="43" y="77"/>
                      <a:pt x="43" y="77"/>
                    </a:cubicBezTo>
                    <a:cubicBezTo>
                      <a:pt x="43" y="77"/>
                      <a:pt x="43" y="77"/>
                      <a:pt x="43" y="77"/>
                    </a:cubicBezTo>
                    <a:moveTo>
                      <a:pt x="43" y="77"/>
                    </a:moveTo>
                    <a:cubicBezTo>
                      <a:pt x="43" y="77"/>
                      <a:pt x="43" y="77"/>
                      <a:pt x="43" y="77"/>
                    </a:cubicBezTo>
                    <a:cubicBezTo>
                      <a:pt x="43" y="77"/>
                      <a:pt x="43" y="77"/>
                      <a:pt x="43" y="77"/>
                    </a:cubicBezTo>
                    <a:moveTo>
                      <a:pt x="43" y="76"/>
                    </a:moveTo>
                    <a:cubicBezTo>
                      <a:pt x="43" y="76"/>
                      <a:pt x="43" y="76"/>
                      <a:pt x="43" y="77"/>
                    </a:cubicBezTo>
                    <a:cubicBezTo>
                      <a:pt x="43" y="76"/>
                      <a:pt x="43" y="76"/>
                      <a:pt x="43" y="76"/>
                    </a:cubicBezTo>
                    <a:moveTo>
                      <a:pt x="43" y="76"/>
                    </a:moveTo>
                    <a:cubicBezTo>
                      <a:pt x="43" y="76"/>
                      <a:pt x="43" y="76"/>
                      <a:pt x="43" y="76"/>
                    </a:cubicBezTo>
                    <a:cubicBezTo>
                      <a:pt x="43" y="76"/>
                      <a:pt x="43" y="76"/>
                      <a:pt x="43" y="76"/>
                    </a:cubicBezTo>
                    <a:moveTo>
                      <a:pt x="43" y="76"/>
                    </a:moveTo>
                    <a:cubicBezTo>
                      <a:pt x="43" y="76"/>
                      <a:pt x="43" y="76"/>
                      <a:pt x="43" y="76"/>
                    </a:cubicBezTo>
                    <a:cubicBezTo>
                      <a:pt x="43" y="76"/>
                      <a:pt x="43" y="76"/>
                      <a:pt x="43" y="76"/>
                    </a:cubicBezTo>
                    <a:moveTo>
                      <a:pt x="43" y="76"/>
                    </a:moveTo>
                    <a:cubicBezTo>
                      <a:pt x="43" y="76"/>
                      <a:pt x="43" y="76"/>
                      <a:pt x="43" y="76"/>
                    </a:cubicBezTo>
                    <a:cubicBezTo>
                      <a:pt x="43" y="76"/>
                      <a:pt x="43" y="76"/>
                      <a:pt x="43" y="76"/>
                    </a:cubicBezTo>
                    <a:moveTo>
                      <a:pt x="43" y="76"/>
                    </a:moveTo>
                    <a:cubicBezTo>
                      <a:pt x="43" y="76"/>
                      <a:pt x="43" y="76"/>
                      <a:pt x="43" y="76"/>
                    </a:cubicBezTo>
                    <a:cubicBezTo>
                      <a:pt x="43" y="76"/>
                      <a:pt x="43" y="76"/>
                      <a:pt x="43" y="76"/>
                    </a:cubicBezTo>
                    <a:moveTo>
                      <a:pt x="43" y="75"/>
                    </a:moveTo>
                    <a:cubicBezTo>
                      <a:pt x="43" y="75"/>
                      <a:pt x="43" y="75"/>
                      <a:pt x="43" y="75"/>
                    </a:cubicBezTo>
                    <a:cubicBezTo>
                      <a:pt x="43" y="75"/>
                      <a:pt x="43" y="75"/>
                      <a:pt x="43" y="75"/>
                    </a:cubicBezTo>
                    <a:moveTo>
                      <a:pt x="43" y="75"/>
                    </a:moveTo>
                    <a:cubicBezTo>
                      <a:pt x="43" y="75"/>
                      <a:pt x="43" y="75"/>
                      <a:pt x="43" y="75"/>
                    </a:cubicBezTo>
                    <a:cubicBezTo>
                      <a:pt x="43" y="75"/>
                      <a:pt x="43" y="75"/>
                      <a:pt x="43" y="75"/>
                    </a:cubicBezTo>
                    <a:moveTo>
                      <a:pt x="43" y="75"/>
                    </a:moveTo>
                    <a:cubicBezTo>
                      <a:pt x="43" y="75"/>
                      <a:pt x="43" y="75"/>
                      <a:pt x="43" y="75"/>
                    </a:cubicBezTo>
                    <a:cubicBezTo>
                      <a:pt x="43" y="75"/>
                      <a:pt x="43" y="75"/>
                      <a:pt x="43" y="75"/>
                    </a:cubicBezTo>
                    <a:moveTo>
                      <a:pt x="43" y="75"/>
                    </a:moveTo>
                    <a:cubicBezTo>
                      <a:pt x="43" y="75"/>
                      <a:pt x="43" y="75"/>
                      <a:pt x="43" y="75"/>
                    </a:cubicBezTo>
                    <a:cubicBezTo>
                      <a:pt x="43" y="75"/>
                      <a:pt x="43" y="75"/>
                      <a:pt x="43" y="75"/>
                    </a:cubicBezTo>
                    <a:moveTo>
                      <a:pt x="43" y="75"/>
                    </a:moveTo>
                    <a:cubicBezTo>
                      <a:pt x="43" y="75"/>
                      <a:pt x="43" y="75"/>
                      <a:pt x="43" y="75"/>
                    </a:cubicBezTo>
                    <a:cubicBezTo>
                      <a:pt x="43" y="75"/>
                      <a:pt x="43" y="75"/>
                      <a:pt x="43" y="75"/>
                    </a:cubicBezTo>
                    <a:moveTo>
                      <a:pt x="43" y="75"/>
                    </a:moveTo>
                    <a:cubicBezTo>
                      <a:pt x="43" y="75"/>
                      <a:pt x="43" y="75"/>
                      <a:pt x="43" y="75"/>
                    </a:cubicBezTo>
                    <a:cubicBezTo>
                      <a:pt x="43" y="75"/>
                      <a:pt x="43" y="75"/>
                      <a:pt x="43" y="75"/>
                    </a:cubicBezTo>
                    <a:moveTo>
                      <a:pt x="43" y="74"/>
                    </a:moveTo>
                    <a:cubicBezTo>
                      <a:pt x="43" y="74"/>
                      <a:pt x="43" y="74"/>
                      <a:pt x="43" y="74"/>
                    </a:cubicBezTo>
                    <a:cubicBezTo>
                      <a:pt x="43" y="74"/>
                      <a:pt x="43" y="74"/>
                      <a:pt x="43" y="74"/>
                    </a:cubicBezTo>
                    <a:moveTo>
                      <a:pt x="43" y="74"/>
                    </a:moveTo>
                    <a:cubicBezTo>
                      <a:pt x="43" y="74"/>
                      <a:pt x="43" y="74"/>
                      <a:pt x="43" y="74"/>
                    </a:cubicBezTo>
                    <a:cubicBezTo>
                      <a:pt x="43" y="74"/>
                      <a:pt x="43" y="74"/>
                      <a:pt x="43" y="74"/>
                    </a:cubicBezTo>
                    <a:moveTo>
                      <a:pt x="43" y="74"/>
                    </a:moveTo>
                    <a:cubicBezTo>
                      <a:pt x="43" y="74"/>
                      <a:pt x="43" y="74"/>
                      <a:pt x="43" y="74"/>
                    </a:cubicBezTo>
                    <a:cubicBezTo>
                      <a:pt x="43" y="74"/>
                      <a:pt x="43" y="74"/>
                      <a:pt x="43" y="74"/>
                    </a:cubicBezTo>
                    <a:moveTo>
                      <a:pt x="43" y="74"/>
                    </a:moveTo>
                    <a:cubicBezTo>
                      <a:pt x="43" y="74"/>
                      <a:pt x="43" y="74"/>
                      <a:pt x="43" y="74"/>
                    </a:cubicBezTo>
                    <a:cubicBezTo>
                      <a:pt x="43" y="74"/>
                      <a:pt x="43" y="74"/>
                      <a:pt x="43" y="74"/>
                    </a:cubicBezTo>
                    <a:moveTo>
                      <a:pt x="43" y="74"/>
                    </a:moveTo>
                    <a:cubicBezTo>
                      <a:pt x="43" y="74"/>
                      <a:pt x="43" y="74"/>
                      <a:pt x="43" y="74"/>
                    </a:cubicBezTo>
                    <a:cubicBezTo>
                      <a:pt x="43" y="74"/>
                      <a:pt x="43" y="74"/>
                      <a:pt x="43" y="74"/>
                    </a:cubicBezTo>
                    <a:moveTo>
                      <a:pt x="43" y="73"/>
                    </a:moveTo>
                    <a:cubicBezTo>
                      <a:pt x="43" y="73"/>
                      <a:pt x="43" y="74"/>
                      <a:pt x="43" y="74"/>
                    </a:cubicBezTo>
                    <a:cubicBezTo>
                      <a:pt x="43" y="74"/>
                      <a:pt x="43" y="73"/>
                      <a:pt x="43" y="73"/>
                    </a:cubicBezTo>
                    <a:moveTo>
                      <a:pt x="43" y="73"/>
                    </a:moveTo>
                    <a:cubicBezTo>
                      <a:pt x="43" y="73"/>
                      <a:pt x="43" y="73"/>
                      <a:pt x="43" y="73"/>
                    </a:cubicBezTo>
                    <a:cubicBezTo>
                      <a:pt x="43" y="73"/>
                      <a:pt x="43" y="73"/>
                      <a:pt x="43" y="73"/>
                    </a:cubicBezTo>
                    <a:moveTo>
                      <a:pt x="43" y="73"/>
                    </a:moveTo>
                    <a:cubicBezTo>
                      <a:pt x="43" y="73"/>
                      <a:pt x="43" y="73"/>
                      <a:pt x="43" y="73"/>
                    </a:cubicBezTo>
                    <a:cubicBezTo>
                      <a:pt x="43" y="73"/>
                      <a:pt x="43" y="73"/>
                      <a:pt x="43" y="73"/>
                    </a:cubicBezTo>
                    <a:moveTo>
                      <a:pt x="43" y="73"/>
                    </a:moveTo>
                    <a:cubicBezTo>
                      <a:pt x="43" y="73"/>
                      <a:pt x="43" y="73"/>
                      <a:pt x="43" y="73"/>
                    </a:cubicBezTo>
                    <a:cubicBezTo>
                      <a:pt x="43" y="73"/>
                      <a:pt x="43" y="73"/>
                      <a:pt x="43" y="73"/>
                    </a:cubicBezTo>
                    <a:moveTo>
                      <a:pt x="43" y="73"/>
                    </a:moveTo>
                    <a:cubicBezTo>
                      <a:pt x="43" y="73"/>
                      <a:pt x="43" y="73"/>
                      <a:pt x="43" y="73"/>
                    </a:cubicBezTo>
                    <a:cubicBezTo>
                      <a:pt x="43" y="73"/>
                      <a:pt x="43" y="73"/>
                      <a:pt x="43" y="73"/>
                    </a:cubicBezTo>
                    <a:moveTo>
                      <a:pt x="43" y="72"/>
                    </a:moveTo>
                    <a:cubicBezTo>
                      <a:pt x="43" y="72"/>
                      <a:pt x="43" y="73"/>
                      <a:pt x="43" y="73"/>
                    </a:cubicBezTo>
                    <a:cubicBezTo>
                      <a:pt x="43" y="73"/>
                      <a:pt x="43" y="72"/>
                      <a:pt x="43" y="72"/>
                    </a:cubicBezTo>
                    <a:moveTo>
                      <a:pt x="43" y="72"/>
                    </a:moveTo>
                    <a:cubicBezTo>
                      <a:pt x="43" y="72"/>
                      <a:pt x="43" y="72"/>
                      <a:pt x="43" y="72"/>
                    </a:cubicBezTo>
                    <a:cubicBezTo>
                      <a:pt x="43" y="72"/>
                      <a:pt x="43" y="72"/>
                      <a:pt x="43" y="72"/>
                    </a:cubicBezTo>
                    <a:moveTo>
                      <a:pt x="43" y="72"/>
                    </a:moveTo>
                    <a:cubicBezTo>
                      <a:pt x="43" y="72"/>
                      <a:pt x="43" y="72"/>
                      <a:pt x="43" y="72"/>
                    </a:cubicBezTo>
                    <a:cubicBezTo>
                      <a:pt x="43" y="72"/>
                      <a:pt x="43" y="72"/>
                      <a:pt x="43" y="72"/>
                    </a:cubicBezTo>
                    <a:moveTo>
                      <a:pt x="43" y="72"/>
                    </a:moveTo>
                    <a:cubicBezTo>
                      <a:pt x="43" y="72"/>
                      <a:pt x="43" y="72"/>
                      <a:pt x="43" y="72"/>
                    </a:cubicBezTo>
                    <a:cubicBezTo>
                      <a:pt x="43" y="72"/>
                      <a:pt x="43" y="72"/>
                      <a:pt x="43" y="72"/>
                    </a:cubicBezTo>
                    <a:moveTo>
                      <a:pt x="43" y="72"/>
                    </a:moveTo>
                    <a:cubicBezTo>
                      <a:pt x="43" y="72"/>
                      <a:pt x="43" y="72"/>
                      <a:pt x="43" y="72"/>
                    </a:cubicBezTo>
                    <a:cubicBezTo>
                      <a:pt x="43" y="72"/>
                      <a:pt x="43" y="72"/>
                      <a:pt x="43" y="72"/>
                    </a:cubicBezTo>
                    <a:moveTo>
                      <a:pt x="0" y="26"/>
                    </a:moveTo>
                    <a:cubicBezTo>
                      <a:pt x="0" y="26"/>
                      <a:pt x="0" y="26"/>
                      <a:pt x="0" y="26"/>
                    </a:cubicBezTo>
                    <a:cubicBezTo>
                      <a:pt x="24" y="29"/>
                      <a:pt x="42" y="48"/>
                      <a:pt x="43" y="72"/>
                    </a:cubicBezTo>
                    <a:cubicBezTo>
                      <a:pt x="42" y="48"/>
                      <a:pt x="24" y="29"/>
                      <a:pt x="0" y="26"/>
                    </a:cubicBezTo>
                    <a:moveTo>
                      <a:pt x="25" y="0"/>
                    </a:moveTo>
                    <a:cubicBezTo>
                      <a:pt x="25" y="0"/>
                      <a:pt x="25" y="0"/>
                      <a:pt x="25" y="0"/>
                    </a:cubicBezTo>
                    <a:cubicBezTo>
                      <a:pt x="25" y="0"/>
                      <a:pt x="25" y="0"/>
                      <a:pt x="25" y="0"/>
                    </a:cubicBezTo>
                    <a:moveTo>
                      <a:pt x="25" y="0"/>
                    </a:moveTo>
                    <a:cubicBezTo>
                      <a:pt x="25" y="0"/>
                      <a:pt x="25" y="0"/>
                      <a:pt x="25" y="0"/>
                    </a:cubicBezTo>
                    <a:cubicBezTo>
                      <a:pt x="25" y="0"/>
                      <a:pt x="25" y="0"/>
                      <a:pt x="25" y="0"/>
                    </a:cubicBezTo>
                    <a:moveTo>
                      <a:pt x="24" y="0"/>
                    </a:moveTo>
                    <a:cubicBezTo>
                      <a:pt x="24" y="0"/>
                      <a:pt x="25" y="0"/>
                      <a:pt x="25" y="0"/>
                    </a:cubicBezTo>
                    <a:cubicBezTo>
                      <a:pt x="25" y="0"/>
                      <a:pt x="24" y="0"/>
                      <a:pt x="24" y="0"/>
                    </a:cubicBezTo>
                    <a:moveTo>
                      <a:pt x="24" y="0"/>
                    </a:moveTo>
                    <a:cubicBezTo>
                      <a:pt x="24" y="0"/>
                      <a:pt x="24" y="0"/>
                      <a:pt x="24" y="0"/>
                    </a:cubicBezTo>
                    <a:cubicBezTo>
                      <a:pt x="24" y="0"/>
                      <a:pt x="24" y="0"/>
                      <a:pt x="24" y="0"/>
                    </a:cubicBezTo>
                    <a:moveTo>
                      <a:pt x="24" y="0"/>
                    </a:moveTo>
                    <a:cubicBezTo>
                      <a:pt x="24" y="0"/>
                      <a:pt x="24" y="0"/>
                      <a:pt x="24" y="0"/>
                    </a:cubicBezTo>
                    <a:cubicBezTo>
                      <a:pt x="24" y="0"/>
                      <a:pt x="24" y="0"/>
                      <a:pt x="24" y="0"/>
                    </a:cubicBezTo>
                    <a:moveTo>
                      <a:pt x="24" y="0"/>
                    </a:moveTo>
                    <a:cubicBezTo>
                      <a:pt x="24" y="0"/>
                      <a:pt x="24" y="0"/>
                      <a:pt x="24" y="0"/>
                    </a:cubicBezTo>
                    <a:cubicBezTo>
                      <a:pt x="24" y="0"/>
                      <a:pt x="24" y="0"/>
                      <a:pt x="24"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86">
                <a:extLst>
                  <a:ext uri="{FF2B5EF4-FFF2-40B4-BE49-F238E27FC236}">
                    <a16:creationId xmlns:a16="http://schemas.microsoft.com/office/drawing/2014/main" id="{42F0065E-72D4-4A77-8655-4CCEC85EEA17}"/>
                  </a:ext>
                </a:extLst>
              </p:cNvPr>
              <p:cNvSpPr>
                <a:spLocks/>
              </p:cNvSpPr>
              <p:nvPr/>
            </p:nvSpPr>
            <p:spPr bwMode="auto">
              <a:xfrm>
                <a:off x="2999062" y="2947160"/>
                <a:ext cx="198410" cy="403478"/>
              </a:xfrm>
              <a:custGeom>
                <a:avLst/>
                <a:gdLst>
                  <a:gd name="T0" fmla="*/ 25 w 87"/>
                  <a:gd name="T1" fmla="*/ 11 h 178"/>
                  <a:gd name="T2" fmla="*/ 25 w 87"/>
                  <a:gd name="T3" fmla="*/ 11 h 178"/>
                  <a:gd name="T4" fmla="*/ 25 w 87"/>
                  <a:gd name="T5" fmla="*/ 11 h 178"/>
                  <a:gd name="T6" fmla="*/ 25 w 87"/>
                  <a:gd name="T7" fmla="*/ 11 h 178"/>
                  <a:gd name="T8" fmla="*/ 24 w 87"/>
                  <a:gd name="T9" fmla="*/ 11 h 178"/>
                  <a:gd name="T10" fmla="*/ 24 w 87"/>
                  <a:gd name="T11" fmla="*/ 11 h 178"/>
                  <a:gd name="T12" fmla="*/ 24 w 87"/>
                  <a:gd name="T13" fmla="*/ 11 h 178"/>
                  <a:gd name="T14" fmla="*/ 0 w 87"/>
                  <a:gd name="T15" fmla="*/ 5 h 178"/>
                  <a:gd name="T16" fmla="*/ 43 w 87"/>
                  <a:gd name="T17" fmla="*/ 83 h 178"/>
                  <a:gd name="T18" fmla="*/ 43 w 87"/>
                  <a:gd name="T19" fmla="*/ 83 h 178"/>
                  <a:gd name="T20" fmla="*/ 43 w 87"/>
                  <a:gd name="T21" fmla="*/ 83 h 178"/>
                  <a:gd name="T22" fmla="*/ 43 w 87"/>
                  <a:gd name="T23" fmla="*/ 83 h 178"/>
                  <a:gd name="T24" fmla="*/ 43 w 87"/>
                  <a:gd name="T25" fmla="*/ 83 h 178"/>
                  <a:gd name="T26" fmla="*/ 43 w 87"/>
                  <a:gd name="T27" fmla="*/ 84 h 178"/>
                  <a:gd name="T28" fmla="*/ 43 w 87"/>
                  <a:gd name="T29" fmla="*/ 84 h 178"/>
                  <a:gd name="T30" fmla="*/ 43 w 87"/>
                  <a:gd name="T31" fmla="*/ 84 h 178"/>
                  <a:gd name="T32" fmla="*/ 43 w 87"/>
                  <a:gd name="T33" fmla="*/ 84 h 178"/>
                  <a:gd name="T34" fmla="*/ 43 w 87"/>
                  <a:gd name="T35" fmla="*/ 84 h 178"/>
                  <a:gd name="T36" fmla="*/ 43 w 87"/>
                  <a:gd name="T37" fmla="*/ 85 h 178"/>
                  <a:gd name="T38" fmla="*/ 43 w 87"/>
                  <a:gd name="T39" fmla="*/ 85 h 178"/>
                  <a:gd name="T40" fmla="*/ 43 w 87"/>
                  <a:gd name="T41" fmla="*/ 85 h 178"/>
                  <a:gd name="T42" fmla="*/ 43 w 87"/>
                  <a:gd name="T43" fmla="*/ 85 h 178"/>
                  <a:gd name="T44" fmla="*/ 43 w 87"/>
                  <a:gd name="T45" fmla="*/ 85 h 178"/>
                  <a:gd name="T46" fmla="*/ 43 w 87"/>
                  <a:gd name="T47" fmla="*/ 85 h 178"/>
                  <a:gd name="T48" fmla="*/ 43 w 87"/>
                  <a:gd name="T49" fmla="*/ 85 h 178"/>
                  <a:gd name="T50" fmla="*/ 43 w 87"/>
                  <a:gd name="T51" fmla="*/ 85 h 178"/>
                  <a:gd name="T52" fmla="*/ 43 w 87"/>
                  <a:gd name="T53" fmla="*/ 86 h 178"/>
                  <a:gd name="T54" fmla="*/ 43 w 87"/>
                  <a:gd name="T55" fmla="*/ 86 h 178"/>
                  <a:gd name="T56" fmla="*/ 43 w 87"/>
                  <a:gd name="T57" fmla="*/ 86 h 178"/>
                  <a:gd name="T58" fmla="*/ 43 w 87"/>
                  <a:gd name="T59" fmla="*/ 86 h 178"/>
                  <a:gd name="T60" fmla="*/ 43 w 87"/>
                  <a:gd name="T61" fmla="*/ 86 h 178"/>
                  <a:gd name="T62" fmla="*/ 43 w 87"/>
                  <a:gd name="T63" fmla="*/ 86 h 178"/>
                  <a:gd name="T64" fmla="*/ 43 w 87"/>
                  <a:gd name="T65" fmla="*/ 87 h 178"/>
                  <a:gd name="T66" fmla="*/ 43 w 87"/>
                  <a:gd name="T67" fmla="*/ 87 h 178"/>
                  <a:gd name="T68" fmla="*/ 43 w 87"/>
                  <a:gd name="T69" fmla="*/ 87 h 178"/>
                  <a:gd name="T70" fmla="*/ 43 w 87"/>
                  <a:gd name="T71" fmla="*/ 87 h 178"/>
                  <a:gd name="T72" fmla="*/ 43 w 87"/>
                  <a:gd name="T73" fmla="*/ 88 h 178"/>
                  <a:gd name="T74" fmla="*/ 43 w 87"/>
                  <a:gd name="T75" fmla="*/ 88 h 178"/>
                  <a:gd name="T76" fmla="*/ 43 w 87"/>
                  <a:gd name="T77" fmla="*/ 88 h 178"/>
                  <a:gd name="T78" fmla="*/ 43 w 87"/>
                  <a:gd name="T79" fmla="*/ 88 h 178"/>
                  <a:gd name="T80" fmla="*/ 43 w 87"/>
                  <a:gd name="T81" fmla="*/ 88 h 178"/>
                  <a:gd name="T82" fmla="*/ 0 w 87"/>
                  <a:gd name="T83" fmla="*/ 134 h 178"/>
                  <a:gd name="T84" fmla="*/ 29 w 87"/>
                  <a:gd name="T85" fmla="*/ 172 h 178"/>
                  <a:gd name="T86" fmla="*/ 30 w 87"/>
                  <a:gd name="T87" fmla="*/ 172 h 178"/>
                  <a:gd name="T88" fmla="*/ 25 w 87"/>
                  <a:gd name="T89" fmla="*/ 160 h 178"/>
                  <a:gd name="T90" fmla="*/ 60 w 87"/>
                  <a:gd name="T91" fmla="*/ 151 h 178"/>
                  <a:gd name="T92" fmla="*/ 68 w 87"/>
                  <a:gd name="T93" fmla="*/ 117 h 178"/>
                  <a:gd name="T94" fmla="*/ 75 w 87"/>
                  <a:gd name="T95" fmla="*/ 86 h 178"/>
                  <a:gd name="T96" fmla="*/ 80 w 87"/>
                  <a:gd name="T97" fmla="*/ 50 h 178"/>
                  <a:gd name="T98" fmla="*/ 51 w 87"/>
                  <a:gd name="T99" fmla="*/ 29 h 178"/>
                  <a:gd name="T100" fmla="*/ 51 w 87"/>
                  <a:gd name="T101" fmla="*/ 29 h 178"/>
                  <a:gd name="T102" fmla="*/ 30 w 87"/>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78">
                    <a:moveTo>
                      <a:pt x="30" y="0"/>
                    </a:moveTo>
                    <a:cubicBezTo>
                      <a:pt x="25" y="11"/>
                      <a:pt x="25" y="11"/>
                      <a:pt x="25" y="11"/>
                    </a:cubicBezTo>
                    <a:cubicBezTo>
                      <a:pt x="25" y="11"/>
                      <a:pt x="25" y="11"/>
                      <a:pt x="25" y="11"/>
                    </a:cubicBezTo>
                    <a:cubicBezTo>
                      <a:pt x="25" y="11"/>
                      <a:pt x="25" y="11"/>
                      <a:pt x="25" y="11"/>
                    </a:cubicBezTo>
                    <a:cubicBezTo>
                      <a:pt x="25" y="11"/>
                      <a:pt x="25" y="11"/>
                      <a:pt x="25" y="11"/>
                    </a:cubicBezTo>
                    <a:cubicBezTo>
                      <a:pt x="25" y="11"/>
                      <a:pt x="25" y="11"/>
                      <a:pt x="25" y="11"/>
                    </a:cubicBezTo>
                    <a:cubicBezTo>
                      <a:pt x="25" y="11"/>
                      <a:pt x="25" y="11"/>
                      <a:pt x="25" y="11"/>
                    </a:cubicBezTo>
                    <a:cubicBezTo>
                      <a:pt x="25" y="11"/>
                      <a:pt x="25" y="11"/>
                      <a:pt x="25" y="11"/>
                    </a:cubicBezTo>
                    <a:cubicBezTo>
                      <a:pt x="25" y="11"/>
                      <a:pt x="24" y="11"/>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16" y="8"/>
                      <a:pt x="9" y="6"/>
                      <a:pt x="0" y="5"/>
                    </a:cubicBezTo>
                    <a:cubicBezTo>
                      <a:pt x="0" y="37"/>
                      <a:pt x="0" y="37"/>
                      <a:pt x="0" y="37"/>
                    </a:cubicBezTo>
                    <a:cubicBezTo>
                      <a:pt x="24" y="40"/>
                      <a:pt x="42" y="59"/>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3"/>
                      <a:pt x="43" y="83"/>
                    </a:cubicBezTo>
                    <a:cubicBezTo>
                      <a:pt x="43" y="83"/>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4"/>
                      <a:pt x="43" y="84"/>
                    </a:cubicBezTo>
                    <a:cubicBezTo>
                      <a:pt x="43" y="84"/>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5"/>
                      <a:pt x="43" y="85"/>
                      <a:pt x="43" y="85"/>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6"/>
                    </a:cubicBezTo>
                    <a:cubicBezTo>
                      <a:pt x="43" y="86"/>
                      <a:pt x="43" y="86"/>
                      <a:pt x="43" y="87"/>
                    </a:cubicBezTo>
                    <a:cubicBezTo>
                      <a:pt x="43" y="87"/>
                      <a:pt x="43" y="87"/>
                      <a:pt x="43" y="87"/>
                    </a:cubicBezTo>
                    <a:cubicBezTo>
                      <a:pt x="43" y="87"/>
                      <a:pt x="43" y="87"/>
                      <a:pt x="43" y="87"/>
                    </a:cubicBezTo>
                    <a:cubicBezTo>
                      <a:pt x="43" y="87"/>
                      <a:pt x="43" y="87"/>
                      <a:pt x="43" y="87"/>
                    </a:cubicBezTo>
                    <a:cubicBezTo>
                      <a:pt x="43" y="87"/>
                      <a:pt x="43" y="87"/>
                      <a:pt x="43" y="87"/>
                    </a:cubicBezTo>
                    <a:cubicBezTo>
                      <a:pt x="43" y="87"/>
                      <a:pt x="43" y="87"/>
                      <a:pt x="43" y="87"/>
                    </a:cubicBezTo>
                    <a:cubicBezTo>
                      <a:pt x="43" y="87"/>
                      <a:pt x="43" y="87"/>
                      <a:pt x="43" y="87"/>
                    </a:cubicBezTo>
                    <a:cubicBezTo>
                      <a:pt x="43" y="87"/>
                      <a:pt x="43" y="87"/>
                      <a:pt x="43" y="87"/>
                    </a:cubicBezTo>
                    <a:cubicBezTo>
                      <a:pt x="43" y="87"/>
                      <a:pt x="43" y="87"/>
                      <a:pt x="43" y="87"/>
                    </a:cubicBezTo>
                    <a:cubicBezTo>
                      <a:pt x="43" y="87"/>
                      <a:pt x="43" y="87"/>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3" y="88"/>
                      <a:pt x="43" y="88"/>
                      <a:pt x="43" y="88"/>
                    </a:cubicBezTo>
                    <a:cubicBezTo>
                      <a:pt x="42" y="112"/>
                      <a:pt x="24" y="131"/>
                      <a:pt x="0" y="134"/>
                    </a:cubicBezTo>
                    <a:cubicBezTo>
                      <a:pt x="0" y="178"/>
                      <a:pt x="0" y="178"/>
                      <a:pt x="0" y="178"/>
                    </a:cubicBezTo>
                    <a:cubicBezTo>
                      <a:pt x="10" y="178"/>
                      <a:pt x="20" y="176"/>
                      <a:pt x="29" y="172"/>
                    </a:cubicBezTo>
                    <a:cubicBezTo>
                      <a:pt x="29" y="172"/>
                      <a:pt x="29" y="172"/>
                      <a:pt x="29" y="172"/>
                    </a:cubicBezTo>
                    <a:cubicBezTo>
                      <a:pt x="29" y="172"/>
                      <a:pt x="29" y="172"/>
                      <a:pt x="30" y="172"/>
                    </a:cubicBezTo>
                    <a:cubicBezTo>
                      <a:pt x="25" y="160"/>
                      <a:pt x="25" y="160"/>
                      <a:pt x="25" y="160"/>
                    </a:cubicBezTo>
                    <a:cubicBezTo>
                      <a:pt x="25" y="160"/>
                      <a:pt x="25" y="160"/>
                      <a:pt x="25" y="160"/>
                    </a:cubicBezTo>
                    <a:cubicBezTo>
                      <a:pt x="35" y="156"/>
                      <a:pt x="43" y="150"/>
                      <a:pt x="51" y="143"/>
                    </a:cubicBezTo>
                    <a:cubicBezTo>
                      <a:pt x="60" y="151"/>
                      <a:pt x="60" y="151"/>
                      <a:pt x="60" y="151"/>
                    </a:cubicBezTo>
                    <a:cubicBezTo>
                      <a:pt x="68" y="143"/>
                      <a:pt x="75" y="133"/>
                      <a:pt x="80" y="121"/>
                    </a:cubicBezTo>
                    <a:cubicBezTo>
                      <a:pt x="68" y="117"/>
                      <a:pt x="68" y="117"/>
                      <a:pt x="68" y="117"/>
                    </a:cubicBezTo>
                    <a:cubicBezTo>
                      <a:pt x="68" y="117"/>
                      <a:pt x="68" y="117"/>
                      <a:pt x="68" y="117"/>
                    </a:cubicBezTo>
                    <a:cubicBezTo>
                      <a:pt x="72" y="107"/>
                      <a:pt x="75" y="97"/>
                      <a:pt x="75" y="86"/>
                    </a:cubicBezTo>
                    <a:cubicBezTo>
                      <a:pt x="87" y="85"/>
                      <a:pt x="87" y="85"/>
                      <a:pt x="87" y="85"/>
                    </a:cubicBezTo>
                    <a:cubicBezTo>
                      <a:pt x="87" y="73"/>
                      <a:pt x="85" y="61"/>
                      <a:pt x="80" y="50"/>
                    </a:cubicBezTo>
                    <a:cubicBezTo>
                      <a:pt x="69" y="55"/>
                      <a:pt x="69" y="55"/>
                      <a:pt x="69" y="55"/>
                    </a:cubicBezTo>
                    <a:cubicBezTo>
                      <a:pt x="65" y="45"/>
                      <a:pt x="59" y="36"/>
                      <a:pt x="51" y="29"/>
                    </a:cubicBezTo>
                    <a:cubicBezTo>
                      <a:pt x="51" y="29"/>
                      <a:pt x="51" y="29"/>
                      <a:pt x="51" y="29"/>
                    </a:cubicBezTo>
                    <a:cubicBezTo>
                      <a:pt x="51" y="29"/>
                      <a:pt x="51" y="29"/>
                      <a:pt x="51" y="29"/>
                    </a:cubicBezTo>
                    <a:cubicBezTo>
                      <a:pt x="60" y="20"/>
                      <a:pt x="60" y="20"/>
                      <a:pt x="60" y="20"/>
                    </a:cubicBezTo>
                    <a:cubicBezTo>
                      <a:pt x="51" y="11"/>
                      <a:pt x="41" y="4"/>
                      <a:pt x="30"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87">
                <a:extLst>
                  <a:ext uri="{FF2B5EF4-FFF2-40B4-BE49-F238E27FC236}">
                    <a16:creationId xmlns:a16="http://schemas.microsoft.com/office/drawing/2014/main" id="{E42A4125-DDFD-4A03-A196-EF0BC9639529}"/>
                  </a:ext>
                </a:extLst>
              </p:cNvPr>
              <p:cNvSpPr>
                <a:spLocks noEditPoints="1"/>
              </p:cNvSpPr>
              <p:nvPr/>
            </p:nvSpPr>
            <p:spPr bwMode="auto">
              <a:xfrm>
                <a:off x="3172171" y="3093637"/>
                <a:ext cx="298281" cy="295617"/>
              </a:xfrm>
              <a:custGeom>
                <a:avLst/>
                <a:gdLst>
                  <a:gd name="T0" fmla="*/ 109 w 131"/>
                  <a:gd name="T1" fmla="*/ 101 h 130"/>
                  <a:gd name="T2" fmla="*/ 116 w 131"/>
                  <a:gd name="T3" fmla="*/ 107 h 130"/>
                  <a:gd name="T4" fmla="*/ 128 w 131"/>
                  <a:gd name="T5" fmla="*/ 84 h 130"/>
                  <a:gd name="T6" fmla="*/ 119 w 131"/>
                  <a:gd name="T7" fmla="*/ 82 h 130"/>
                  <a:gd name="T8" fmla="*/ 122 w 131"/>
                  <a:gd name="T9" fmla="*/ 60 h 130"/>
                  <a:gd name="T10" fmla="*/ 131 w 131"/>
                  <a:gd name="T11" fmla="*/ 59 h 130"/>
                  <a:gd name="T12" fmla="*/ 123 w 131"/>
                  <a:gd name="T13" fmla="*/ 34 h 130"/>
                  <a:gd name="T14" fmla="*/ 115 w 131"/>
                  <a:gd name="T15" fmla="*/ 38 h 130"/>
                  <a:gd name="T16" fmla="*/ 101 w 131"/>
                  <a:gd name="T17" fmla="*/ 21 h 130"/>
                  <a:gd name="T18" fmla="*/ 107 w 131"/>
                  <a:gd name="T19" fmla="*/ 14 h 130"/>
                  <a:gd name="T20" fmla="*/ 107 w 131"/>
                  <a:gd name="T21" fmla="*/ 14 h 130"/>
                  <a:gd name="T22" fmla="*/ 84 w 131"/>
                  <a:gd name="T23" fmla="*/ 2 h 130"/>
                  <a:gd name="T24" fmla="*/ 82 w 131"/>
                  <a:gd name="T25" fmla="*/ 11 h 130"/>
                  <a:gd name="T26" fmla="*/ 59 w 131"/>
                  <a:gd name="T27" fmla="*/ 8 h 130"/>
                  <a:gd name="T28" fmla="*/ 59 w 131"/>
                  <a:gd name="T29" fmla="*/ 0 h 130"/>
                  <a:gd name="T30" fmla="*/ 34 w 131"/>
                  <a:gd name="T31" fmla="*/ 7 h 130"/>
                  <a:gd name="T32" fmla="*/ 38 w 131"/>
                  <a:gd name="T33" fmla="*/ 15 h 130"/>
                  <a:gd name="T34" fmla="*/ 21 w 131"/>
                  <a:gd name="T35" fmla="*/ 29 h 130"/>
                  <a:gd name="T36" fmla="*/ 14 w 131"/>
                  <a:gd name="T37" fmla="*/ 23 h 130"/>
                  <a:gd name="T38" fmla="*/ 2 w 131"/>
                  <a:gd name="T39" fmla="*/ 46 h 130"/>
                  <a:gd name="T40" fmla="*/ 11 w 131"/>
                  <a:gd name="T41" fmla="*/ 49 h 130"/>
                  <a:gd name="T42" fmla="*/ 9 w 131"/>
                  <a:gd name="T43" fmla="*/ 71 h 130"/>
                  <a:gd name="T44" fmla="*/ 0 w 131"/>
                  <a:gd name="T45" fmla="*/ 71 h 130"/>
                  <a:gd name="T46" fmla="*/ 7 w 131"/>
                  <a:gd name="T47" fmla="*/ 96 h 130"/>
                  <a:gd name="T48" fmla="*/ 15 w 131"/>
                  <a:gd name="T49" fmla="*/ 92 h 130"/>
                  <a:gd name="T50" fmla="*/ 29 w 131"/>
                  <a:gd name="T51" fmla="*/ 109 h 130"/>
                  <a:gd name="T52" fmla="*/ 23 w 131"/>
                  <a:gd name="T53" fmla="*/ 116 h 130"/>
                  <a:gd name="T54" fmla="*/ 46 w 131"/>
                  <a:gd name="T55" fmla="*/ 128 h 130"/>
                  <a:gd name="T56" fmla="*/ 49 w 131"/>
                  <a:gd name="T57" fmla="*/ 119 h 130"/>
                  <a:gd name="T58" fmla="*/ 71 w 131"/>
                  <a:gd name="T59" fmla="*/ 122 h 130"/>
                  <a:gd name="T60" fmla="*/ 71 w 131"/>
                  <a:gd name="T61" fmla="*/ 130 h 130"/>
                  <a:gd name="T62" fmla="*/ 96 w 131"/>
                  <a:gd name="T63" fmla="*/ 123 h 130"/>
                  <a:gd name="T64" fmla="*/ 92 w 131"/>
                  <a:gd name="T65" fmla="*/ 115 h 130"/>
                  <a:gd name="T66" fmla="*/ 109 w 131"/>
                  <a:gd name="T67" fmla="*/ 101 h 130"/>
                  <a:gd name="T68" fmla="*/ 43 w 131"/>
                  <a:gd name="T69" fmla="*/ 92 h 130"/>
                  <a:gd name="T70" fmla="*/ 38 w 131"/>
                  <a:gd name="T71" fmla="*/ 43 h 130"/>
                  <a:gd name="T72" fmla="*/ 87 w 131"/>
                  <a:gd name="T73" fmla="*/ 38 h 130"/>
                  <a:gd name="T74" fmla="*/ 92 w 131"/>
                  <a:gd name="T75" fmla="*/ 87 h 130"/>
                  <a:gd name="T76" fmla="*/ 43 w 131"/>
                  <a:gd name="T77" fmla="*/ 9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30">
                    <a:moveTo>
                      <a:pt x="109" y="101"/>
                    </a:moveTo>
                    <a:cubicBezTo>
                      <a:pt x="116" y="107"/>
                      <a:pt x="116" y="107"/>
                      <a:pt x="116" y="107"/>
                    </a:cubicBezTo>
                    <a:cubicBezTo>
                      <a:pt x="121" y="100"/>
                      <a:pt x="125" y="92"/>
                      <a:pt x="128" y="84"/>
                    </a:cubicBezTo>
                    <a:cubicBezTo>
                      <a:pt x="119" y="82"/>
                      <a:pt x="119" y="82"/>
                      <a:pt x="119" y="82"/>
                    </a:cubicBezTo>
                    <a:cubicBezTo>
                      <a:pt x="122" y="74"/>
                      <a:pt x="122" y="67"/>
                      <a:pt x="122" y="60"/>
                    </a:cubicBezTo>
                    <a:cubicBezTo>
                      <a:pt x="131" y="59"/>
                      <a:pt x="131" y="59"/>
                      <a:pt x="131" y="59"/>
                    </a:cubicBezTo>
                    <a:cubicBezTo>
                      <a:pt x="130" y="50"/>
                      <a:pt x="127" y="42"/>
                      <a:pt x="123" y="34"/>
                    </a:cubicBezTo>
                    <a:cubicBezTo>
                      <a:pt x="115" y="38"/>
                      <a:pt x="115" y="38"/>
                      <a:pt x="115" y="38"/>
                    </a:cubicBezTo>
                    <a:cubicBezTo>
                      <a:pt x="112" y="32"/>
                      <a:pt x="107" y="26"/>
                      <a:pt x="101" y="21"/>
                    </a:cubicBezTo>
                    <a:cubicBezTo>
                      <a:pt x="107" y="14"/>
                      <a:pt x="107" y="14"/>
                      <a:pt x="107" y="14"/>
                    </a:cubicBezTo>
                    <a:cubicBezTo>
                      <a:pt x="107" y="14"/>
                      <a:pt x="107" y="14"/>
                      <a:pt x="107" y="14"/>
                    </a:cubicBezTo>
                    <a:cubicBezTo>
                      <a:pt x="100" y="9"/>
                      <a:pt x="92" y="5"/>
                      <a:pt x="84" y="2"/>
                    </a:cubicBezTo>
                    <a:cubicBezTo>
                      <a:pt x="82" y="11"/>
                      <a:pt x="82" y="11"/>
                      <a:pt x="82" y="11"/>
                    </a:cubicBezTo>
                    <a:cubicBezTo>
                      <a:pt x="74" y="8"/>
                      <a:pt x="67" y="8"/>
                      <a:pt x="59" y="8"/>
                    </a:cubicBezTo>
                    <a:cubicBezTo>
                      <a:pt x="59" y="0"/>
                      <a:pt x="59" y="0"/>
                      <a:pt x="59" y="0"/>
                    </a:cubicBezTo>
                    <a:cubicBezTo>
                      <a:pt x="50" y="0"/>
                      <a:pt x="42" y="3"/>
                      <a:pt x="34" y="7"/>
                    </a:cubicBezTo>
                    <a:cubicBezTo>
                      <a:pt x="38" y="15"/>
                      <a:pt x="38" y="15"/>
                      <a:pt x="38" y="15"/>
                    </a:cubicBezTo>
                    <a:cubicBezTo>
                      <a:pt x="32" y="18"/>
                      <a:pt x="26" y="23"/>
                      <a:pt x="21" y="29"/>
                    </a:cubicBezTo>
                    <a:cubicBezTo>
                      <a:pt x="14" y="23"/>
                      <a:pt x="14" y="23"/>
                      <a:pt x="14" y="23"/>
                    </a:cubicBezTo>
                    <a:cubicBezTo>
                      <a:pt x="9" y="30"/>
                      <a:pt x="5" y="38"/>
                      <a:pt x="2" y="46"/>
                    </a:cubicBezTo>
                    <a:cubicBezTo>
                      <a:pt x="11" y="49"/>
                      <a:pt x="11" y="49"/>
                      <a:pt x="11" y="49"/>
                    </a:cubicBezTo>
                    <a:cubicBezTo>
                      <a:pt x="9" y="56"/>
                      <a:pt x="8" y="63"/>
                      <a:pt x="9" y="71"/>
                    </a:cubicBezTo>
                    <a:cubicBezTo>
                      <a:pt x="0" y="71"/>
                      <a:pt x="0" y="71"/>
                      <a:pt x="0" y="71"/>
                    </a:cubicBezTo>
                    <a:cubicBezTo>
                      <a:pt x="1" y="80"/>
                      <a:pt x="3" y="88"/>
                      <a:pt x="7" y="96"/>
                    </a:cubicBezTo>
                    <a:cubicBezTo>
                      <a:pt x="15" y="92"/>
                      <a:pt x="15" y="92"/>
                      <a:pt x="15" y="92"/>
                    </a:cubicBezTo>
                    <a:cubicBezTo>
                      <a:pt x="18" y="98"/>
                      <a:pt x="23" y="104"/>
                      <a:pt x="29" y="109"/>
                    </a:cubicBezTo>
                    <a:cubicBezTo>
                      <a:pt x="23" y="116"/>
                      <a:pt x="23" y="116"/>
                      <a:pt x="23" y="116"/>
                    </a:cubicBezTo>
                    <a:cubicBezTo>
                      <a:pt x="30" y="121"/>
                      <a:pt x="38" y="125"/>
                      <a:pt x="46" y="128"/>
                    </a:cubicBezTo>
                    <a:cubicBezTo>
                      <a:pt x="49" y="119"/>
                      <a:pt x="49" y="119"/>
                      <a:pt x="49" y="119"/>
                    </a:cubicBezTo>
                    <a:cubicBezTo>
                      <a:pt x="56" y="122"/>
                      <a:pt x="63" y="122"/>
                      <a:pt x="71" y="122"/>
                    </a:cubicBezTo>
                    <a:cubicBezTo>
                      <a:pt x="71" y="130"/>
                      <a:pt x="71" y="130"/>
                      <a:pt x="71" y="130"/>
                    </a:cubicBezTo>
                    <a:cubicBezTo>
                      <a:pt x="80" y="130"/>
                      <a:pt x="88" y="127"/>
                      <a:pt x="96" y="123"/>
                    </a:cubicBezTo>
                    <a:cubicBezTo>
                      <a:pt x="92" y="115"/>
                      <a:pt x="92" y="115"/>
                      <a:pt x="92" y="115"/>
                    </a:cubicBezTo>
                    <a:cubicBezTo>
                      <a:pt x="98" y="112"/>
                      <a:pt x="104" y="107"/>
                      <a:pt x="109" y="101"/>
                    </a:cubicBezTo>
                    <a:moveTo>
                      <a:pt x="43" y="92"/>
                    </a:moveTo>
                    <a:cubicBezTo>
                      <a:pt x="28" y="80"/>
                      <a:pt x="26" y="58"/>
                      <a:pt x="38" y="43"/>
                    </a:cubicBezTo>
                    <a:cubicBezTo>
                      <a:pt x="50" y="28"/>
                      <a:pt x="72" y="26"/>
                      <a:pt x="87" y="38"/>
                    </a:cubicBezTo>
                    <a:cubicBezTo>
                      <a:pt x="102" y="50"/>
                      <a:pt x="104" y="72"/>
                      <a:pt x="92" y="87"/>
                    </a:cubicBezTo>
                    <a:cubicBezTo>
                      <a:pt x="80" y="102"/>
                      <a:pt x="58" y="104"/>
                      <a:pt x="43" y="92"/>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88">
                <a:extLst>
                  <a:ext uri="{FF2B5EF4-FFF2-40B4-BE49-F238E27FC236}">
                    <a16:creationId xmlns:a16="http://schemas.microsoft.com/office/drawing/2014/main" id="{52BE9AC0-B52D-492A-A6D2-DBF39A7FAB32}"/>
                  </a:ext>
                </a:extLst>
              </p:cNvPr>
              <p:cNvSpPr>
                <a:spLocks noEditPoints="1"/>
              </p:cNvSpPr>
              <p:nvPr/>
            </p:nvSpPr>
            <p:spPr bwMode="auto">
              <a:xfrm>
                <a:off x="3329301" y="3162881"/>
                <a:ext cx="51933" cy="207731"/>
              </a:xfrm>
              <a:custGeom>
                <a:avLst/>
                <a:gdLst>
                  <a:gd name="T0" fmla="*/ 2 w 23"/>
                  <a:gd name="T1" fmla="*/ 92 h 92"/>
                  <a:gd name="T2" fmla="*/ 2 w 23"/>
                  <a:gd name="T3" fmla="*/ 92 h 92"/>
                  <a:gd name="T4" fmla="*/ 2 w 23"/>
                  <a:gd name="T5" fmla="*/ 92 h 92"/>
                  <a:gd name="T6" fmla="*/ 23 w 23"/>
                  <a:gd name="T7" fmla="*/ 58 h 92"/>
                  <a:gd name="T8" fmla="*/ 0 w 23"/>
                  <a:gd name="T9" fmla="*/ 70 h 92"/>
                  <a:gd name="T10" fmla="*/ 0 w 23"/>
                  <a:gd name="T11" fmla="*/ 70 h 92"/>
                  <a:gd name="T12" fmla="*/ 23 w 23"/>
                  <a:gd name="T13" fmla="*/ 58 h 92"/>
                  <a:gd name="T14" fmla="*/ 23 w 23"/>
                  <a:gd name="T15" fmla="*/ 57 h 92"/>
                  <a:gd name="T16" fmla="*/ 23 w 23"/>
                  <a:gd name="T17" fmla="*/ 58 h 92"/>
                  <a:gd name="T18" fmla="*/ 23 w 23"/>
                  <a:gd name="T19" fmla="*/ 57 h 92"/>
                  <a:gd name="T20" fmla="*/ 23 w 23"/>
                  <a:gd name="T21" fmla="*/ 57 h 92"/>
                  <a:gd name="T22" fmla="*/ 23 w 23"/>
                  <a:gd name="T23" fmla="*/ 57 h 92"/>
                  <a:gd name="T24" fmla="*/ 23 w 23"/>
                  <a:gd name="T25" fmla="*/ 57 h 92"/>
                  <a:gd name="T26" fmla="*/ 23 w 23"/>
                  <a:gd name="T27" fmla="*/ 57 h 92"/>
                  <a:gd name="T28" fmla="*/ 23 w 23"/>
                  <a:gd name="T29" fmla="*/ 57 h 92"/>
                  <a:gd name="T30" fmla="*/ 23 w 23"/>
                  <a:gd name="T31" fmla="*/ 57 h 92"/>
                  <a:gd name="T32" fmla="*/ 23 w 23"/>
                  <a:gd name="T33" fmla="*/ 57 h 92"/>
                  <a:gd name="T34" fmla="*/ 23 w 23"/>
                  <a:gd name="T35" fmla="*/ 57 h 92"/>
                  <a:gd name="T36" fmla="*/ 23 w 23"/>
                  <a:gd name="T37" fmla="*/ 57 h 92"/>
                  <a:gd name="T38" fmla="*/ 23 w 23"/>
                  <a:gd name="T39" fmla="*/ 57 h 92"/>
                  <a:gd name="T40" fmla="*/ 23 w 23"/>
                  <a:gd name="T41" fmla="*/ 57 h 92"/>
                  <a:gd name="T42" fmla="*/ 23 w 23"/>
                  <a:gd name="T43" fmla="*/ 57 h 92"/>
                  <a:gd name="T44" fmla="*/ 18 w 23"/>
                  <a:gd name="T45" fmla="*/ 8 h 92"/>
                  <a:gd name="T46" fmla="*/ 18 w 23"/>
                  <a:gd name="T47" fmla="*/ 8 h 92"/>
                  <a:gd name="T48" fmla="*/ 18 w 23"/>
                  <a:gd name="T49" fmla="*/ 8 h 92"/>
                  <a:gd name="T50" fmla="*/ 18 w 23"/>
                  <a:gd name="T51" fmla="*/ 8 h 92"/>
                  <a:gd name="T52" fmla="*/ 18 w 23"/>
                  <a:gd name="T53" fmla="*/ 8 h 92"/>
                  <a:gd name="T54" fmla="*/ 18 w 23"/>
                  <a:gd name="T55" fmla="*/ 8 h 92"/>
                  <a:gd name="T56" fmla="*/ 0 w 23"/>
                  <a:gd name="T57" fmla="*/ 0 h 92"/>
                  <a:gd name="T58" fmla="*/ 0 w 23"/>
                  <a:gd name="T59" fmla="*/ 0 h 92"/>
                  <a:gd name="T60" fmla="*/ 18 w 23"/>
                  <a:gd name="T61" fmla="*/ 8 h 92"/>
                  <a:gd name="T62" fmla="*/ 0 w 23"/>
                  <a:gd name="T6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92">
                    <a:moveTo>
                      <a:pt x="2" y="92"/>
                    </a:moveTo>
                    <a:cubicBezTo>
                      <a:pt x="2" y="92"/>
                      <a:pt x="2" y="92"/>
                      <a:pt x="2" y="92"/>
                    </a:cubicBezTo>
                    <a:cubicBezTo>
                      <a:pt x="2" y="92"/>
                      <a:pt x="2" y="92"/>
                      <a:pt x="2" y="92"/>
                    </a:cubicBezTo>
                    <a:moveTo>
                      <a:pt x="23" y="58"/>
                    </a:moveTo>
                    <a:cubicBezTo>
                      <a:pt x="17" y="65"/>
                      <a:pt x="8" y="69"/>
                      <a:pt x="0" y="70"/>
                    </a:cubicBezTo>
                    <a:cubicBezTo>
                      <a:pt x="0" y="70"/>
                      <a:pt x="0" y="70"/>
                      <a:pt x="0" y="70"/>
                    </a:cubicBezTo>
                    <a:cubicBezTo>
                      <a:pt x="8" y="69"/>
                      <a:pt x="17" y="65"/>
                      <a:pt x="23" y="58"/>
                    </a:cubicBezTo>
                    <a:moveTo>
                      <a:pt x="23" y="57"/>
                    </a:moveTo>
                    <a:cubicBezTo>
                      <a:pt x="23" y="57"/>
                      <a:pt x="23" y="57"/>
                      <a:pt x="23" y="58"/>
                    </a:cubicBezTo>
                    <a:cubicBezTo>
                      <a:pt x="23" y="57"/>
                      <a:pt x="23" y="57"/>
                      <a:pt x="23" y="57"/>
                    </a:cubicBezTo>
                    <a:moveTo>
                      <a:pt x="23" y="57"/>
                    </a:moveTo>
                    <a:cubicBezTo>
                      <a:pt x="23" y="57"/>
                      <a:pt x="23" y="57"/>
                      <a:pt x="23" y="57"/>
                    </a:cubicBezTo>
                    <a:cubicBezTo>
                      <a:pt x="23" y="57"/>
                      <a:pt x="23" y="57"/>
                      <a:pt x="23" y="57"/>
                    </a:cubicBezTo>
                    <a:moveTo>
                      <a:pt x="23" y="57"/>
                    </a:moveTo>
                    <a:cubicBezTo>
                      <a:pt x="23" y="57"/>
                      <a:pt x="23" y="57"/>
                      <a:pt x="23" y="57"/>
                    </a:cubicBezTo>
                    <a:cubicBezTo>
                      <a:pt x="23" y="57"/>
                      <a:pt x="23" y="57"/>
                      <a:pt x="23" y="57"/>
                    </a:cubicBezTo>
                    <a:moveTo>
                      <a:pt x="23" y="57"/>
                    </a:moveTo>
                    <a:cubicBezTo>
                      <a:pt x="23" y="57"/>
                      <a:pt x="23" y="57"/>
                      <a:pt x="23" y="57"/>
                    </a:cubicBezTo>
                    <a:cubicBezTo>
                      <a:pt x="23" y="57"/>
                      <a:pt x="23" y="57"/>
                      <a:pt x="23" y="57"/>
                    </a:cubicBezTo>
                    <a:moveTo>
                      <a:pt x="23" y="57"/>
                    </a:moveTo>
                    <a:cubicBezTo>
                      <a:pt x="23" y="57"/>
                      <a:pt x="23" y="57"/>
                      <a:pt x="23" y="57"/>
                    </a:cubicBezTo>
                    <a:cubicBezTo>
                      <a:pt x="23" y="57"/>
                      <a:pt x="23" y="57"/>
                      <a:pt x="23" y="57"/>
                    </a:cubicBezTo>
                    <a:moveTo>
                      <a:pt x="18" y="8"/>
                    </a:moveTo>
                    <a:cubicBezTo>
                      <a:pt x="18" y="8"/>
                      <a:pt x="18" y="8"/>
                      <a:pt x="18" y="8"/>
                    </a:cubicBezTo>
                    <a:cubicBezTo>
                      <a:pt x="18" y="8"/>
                      <a:pt x="18" y="8"/>
                      <a:pt x="18" y="8"/>
                    </a:cubicBezTo>
                    <a:moveTo>
                      <a:pt x="18" y="8"/>
                    </a:moveTo>
                    <a:cubicBezTo>
                      <a:pt x="18" y="8"/>
                      <a:pt x="18" y="8"/>
                      <a:pt x="18" y="8"/>
                    </a:cubicBezTo>
                    <a:cubicBezTo>
                      <a:pt x="18" y="8"/>
                      <a:pt x="18" y="8"/>
                      <a:pt x="18" y="8"/>
                    </a:cubicBezTo>
                    <a:moveTo>
                      <a:pt x="0" y="0"/>
                    </a:moveTo>
                    <a:cubicBezTo>
                      <a:pt x="0" y="0"/>
                      <a:pt x="0" y="0"/>
                      <a:pt x="0" y="0"/>
                    </a:cubicBezTo>
                    <a:cubicBezTo>
                      <a:pt x="6" y="1"/>
                      <a:pt x="12" y="4"/>
                      <a:pt x="18" y="8"/>
                    </a:cubicBezTo>
                    <a:cubicBezTo>
                      <a:pt x="12" y="4"/>
                      <a:pt x="6" y="1"/>
                      <a:pt x="0"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89">
                <a:extLst>
                  <a:ext uri="{FF2B5EF4-FFF2-40B4-BE49-F238E27FC236}">
                    <a16:creationId xmlns:a16="http://schemas.microsoft.com/office/drawing/2014/main" id="{F6D73C2C-6321-4075-B273-AC18BC21E236}"/>
                  </a:ext>
                </a:extLst>
              </p:cNvPr>
              <p:cNvSpPr>
                <a:spLocks/>
              </p:cNvSpPr>
              <p:nvPr/>
            </p:nvSpPr>
            <p:spPr bwMode="auto">
              <a:xfrm>
                <a:off x="3329301" y="3098963"/>
                <a:ext cx="141151" cy="290291"/>
              </a:xfrm>
              <a:custGeom>
                <a:avLst/>
                <a:gdLst>
                  <a:gd name="T0" fmla="*/ 15 w 62"/>
                  <a:gd name="T1" fmla="*/ 0 h 128"/>
                  <a:gd name="T2" fmla="*/ 13 w 62"/>
                  <a:gd name="T3" fmla="*/ 9 h 128"/>
                  <a:gd name="T4" fmla="*/ 13 w 62"/>
                  <a:gd name="T5" fmla="*/ 9 h 128"/>
                  <a:gd name="T6" fmla="*/ 0 w 62"/>
                  <a:gd name="T7" fmla="*/ 6 h 128"/>
                  <a:gd name="T8" fmla="*/ 0 w 62"/>
                  <a:gd name="T9" fmla="*/ 28 h 128"/>
                  <a:gd name="T10" fmla="*/ 18 w 62"/>
                  <a:gd name="T11" fmla="*/ 36 h 128"/>
                  <a:gd name="T12" fmla="*/ 18 w 62"/>
                  <a:gd name="T13" fmla="*/ 36 h 128"/>
                  <a:gd name="T14" fmla="*/ 18 w 62"/>
                  <a:gd name="T15" fmla="*/ 36 h 128"/>
                  <a:gd name="T16" fmla="*/ 18 w 62"/>
                  <a:gd name="T17" fmla="*/ 36 h 128"/>
                  <a:gd name="T18" fmla="*/ 18 w 62"/>
                  <a:gd name="T19" fmla="*/ 36 h 128"/>
                  <a:gd name="T20" fmla="*/ 18 w 62"/>
                  <a:gd name="T21" fmla="*/ 36 h 128"/>
                  <a:gd name="T22" fmla="*/ 31 w 62"/>
                  <a:gd name="T23" fmla="*/ 63 h 128"/>
                  <a:gd name="T24" fmla="*/ 23 w 62"/>
                  <a:gd name="T25" fmla="*/ 85 h 128"/>
                  <a:gd name="T26" fmla="*/ 23 w 62"/>
                  <a:gd name="T27" fmla="*/ 85 h 128"/>
                  <a:gd name="T28" fmla="*/ 23 w 62"/>
                  <a:gd name="T29" fmla="*/ 85 h 128"/>
                  <a:gd name="T30" fmla="*/ 23 w 62"/>
                  <a:gd name="T31" fmla="*/ 85 h 128"/>
                  <a:gd name="T32" fmla="*/ 23 w 62"/>
                  <a:gd name="T33" fmla="*/ 85 h 128"/>
                  <a:gd name="T34" fmla="*/ 23 w 62"/>
                  <a:gd name="T35" fmla="*/ 85 h 128"/>
                  <a:gd name="T36" fmla="*/ 23 w 62"/>
                  <a:gd name="T37" fmla="*/ 85 h 128"/>
                  <a:gd name="T38" fmla="*/ 23 w 62"/>
                  <a:gd name="T39" fmla="*/ 85 h 128"/>
                  <a:gd name="T40" fmla="*/ 23 w 62"/>
                  <a:gd name="T41" fmla="*/ 85 h 128"/>
                  <a:gd name="T42" fmla="*/ 23 w 62"/>
                  <a:gd name="T43" fmla="*/ 85 h 128"/>
                  <a:gd name="T44" fmla="*/ 23 w 62"/>
                  <a:gd name="T45" fmla="*/ 85 h 128"/>
                  <a:gd name="T46" fmla="*/ 23 w 62"/>
                  <a:gd name="T47" fmla="*/ 86 h 128"/>
                  <a:gd name="T48" fmla="*/ 23 w 62"/>
                  <a:gd name="T49" fmla="*/ 86 h 128"/>
                  <a:gd name="T50" fmla="*/ 0 w 62"/>
                  <a:gd name="T51" fmla="*/ 98 h 128"/>
                  <a:gd name="T52" fmla="*/ 0 w 62"/>
                  <a:gd name="T53" fmla="*/ 120 h 128"/>
                  <a:gd name="T54" fmla="*/ 2 w 62"/>
                  <a:gd name="T55" fmla="*/ 120 h 128"/>
                  <a:gd name="T56" fmla="*/ 2 w 62"/>
                  <a:gd name="T57" fmla="*/ 120 h 128"/>
                  <a:gd name="T58" fmla="*/ 2 w 62"/>
                  <a:gd name="T59" fmla="*/ 120 h 128"/>
                  <a:gd name="T60" fmla="*/ 2 w 62"/>
                  <a:gd name="T61" fmla="*/ 128 h 128"/>
                  <a:gd name="T62" fmla="*/ 27 w 62"/>
                  <a:gd name="T63" fmla="*/ 121 h 128"/>
                  <a:gd name="T64" fmla="*/ 23 w 62"/>
                  <a:gd name="T65" fmla="*/ 113 h 128"/>
                  <a:gd name="T66" fmla="*/ 23 w 62"/>
                  <a:gd name="T67" fmla="*/ 113 h 128"/>
                  <a:gd name="T68" fmla="*/ 40 w 62"/>
                  <a:gd name="T69" fmla="*/ 99 h 128"/>
                  <a:gd name="T70" fmla="*/ 47 w 62"/>
                  <a:gd name="T71" fmla="*/ 105 h 128"/>
                  <a:gd name="T72" fmla="*/ 59 w 62"/>
                  <a:gd name="T73" fmla="*/ 82 h 128"/>
                  <a:gd name="T74" fmla="*/ 50 w 62"/>
                  <a:gd name="T75" fmla="*/ 80 h 128"/>
                  <a:gd name="T76" fmla="*/ 50 w 62"/>
                  <a:gd name="T77" fmla="*/ 80 h 128"/>
                  <a:gd name="T78" fmla="*/ 53 w 62"/>
                  <a:gd name="T79" fmla="*/ 63 h 128"/>
                  <a:gd name="T80" fmla="*/ 53 w 62"/>
                  <a:gd name="T81" fmla="*/ 58 h 128"/>
                  <a:gd name="T82" fmla="*/ 53 w 62"/>
                  <a:gd name="T83" fmla="*/ 58 h 128"/>
                  <a:gd name="T84" fmla="*/ 53 w 62"/>
                  <a:gd name="T85" fmla="*/ 58 h 128"/>
                  <a:gd name="T86" fmla="*/ 62 w 62"/>
                  <a:gd name="T87" fmla="*/ 57 h 128"/>
                  <a:gd name="T88" fmla="*/ 54 w 62"/>
                  <a:gd name="T89" fmla="*/ 32 h 128"/>
                  <a:gd name="T90" fmla="*/ 46 w 62"/>
                  <a:gd name="T91" fmla="*/ 36 h 128"/>
                  <a:gd name="T92" fmla="*/ 32 w 62"/>
                  <a:gd name="T93" fmla="*/ 19 h 128"/>
                  <a:gd name="T94" fmla="*/ 32 w 62"/>
                  <a:gd name="T95" fmla="*/ 19 h 128"/>
                  <a:gd name="T96" fmla="*/ 32 w 62"/>
                  <a:gd name="T97" fmla="*/ 19 h 128"/>
                  <a:gd name="T98" fmla="*/ 38 w 62"/>
                  <a:gd name="T99" fmla="*/ 12 h 128"/>
                  <a:gd name="T100" fmla="*/ 38 w 62"/>
                  <a:gd name="T101" fmla="*/ 12 h 128"/>
                  <a:gd name="T102" fmla="*/ 15 w 62"/>
                  <a:gd name="T10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128">
                    <a:moveTo>
                      <a:pt x="15" y="0"/>
                    </a:moveTo>
                    <a:cubicBezTo>
                      <a:pt x="13" y="9"/>
                      <a:pt x="13" y="9"/>
                      <a:pt x="13" y="9"/>
                    </a:cubicBezTo>
                    <a:cubicBezTo>
                      <a:pt x="13" y="9"/>
                      <a:pt x="13" y="9"/>
                      <a:pt x="13" y="9"/>
                    </a:cubicBezTo>
                    <a:cubicBezTo>
                      <a:pt x="8" y="7"/>
                      <a:pt x="4" y="7"/>
                      <a:pt x="0" y="6"/>
                    </a:cubicBezTo>
                    <a:cubicBezTo>
                      <a:pt x="0" y="28"/>
                      <a:pt x="0" y="28"/>
                      <a:pt x="0" y="28"/>
                    </a:cubicBezTo>
                    <a:cubicBezTo>
                      <a:pt x="6" y="29"/>
                      <a:pt x="12" y="32"/>
                      <a:pt x="18" y="36"/>
                    </a:cubicBezTo>
                    <a:cubicBezTo>
                      <a:pt x="18" y="36"/>
                      <a:pt x="18" y="36"/>
                      <a:pt x="18" y="36"/>
                    </a:cubicBezTo>
                    <a:cubicBezTo>
                      <a:pt x="18" y="36"/>
                      <a:pt x="18" y="36"/>
                      <a:pt x="18" y="36"/>
                    </a:cubicBezTo>
                    <a:cubicBezTo>
                      <a:pt x="18" y="36"/>
                      <a:pt x="18" y="36"/>
                      <a:pt x="18" y="36"/>
                    </a:cubicBezTo>
                    <a:cubicBezTo>
                      <a:pt x="18" y="36"/>
                      <a:pt x="18" y="36"/>
                      <a:pt x="18" y="36"/>
                    </a:cubicBezTo>
                    <a:cubicBezTo>
                      <a:pt x="18" y="36"/>
                      <a:pt x="18" y="36"/>
                      <a:pt x="18" y="36"/>
                    </a:cubicBezTo>
                    <a:cubicBezTo>
                      <a:pt x="26" y="43"/>
                      <a:pt x="31" y="53"/>
                      <a:pt x="31" y="63"/>
                    </a:cubicBezTo>
                    <a:cubicBezTo>
                      <a:pt x="31" y="71"/>
                      <a:pt x="28" y="79"/>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5"/>
                    </a:cubicBezTo>
                    <a:cubicBezTo>
                      <a:pt x="23" y="85"/>
                      <a:pt x="23" y="85"/>
                      <a:pt x="23" y="86"/>
                    </a:cubicBezTo>
                    <a:cubicBezTo>
                      <a:pt x="23" y="86"/>
                      <a:pt x="23" y="86"/>
                      <a:pt x="23" y="86"/>
                    </a:cubicBezTo>
                    <a:cubicBezTo>
                      <a:pt x="17" y="93"/>
                      <a:pt x="8" y="97"/>
                      <a:pt x="0" y="98"/>
                    </a:cubicBezTo>
                    <a:cubicBezTo>
                      <a:pt x="0" y="120"/>
                      <a:pt x="0" y="120"/>
                      <a:pt x="0" y="120"/>
                    </a:cubicBezTo>
                    <a:cubicBezTo>
                      <a:pt x="0" y="120"/>
                      <a:pt x="1" y="120"/>
                      <a:pt x="2" y="120"/>
                    </a:cubicBezTo>
                    <a:cubicBezTo>
                      <a:pt x="2" y="120"/>
                      <a:pt x="2" y="120"/>
                      <a:pt x="2" y="120"/>
                    </a:cubicBezTo>
                    <a:cubicBezTo>
                      <a:pt x="2" y="120"/>
                      <a:pt x="2" y="120"/>
                      <a:pt x="2" y="120"/>
                    </a:cubicBezTo>
                    <a:cubicBezTo>
                      <a:pt x="2" y="128"/>
                      <a:pt x="2" y="128"/>
                      <a:pt x="2" y="128"/>
                    </a:cubicBezTo>
                    <a:cubicBezTo>
                      <a:pt x="11" y="128"/>
                      <a:pt x="19" y="125"/>
                      <a:pt x="27" y="121"/>
                    </a:cubicBezTo>
                    <a:cubicBezTo>
                      <a:pt x="23" y="113"/>
                      <a:pt x="23" y="113"/>
                      <a:pt x="23" y="113"/>
                    </a:cubicBezTo>
                    <a:cubicBezTo>
                      <a:pt x="23" y="113"/>
                      <a:pt x="23" y="113"/>
                      <a:pt x="23" y="113"/>
                    </a:cubicBezTo>
                    <a:cubicBezTo>
                      <a:pt x="29" y="110"/>
                      <a:pt x="35" y="105"/>
                      <a:pt x="40" y="99"/>
                    </a:cubicBezTo>
                    <a:cubicBezTo>
                      <a:pt x="47" y="105"/>
                      <a:pt x="47" y="105"/>
                      <a:pt x="47" y="105"/>
                    </a:cubicBezTo>
                    <a:cubicBezTo>
                      <a:pt x="52" y="98"/>
                      <a:pt x="56" y="90"/>
                      <a:pt x="59" y="82"/>
                    </a:cubicBezTo>
                    <a:cubicBezTo>
                      <a:pt x="50" y="80"/>
                      <a:pt x="50" y="80"/>
                      <a:pt x="50" y="80"/>
                    </a:cubicBezTo>
                    <a:cubicBezTo>
                      <a:pt x="50" y="80"/>
                      <a:pt x="50" y="80"/>
                      <a:pt x="50" y="80"/>
                    </a:cubicBezTo>
                    <a:cubicBezTo>
                      <a:pt x="52" y="74"/>
                      <a:pt x="53" y="69"/>
                      <a:pt x="53" y="63"/>
                    </a:cubicBezTo>
                    <a:cubicBezTo>
                      <a:pt x="53" y="61"/>
                      <a:pt x="53" y="59"/>
                      <a:pt x="53" y="58"/>
                    </a:cubicBezTo>
                    <a:cubicBezTo>
                      <a:pt x="53" y="58"/>
                      <a:pt x="53" y="58"/>
                      <a:pt x="53" y="58"/>
                    </a:cubicBezTo>
                    <a:cubicBezTo>
                      <a:pt x="53" y="58"/>
                      <a:pt x="53" y="58"/>
                      <a:pt x="53" y="58"/>
                    </a:cubicBezTo>
                    <a:cubicBezTo>
                      <a:pt x="62" y="57"/>
                      <a:pt x="62" y="57"/>
                      <a:pt x="62" y="57"/>
                    </a:cubicBezTo>
                    <a:cubicBezTo>
                      <a:pt x="61" y="48"/>
                      <a:pt x="58" y="40"/>
                      <a:pt x="54" y="32"/>
                    </a:cubicBezTo>
                    <a:cubicBezTo>
                      <a:pt x="46" y="36"/>
                      <a:pt x="46" y="36"/>
                      <a:pt x="46" y="36"/>
                    </a:cubicBezTo>
                    <a:cubicBezTo>
                      <a:pt x="43" y="30"/>
                      <a:pt x="38" y="24"/>
                      <a:pt x="32" y="19"/>
                    </a:cubicBezTo>
                    <a:cubicBezTo>
                      <a:pt x="32" y="19"/>
                      <a:pt x="32" y="19"/>
                      <a:pt x="32" y="19"/>
                    </a:cubicBezTo>
                    <a:cubicBezTo>
                      <a:pt x="32" y="19"/>
                      <a:pt x="32" y="19"/>
                      <a:pt x="32" y="19"/>
                    </a:cubicBezTo>
                    <a:cubicBezTo>
                      <a:pt x="38" y="12"/>
                      <a:pt x="38" y="12"/>
                      <a:pt x="38" y="12"/>
                    </a:cubicBezTo>
                    <a:cubicBezTo>
                      <a:pt x="38" y="12"/>
                      <a:pt x="38" y="12"/>
                      <a:pt x="38" y="12"/>
                    </a:cubicBezTo>
                    <a:cubicBezTo>
                      <a:pt x="31" y="7"/>
                      <a:pt x="23" y="3"/>
                      <a:pt x="15"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Rectangle 40">
              <a:extLst>
                <a:ext uri="{FF2B5EF4-FFF2-40B4-BE49-F238E27FC236}">
                  <a16:creationId xmlns:a16="http://schemas.microsoft.com/office/drawing/2014/main" id="{B7FEAE1C-D1B3-4A3C-B1F1-EBDA8542A21C}"/>
                </a:ext>
              </a:extLst>
            </p:cNvPr>
            <p:cNvSpPr/>
            <p:nvPr/>
          </p:nvSpPr>
          <p:spPr>
            <a:xfrm>
              <a:off x="1701657" y="0"/>
              <a:ext cx="3997960" cy="452756"/>
            </a:xfrm>
            <a:prstGeom prst="rect">
              <a:avLst/>
            </a:prstGeom>
            <a:noFill/>
          </p:spPr>
          <p:txBody>
            <a:bodyPr wrap="square" lIns="51435" tIns="25718" rIns="51435" bIns="25718">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outerShdw blurRad="38100" dist="19050" dir="2700000" algn="tl">
                      <a:srgbClr val="000000">
                        <a:alpha val="40000"/>
                      </a:srgbClr>
                    </a:outerShdw>
                  </a:effectLst>
                  <a:uLnTx/>
                  <a:uFillTx/>
                  <a:latin typeface="Arial" panose="020B0604020202020204" pitchFamily="34" charset="0"/>
                  <a:ea typeface="MS PGothic" panose="020B0600070205080204" pitchFamily="34" charset="-128"/>
                  <a:cs typeface="Arial" panose="020B0604020202020204" pitchFamily="34" charset="0"/>
                </a:rPr>
                <a:t>South West Plan on a Page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grpSp>
          <p:nvGrpSpPr>
            <p:cNvPr id="42" name="Group 41">
              <a:extLst>
                <a:ext uri="{FF2B5EF4-FFF2-40B4-BE49-F238E27FC236}">
                  <a16:creationId xmlns:a16="http://schemas.microsoft.com/office/drawing/2014/main" id="{07B3DA7F-49B5-4616-BAD6-ACD360F33C26}"/>
                </a:ext>
              </a:extLst>
            </p:cNvPr>
            <p:cNvGrpSpPr/>
            <p:nvPr/>
          </p:nvGrpSpPr>
          <p:grpSpPr>
            <a:xfrm>
              <a:off x="3899910" y="2891118"/>
              <a:ext cx="220964" cy="261412"/>
              <a:chOff x="3899910" y="2891118"/>
              <a:chExt cx="392825" cy="464732"/>
            </a:xfrm>
            <a:solidFill>
              <a:schemeClr val="bg1"/>
            </a:solidFill>
          </p:grpSpPr>
          <p:sp>
            <p:nvSpPr>
              <p:cNvPr id="43" name="Oval 42">
                <a:extLst>
                  <a:ext uri="{FF2B5EF4-FFF2-40B4-BE49-F238E27FC236}">
                    <a16:creationId xmlns:a16="http://schemas.microsoft.com/office/drawing/2014/main" id="{0619F589-B603-4D0A-909B-34A96C89428F}"/>
                  </a:ext>
                </a:extLst>
              </p:cNvPr>
              <p:cNvSpPr>
                <a:spLocks noChangeArrowheads="1"/>
              </p:cNvSpPr>
              <p:nvPr/>
            </p:nvSpPr>
            <p:spPr bwMode="auto">
              <a:xfrm>
                <a:off x="3985133" y="2891118"/>
                <a:ext cx="223710" cy="223710"/>
              </a:xfrm>
              <a:prstGeom prst="ellipse">
                <a:avLst/>
              </a:pr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92">
                <a:extLst>
                  <a:ext uri="{FF2B5EF4-FFF2-40B4-BE49-F238E27FC236}">
                    <a16:creationId xmlns:a16="http://schemas.microsoft.com/office/drawing/2014/main" id="{90A81160-2A1C-4BD1-9AB0-A282E21F0782}"/>
                  </a:ext>
                </a:extLst>
              </p:cNvPr>
              <p:cNvSpPr>
                <a:spLocks/>
              </p:cNvSpPr>
              <p:nvPr/>
            </p:nvSpPr>
            <p:spPr bwMode="auto">
              <a:xfrm>
                <a:off x="3899910" y="3161435"/>
                <a:ext cx="392825" cy="194415"/>
              </a:xfrm>
              <a:custGeom>
                <a:avLst/>
                <a:gdLst>
                  <a:gd name="T0" fmla="*/ 0 w 172"/>
                  <a:gd name="T1" fmla="*/ 86 h 86"/>
                  <a:gd name="T2" fmla="*/ 86 w 172"/>
                  <a:gd name="T3" fmla="*/ 0 h 86"/>
                  <a:gd name="T4" fmla="*/ 172 w 172"/>
                  <a:gd name="T5" fmla="*/ 86 h 86"/>
                  <a:gd name="T6" fmla="*/ 0 w 172"/>
                  <a:gd name="T7" fmla="*/ 86 h 86"/>
                </a:gdLst>
                <a:ahLst/>
                <a:cxnLst>
                  <a:cxn ang="0">
                    <a:pos x="T0" y="T1"/>
                  </a:cxn>
                  <a:cxn ang="0">
                    <a:pos x="T2" y="T3"/>
                  </a:cxn>
                  <a:cxn ang="0">
                    <a:pos x="T4" y="T5"/>
                  </a:cxn>
                  <a:cxn ang="0">
                    <a:pos x="T6" y="T7"/>
                  </a:cxn>
                </a:cxnLst>
                <a:rect l="0" t="0" r="r" b="b"/>
                <a:pathLst>
                  <a:path w="172" h="86">
                    <a:moveTo>
                      <a:pt x="0" y="86"/>
                    </a:moveTo>
                    <a:cubicBezTo>
                      <a:pt x="0" y="39"/>
                      <a:pt x="38" y="0"/>
                      <a:pt x="86" y="0"/>
                    </a:cubicBezTo>
                    <a:cubicBezTo>
                      <a:pt x="133" y="0"/>
                      <a:pt x="172" y="39"/>
                      <a:pt x="172" y="86"/>
                    </a:cubicBezTo>
                    <a:cubicBezTo>
                      <a:pt x="0" y="86"/>
                      <a:pt x="0" y="86"/>
                      <a:pt x="0" y="86"/>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93">
                <a:extLst>
                  <a:ext uri="{FF2B5EF4-FFF2-40B4-BE49-F238E27FC236}">
                    <a16:creationId xmlns:a16="http://schemas.microsoft.com/office/drawing/2014/main" id="{9D9268FE-675D-4F55-872B-093355BAD6F9}"/>
                  </a:ext>
                </a:extLst>
              </p:cNvPr>
              <p:cNvSpPr>
                <a:spLocks/>
              </p:cNvSpPr>
              <p:nvPr/>
            </p:nvSpPr>
            <p:spPr bwMode="auto">
              <a:xfrm>
                <a:off x="4096988" y="2891118"/>
                <a:ext cx="111855" cy="223710"/>
              </a:xfrm>
              <a:custGeom>
                <a:avLst/>
                <a:gdLst>
                  <a:gd name="T0" fmla="*/ 0 w 49"/>
                  <a:gd name="T1" fmla="*/ 0 h 99"/>
                  <a:gd name="T2" fmla="*/ 0 w 49"/>
                  <a:gd name="T3" fmla="*/ 99 h 99"/>
                  <a:gd name="T4" fmla="*/ 49 w 49"/>
                  <a:gd name="T5" fmla="*/ 50 h 99"/>
                  <a:gd name="T6" fmla="*/ 0 w 49"/>
                  <a:gd name="T7" fmla="*/ 0 h 99"/>
                </a:gdLst>
                <a:ahLst/>
                <a:cxnLst>
                  <a:cxn ang="0">
                    <a:pos x="T0" y="T1"/>
                  </a:cxn>
                  <a:cxn ang="0">
                    <a:pos x="T2" y="T3"/>
                  </a:cxn>
                  <a:cxn ang="0">
                    <a:pos x="T4" y="T5"/>
                  </a:cxn>
                  <a:cxn ang="0">
                    <a:pos x="T6" y="T7"/>
                  </a:cxn>
                </a:cxnLst>
                <a:rect l="0" t="0" r="r" b="b"/>
                <a:pathLst>
                  <a:path w="49" h="99">
                    <a:moveTo>
                      <a:pt x="0" y="0"/>
                    </a:moveTo>
                    <a:cubicBezTo>
                      <a:pt x="0" y="99"/>
                      <a:pt x="0" y="99"/>
                      <a:pt x="0" y="99"/>
                    </a:cubicBezTo>
                    <a:cubicBezTo>
                      <a:pt x="27" y="99"/>
                      <a:pt x="49" y="77"/>
                      <a:pt x="49" y="50"/>
                    </a:cubicBezTo>
                    <a:cubicBezTo>
                      <a:pt x="49" y="22"/>
                      <a:pt x="27" y="0"/>
                      <a:pt x="0"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94">
                <a:extLst>
                  <a:ext uri="{FF2B5EF4-FFF2-40B4-BE49-F238E27FC236}">
                    <a16:creationId xmlns:a16="http://schemas.microsoft.com/office/drawing/2014/main" id="{3D98122A-BC7A-410F-8969-AF71C8D06C94}"/>
                  </a:ext>
                </a:extLst>
              </p:cNvPr>
              <p:cNvSpPr>
                <a:spLocks/>
              </p:cNvSpPr>
              <p:nvPr/>
            </p:nvSpPr>
            <p:spPr bwMode="auto">
              <a:xfrm>
                <a:off x="4096988" y="3161435"/>
                <a:ext cx="195747" cy="194415"/>
              </a:xfrm>
              <a:custGeom>
                <a:avLst/>
                <a:gdLst>
                  <a:gd name="T0" fmla="*/ 0 w 86"/>
                  <a:gd name="T1" fmla="*/ 0 h 86"/>
                  <a:gd name="T2" fmla="*/ 0 w 86"/>
                  <a:gd name="T3" fmla="*/ 86 h 86"/>
                  <a:gd name="T4" fmla="*/ 86 w 86"/>
                  <a:gd name="T5" fmla="*/ 86 h 86"/>
                  <a:gd name="T6" fmla="*/ 0 w 86"/>
                  <a:gd name="T7" fmla="*/ 0 h 86"/>
                </a:gdLst>
                <a:ahLst/>
                <a:cxnLst>
                  <a:cxn ang="0">
                    <a:pos x="T0" y="T1"/>
                  </a:cxn>
                  <a:cxn ang="0">
                    <a:pos x="T2" y="T3"/>
                  </a:cxn>
                  <a:cxn ang="0">
                    <a:pos x="T4" y="T5"/>
                  </a:cxn>
                  <a:cxn ang="0">
                    <a:pos x="T6" y="T7"/>
                  </a:cxn>
                </a:cxnLst>
                <a:rect l="0" t="0" r="r" b="b"/>
                <a:pathLst>
                  <a:path w="86" h="86">
                    <a:moveTo>
                      <a:pt x="0" y="0"/>
                    </a:moveTo>
                    <a:cubicBezTo>
                      <a:pt x="0" y="86"/>
                      <a:pt x="0" y="86"/>
                      <a:pt x="0" y="86"/>
                    </a:cubicBezTo>
                    <a:cubicBezTo>
                      <a:pt x="86" y="86"/>
                      <a:pt x="86" y="86"/>
                      <a:pt x="86" y="86"/>
                    </a:cubicBezTo>
                    <a:cubicBezTo>
                      <a:pt x="86" y="39"/>
                      <a:pt x="47" y="0"/>
                      <a:pt x="0" y="0"/>
                    </a:cubicBezTo>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5" name="Content Placeholder 64">
            <a:extLst>
              <a:ext uri="{FF2B5EF4-FFF2-40B4-BE49-F238E27FC236}">
                <a16:creationId xmlns:a16="http://schemas.microsoft.com/office/drawing/2014/main" id="{FBD54F37-D665-D99F-9681-43763FCA4574}"/>
              </a:ext>
            </a:extLst>
          </p:cNvPr>
          <p:cNvSpPr>
            <a:spLocks noGrp="1"/>
          </p:cNvSpPr>
          <p:nvPr>
            <p:ph idx="1"/>
          </p:nvPr>
        </p:nvSpPr>
        <p:spPr/>
        <p:txBody>
          <a:bodyPr/>
          <a:lstStyle/>
          <a:p>
            <a:endParaRPr lang="en-GB"/>
          </a:p>
        </p:txBody>
      </p:sp>
      <p:pic>
        <p:nvPicPr>
          <p:cNvPr id="64" name="Picture 63" descr="A blue and white logo&#10;&#10;Description automatically generated with low confidence">
            <a:extLst>
              <a:ext uri="{FF2B5EF4-FFF2-40B4-BE49-F238E27FC236}">
                <a16:creationId xmlns:a16="http://schemas.microsoft.com/office/drawing/2014/main" id="{6C1AB184-E911-C9BB-9E43-81A1A80AB3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63" name="Picture 62" descr="A picture containing text, font, graphics, map&#10;&#10;Description automatically generated">
            <a:extLst>
              <a:ext uri="{FF2B5EF4-FFF2-40B4-BE49-F238E27FC236}">
                <a16:creationId xmlns:a16="http://schemas.microsoft.com/office/drawing/2014/main" id="{5B0EC121-E179-37A9-C830-4CE1E1AF22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11615" y="387775"/>
            <a:ext cx="1595770" cy="1595770"/>
          </a:xfrm>
          <a:prstGeom prst="rect">
            <a:avLst/>
          </a:prstGeom>
        </p:spPr>
      </p:pic>
    </p:spTree>
    <p:extLst>
      <p:ext uri="{BB962C8B-B14F-4D97-AF65-F5344CB8AC3E}">
        <p14:creationId xmlns:p14="http://schemas.microsoft.com/office/powerpoint/2010/main" val="2924574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70DA35E-699F-4498-883D-D3506A4FA259}"/>
              </a:ext>
            </a:extLst>
          </p:cNvPr>
          <p:cNvGraphicFramePr/>
          <p:nvPr/>
        </p:nvGraphicFramePr>
        <p:xfrm>
          <a:off x="381978" y="2034291"/>
          <a:ext cx="10994390" cy="4035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6225182E-DCBD-7A9C-9701-E8E421E8CEDF}"/>
              </a:ext>
            </a:extLst>
          </p:cNvPr>
          <p:cNvSpPr txBox="1">
            <a:spLocks/>
          </p:cNvSpPr>
          <p:nvPr/>
        </p:nvSpPr>
        <p:spPr>
          <a:xfrm>
            <a:off x="844550" y="29068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Developing a research skilled workforce</a:t>
            </a:r>
          </a:p>
        </p:txBody>
      </p:sp>
      <p:sp>
        <p:nvSpPr>
          <p:cNvPr id="9" name="TextBox 8">
            <a:extLst>
              <a:ext uri="{FF2B5EF4-FFF2-40B4-BE49-F238E27FC236}">
                <a16:creationId xmlns:a16="http://schemas.microsoft.com/office/drawing/2014/main" id="{FB296DC2-37DF-8049-88D1-CD23190E5CF6}"/>
              </a:ext>
            </a:extLst>
          </p:cNvPr>
          <p:cNvSpPr txBox="1"/>
          <p:nvPr/>
        </p:nvSpPr>
        <p:spPr>
          <a:xfrm>
            <a:off x="1012873" y="2142058"/>
            <a:ext cx="86234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pic>
        <p:nvPicPr>
          <p:cNvPr id="2" name="Picture 1" descr="A blue and white logo&#10;&#10;Description automatically generated with low confidence">
            <a:extLst>
              <a:ext uri="{FF2B5EF4-FFF2-40B4-BE49-F238E27FC236}">
                <a16:creationId xmlns:a16="http://schemas.microsoft.com/office/drawing/2014/main" id="{E2E0145C-DFA1-18CB-D191-C5FC6433B8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6" name="Picture 5" descr="A picture containing text, font, graphics, map&#10;&#10;Description automatically generated">
            <a:extLst>
              <a:ext uri="{FF2B5EF4-FFF2-40B4-BE49-F238E27FC236}">
                <a16:creationId xmlns:a16="http://schemas.microsoft.com/office/drawing/2014/main" id="{EECD24E2-247B-266E-E9A3-85657CD0CF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9820" y="142796"/>
            <a:ext cx="1826682" cy="1826682"/>
          </a:xfrm>
          <a:prstGeom prst="rect">
            <a:avLst/>
          </a:prstGeom>
        </p:spPr>
      </p:pic>
    </p:spTree>
    <p:extLst>
      <p:ext uri="{BB962C8B-B14F-4D97-AF65-F5344CB8AC3E}">
        <p14:creationId xmlns:p14="http://schemas.microsoft.com/office/powerpoint/2010/main" val="1539972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1"/>
            <a:ext cx="9141618"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33" name="Picture 1032">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521618" y="857250"/>
            <a:ext cx="9144000" cy="5143500"/>
          </a:xfrm>
          <a:prstGeom prst="rect">
            <a:avLst/>
          </a:prstGeom>
        </p:spPr>
      </p:pic>
      <p:sp>
        <p:nvSpPr>
          <p:cNvPr id="1035" name="Rectangle 1034">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3292" y="857251"/>
            <a:ext cx="5664708"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7839141E-7CF8-E84E-92AF-B749A7B19EBC}"/>
              </a:ext>
            </a:extLst>
          </p:cNvPr>
          <p:cNvPicPr>
            <a:picLocks noChangeAspect="1"/>
          </p:cNvPicPr>
          <p:nvPr/>
        </p:nvPicPr>
        <p:blipFill>
          <a:blip r:embed="rId4"/>
          <a:stretch>
            <a:fillRect/>
          </a:stretch>
        </p:blipFill>
        <p:spPr>
          <a:xfrm>
            <a:off x="5003292" y="3574571"/>
            <a:ext cx="1313602" cy="2477208"/>
          </a:xfrm>
          <a:prstGeom prst="rect">
            <a:avLst/>
          </a:prstGeom>
        </p:spPr>
      </p:pic>
      <p:sp>
        <p:nvSpPr>
          <p:cNvPr id="1037" name="Rectangle 1036">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2" y="1314451"/>
            <a:ext cx="371932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AA22669E-F9ED-87AE-EA94-A65A128E6C63}"/>
              </a:ext>
            </a:extLst>
          </p:cNvPr>
          <p:cNvSpPr>
            <a:spLocks noGrp="1"/>
          </p:cNvSpPr>
          <p:nvPr>
            <p:ph type="title"/>
          </p:nvPr>
        </p:nvSpPr>
        <p:spPr>
          <a:xfrm>
            <a:off x="2034240" y="1422171"/>
            <a:ext cx="3435915" cy="810704"/>
          </a:xfrm>
        </p:spPr>
        <p:txBody>
          <a:bodyPr>
            <a:normAutofit fontScale="90000"/>
          </a:bodyPr>
          <a:lstStyle/>
          <a:p>
            <a:r>
              <a:rPr lang="en-GB" b="1" i="1" dirty="0"/>
              <a:t>Different Domains of Research Activity</a:t>
            </a:r>
          </a:p>
        </p:txBody>
      </p:sp>
      <p:pic>
        <p:nvPicPr>
          <p:cNvPr id="1039" name="Picture 1038">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524002" y="2334931"/>
            <a:ext cx="3717036" cy="149840"/>
          </a:xfrm>
          <a:prstGeom prst="rect">
            <a:avLst/>
          </a:prstGeom>
        </p:spPr>
      </p:pic>
      <p:sp>
        <p:nvSpPr>
          <p:cNvPr id="3" name="Content Placeholder 2">
            <a:extLst>
              <a:ext uri="{FF2B5EF4-FFF2-40B4-BE49-F238E27FC236}">
                <a16:creationId xmlns:a16="http://schemas.microsoft.com/office/drawing/2014/main" id="{BA66378C-E92F-30FD-77D1-8E59291EC214}"/>
              </a:ext>
            </a:extLst>
          </p:cNvPr>
          <p:cNvSpPr>
            <a:spLocks noGrp="1"/>
          </p:cNvSpPr>
          <p:nvPr>
            <p:ph idx="1"/>
          </p:nvPr>
        </p:nvSpPr>
        <p:spPr>
          <a:xfrm>
            <a:off x="2034242" y="2609906"/>
            <a:ext cx="2742217" cy="3056627"/>
          </a:xfrm>
        </p:spPr>
        <p:txBody>
          <a:bodyPr>
            <a:normAutofit/>
          </a:bodyPr>
          <a:lstStyle/>
          <a:p>
            <a:r>
              <a:rPr lang="en-GB" dirty="0"/>
              <a:t>Research is more than RCTs and statistics.</a:t>
            </a:r>
          </a:p>
          <a:p>
            <a:r>
              <a:rPr lang="en-GB" dirty="0"/>
              <a:t>Each domain has different requirements for capability.</a:t>
            </a:r>
          </a:p>
          <a:p>
            <a:r>
              <a:rPr lang="en-US" b="1" dirty="0"/>
              <a:t>Multi-professional Practice-based Research Capabilities Framework</a:t>
            </a:r>
          </a:p>
          <a:p>
            <a:endParaRPr lang="en-GB" dirty="0"/>
          </a:p>
        </p:txBody>
      </p:sp>
      <p:pic>
        <p:nvPicPr>
          <p:cNvPr id="1026" name="Picture 2" descr="Multi-professional Practice-based Research Capabilities Framework&#10;&#10;Transforming services, outcomes and experiences&#10; Research-related career growth&#10; Planning and designing research&#10; Delivering research&#10; Knowledge mobilisation and research implementation&#10; Networking and collaborating in research&#10; Supporting research-related development in others&#10; Leading and managing research projects and teams&#10; Strategic leadership in research and knowledge mobilisation">
            <a:extLst>
              <a:ext uri="{FF2B5EF4-FFF2-40B4-BE49-F238E27FC236}">
                <a16:creationId xmlns:a16="http://schemas.microsoft.com/office/drawing/2014/main" id="{0FF61519-905F-72DF-4CCF-DBAB1F9287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70320" y="1192564"/>
            <a:ext cx="4183380" cy="418338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376BED-FD3F-296B-2FF3-4A4BE82CC4B1}"/>
              </a:ext>
            </a:extLst>
          </p:cNvPr>
          <p:cNvSpPr txBox="1"/>
          <p:nvPr/>
        </p:nvSpPr>
        <p:spPr>
          <a:xfrm>
            <a:off x="9285945" y="5614144"/>
            <a:ext cx="1378744"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rebuchet MS" panose="020B0603020202020204"/>
                <a:ea typeface="+mn-ea"/>
                <a:cs typeface="+mn-cs"/>
              </a:rPr>
              <a:t>(NHSE, 2024)</a:t>
            </a:r>
          </a:p>
        </p:txBody>
      </p:sp>
      <p:pic>
        <p:nvPicPr>
          <p:cNvPr id="7" name="Picture 6">
            <a:extLst>
              <a:ext uri="{FF2B5EF4-FFF2-40B4-BE49-F238E27FC236}">
                <a16:creationId xmlns:a16="http://schemas.microsoft.com/office/drawing/2014/main" id="{0DDE4056-26D0-8059-87B7-329A09A7809F}"/>
              </a:ext>
            </a:extLst>
          </p:cNvPr>
          <p:cNvPicPr>
            <a:picLocks noChangeAspect="1"/>
          </p:cNvPicPr>
          <p:nvPr/>
        </p:nvPicPr>
        <p:blipFill>
          <a:blip r:embed="rId7"/>
          <a:stretch>
            <a:fillRect/>
          </a:stretch>
        </p:blipFill>
        <p:spPr>
          <a:xfrm>
            <a:off x="2317898" y="5284237"/>
            <a:ext cx="1144649" cy="1144649"/>
          </a:xfrm>
          <a:prstGeom prst="rect">
            <a:avLst/>
          </a:prstGeom>
        </p:spPr>
      </p:pic>
      <p:sp>
        <p:nvSpPr>
          <p:cNvPr id="8" name="TextBox 7">
            <a:extLst>
              <a:ext uri="{FF2B5EF4-FFF2-40B4-BE49-F238E27FC236}">
                <a16:creationId xmlns:a16="http://schemas.microsoft.com/office/drawing/2014/main" id="{A3E4AAE4-B096-3E0D-6D56-952D9A53174F}"/>
              </a:ext>
            </a:extLst>
          </p:cNvPr>
          <p:cNvSpPr txBox="1"/>
          <p:nvPr/>
        </p:nvSpPr>
        <p:spPr>
          <a:xfrm>
            <a:off x="6316894" y="6286500"/>
            <a:ext cx="43477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rebuchet MS" panose="020B0603020202020204"/>
                <a:ea typeface="+mn-ea"/>
                <a:cs typeface="+mn-cs"/>
              </a:rPr>
              <a:t>Slide by King Tam, UWE Physio student, June 2024</a:t>
            </a:r>
          </a:p>
        </p:txBody>
      </p:sp>
    </p:spTree>
    <p:extLst>
      <p:ext uri="{BB962C8B-B14F-4D97-AF65-F5344CB8AC3E}">
        <p14:creationId xmlns:p14="http://schemas.microsoft.com/office/powerpoint/2010/main" val="11214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3B89-F904-8EB7-726D-A75360B512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8ACC5-7306-CEB9-BE47-DBC7A96D577C}"/>
              </a:ext>
            </a:extLst>
          </p:cNvPr>
          <p:cNvSpPr>
            <a:spLocks noGrp="1"/>
          </p:cNvSpPr>
          <p:nvPr>
            <p:ph idx="1"/>
          </p:nvPr>
        </p:nvSpPr>
        <p:spPr>
          <a:xfrm>
            <a:off x="794638" y="1010131"/>
            <a:ext cx="10299985" cy="4972120"/>
          </a:xfrm>
        </p:spPr>
        <p:txBody>
          <a:bodyPr vert="horz" lIns="91440" tIns="45720" rIns="91440" bIns="45720" rtlCol="0" anchor="t">
            <a:normAutofit/>
          </a:bodyPr>
          <a:lstStyle/>
          <a:p>
            <a:pPr marL="0" indent="0">
              <a:buNone/>
            </a:pPr>
            <a:endParaRPr lang="en-GB" sz="2300" b="1" dirty="0">
              <a:ea typeface="+mn-lt"/>
              <a:cs typeface="+mn-lt"/>
            </a:endParaRPr>
          </a:p>
          <a:p>
            <a:pPr marL="0" indent="0" algn="ctr">
              <a:buNone/>
            </a:pPr>
            <a:r>
              <a:rPr lang="en-GB" sz="4400" b="1" dirty="0">
                <a:solidFill>
                  <a:srgbClr val="002060"/>
                </a:solidFill>
                <a:cs typeface="Calibri"/>
              </a:rPr>
              <a:t>Workforce Ambition</a:t>
            </a:r>
          </a:p>
          <a:p>
            <a:pPr marL="0" indent="0" algn="ctr">
              <a:buNone/>
            </a:pPr>
            <a:endParaRPr lang="en-GB" sz="4400" b="1" dirty="0">
              <a:solidFill>
                <a:srgbClr val="002060"/>
              </a:solidFill>
              <a:ea typeface="+mn-lt"/>
              <a:cs typeface="+mn-lt"/>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CA4B1946-4EA5-FA3C-55E2-6BE1C1BE6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D287D3A1-8B14-D050-F945-4A737B201D02}"/>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2050" name="Picture 2" descr="CSP membership benefits | The Chartered Society of Physiotherapy">
            <a:extLst>
              <a:ext uri="{FF2B5EF4-FFF2-40B4-BE49-F238E27FC236}">
                <a16:creationId xmlns:a16="http://schemas.microsoft.com/office/drawing/2014/main" id="{E98DFA77-93BB-18D3-6C6F-B186157CE7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5642" y="2241553"/>
            <a:ext cx="7049803" cy="376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5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25182E-DCBD-7A9C-9701-E8E421E8CEDF}"/>
              </a:ext>
            </a:extLst>
          </p:cNvPr>
          <p:cNvSpPr txBox="1">
            <a:spLocks/>
          </p:cNvSpPr>
          <p:nvPr/>
        </p:nvSpPr>
        <p:spPr>
          <a:xfrm>
            <a:off x="844550" y="290684"/>
            <a:ext cx="10515600" cy="13255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12B32"/>
                </a:solidFill>
                <a:effectLst/>
                <a:uLnTx/>
                <a:uFillTx/>
                <a:latin typeface="Calibri" panose="020F0502020204030204"/>
                <a:ea typeface="+mj-ea"/>
                <a:cs typeface="+mj-cs"/>
              </a:rPr>
              <a:t>Multi-professional, Practice-based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12B32"/>
                </a:solidFill>
                <a:effectLst/>
                <a:uLnTx/>
                <a:uFillTx/>
                <a:latin typeface="Calibri" panose="020F0502020204030204"/>
                <a:ea typeface="+mj-ea"/>
                <a:cs typeface="+mj-cs"/>
              </a:rPr>
              <a:t>Research Capabilities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12B32"/>
                </a:solidFill>
                <a:effectLst/>
                <a:uLnTx/>
                <a:uFillTx/>
                <a:latin typeface="Calibri" panose="020F0502020204030204"/>
                <a:ea typeface="+mj-ea"/>
                <a:cs typeface="+mj-cs"/>
              </a:rPr>
              <a:t>Framework</a:t>
            </a:r>
          </a:p>
        </p:txBody>
      </p:sp>
      <p:pic>
        <p:nvPicPr>
          <p:cNvPr id="2" name="Picture 1" descr="A blue and white logo&#10;&#10;Description automatically generated with low confidence">
            <a:extLst>
              <a:ext uri="{FF2B5EF4-FFF2-40B4-BE49-F238E27FC236}">
                <a16:creationId xmlns:a16="http://schemas.microsoft.com/office/drawing/2014/main" id="{E2E0145C-DFA1-18CB-D191-C5FC6433B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6" name="Picture 5" descr="A picture containing text, font, graphics, map&#10;&#10;Description automatically generated">
            <a:extLst>
              <a:ext uri="{FF2B5EF4-FFF2-40B4-BE49-F238E27FC236}">
                <a16:creationId xmlns:a16="http://schemas.microsoft.com/office/drawing/2014/main" id="{EECD24E2-247B-266E-E9A3-85657CD0C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9820" y="142796"/>
            <a:ext cx="1826682" cy="1826682"/>
          </a:xfrm>
          <a:prstGeom prst="rect">
            <a:avLst/>
          </a:prstGeom>
        </p:spPr>
      </p:pic>
      <p:sp>
        <p:nvSpPr>
          <p:cNvPr id="3" name="TextBox 2">
            <a:extLst>
              <a:ext uri="{FF2B5EF4-FFF2-40B4-BE49-F238E27FC236}">
                <a16:creationId xmlns:a16="http://schemas.microsoft.com/office/drawing/2014/main" id="{2DE2FC2C-364E-4FC4-0AA2-3C97470C1C67}"/>
              </a:ext>
            </a:extLst>
          </p:cNvPr>
          <p:cNvSpPr txBox="1"/>
          <p:nvPr/>
        </p:nvSpPr>
        <p:spPr>
          <a:xfrm>
            <a:off x="567442" y="1969478"/>
            <a:ext cx="1109647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5EB8"/>
                </a:solidFill>
                <a:effectLst/>
                <a:uLnTx/>
                <a:uFillTx/>
                <a:latin typeface="Calibri" panose="020F0502020204030204"/>
                <a:ea typeface="+mn-ea"/>
                <a:cs typeface="+mn-cs"/>
              </a:rPr>
              <a:t>Entry level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Demonstrate knowledge and understanding of the importance of practitioners’ contributions to developing the knowledge base through active engagement at appropriate levels in audit, service evaluation, quality improvement and research.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Demonstrate insight into own knowledge creation and research capabilities and developmental needs and take action to address those needs.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Constructively question own and others’ practice, identifying opportunities to generate new knowledge and enhance services.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awareness of local research-related resources and opportunities and how they can be accessed.</a:t>
            </a:r>
          </a:p>
        </p:txBody>
      </p:sp>
    </p:spTree>
    <p:extLst>
      <p:ext uri="{BB962C8B-B14F-4D97-AF65-F5344CB8AC3E}">
        <p14:creationId xmlns:p14="http://schemas.microsoft.com/office/powerpoint/2010/main" val="3387500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C143-4A2C-8AFA-4B51-7B45A6F3E77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4D6D37D-9A3C-8198-8471-00F15CFC0E56}"/>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33123C85-449F-B858-889B-8CA5E1D3D98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87E24F1-554A-46F6-96A8-60AA9F9CA2B3}" type="datetime1">
              <a:rPr kumimoji="0" lang="en-GB" sz="1300" b="0" i="0" u="none" strike="noStrike" kern="1200" cap="none" spc="0" normalizeH="0" baseline="0" noProof="0">
                <a:ln>
                  <a:noFill/>
                </a:ln>
                <a:solidFill>
                  <a:srgbClr val="003087"/>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18/11/2024</a:t>
            </a:fld>
            <a:endParaRPr kumimoji="0" lang="en-GB" sz="1300" b="0" i="0" u="none" strike="noStrike" kern="1200" cap="none" spc="0" normalizeH="0" baseline="0" noProof="0">
              <a:ln>
                <a:noFill/>
              </a:ln>
              <a:solidFill>
                <a:srgbClr val="003087"/>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2E1071B-5D12-53B8-CC39-F4950BE9807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087"/>
              </a:solidFill>
              <a:effectLst/>
              <a:uLnTx/>
              <a:uFillTx/>
              <a:latin typeface="Frutiger Lt Std"/>
              <a:ea typeface="+mn-ea"/>
              <a:cs typeface="+mn-cs"/>
            </a:endParaRPr>
          </a:p>
        </p:txBody>
      </p:sp>
      <p:sp>
        <p:nvSpPr>
          <p:cNvPr id="6" name="Slide Number Placeholder 5">
            <a:extLst>
              <a:ext uri="{FF2B5EF4-FFF2-40B4-BE49-F238E27FC236}">
                <a16:creationId xmlns:a16="http://schemas.microsoft.com/office/drawing/2014/main" id="{4B123967-91D1-AAD1-50CE-6DFE845AA6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0087F5-A507-43E6-9EDD-27936D765E73}" type="slidenum">
              <a:rPr kumimoji="0" lang="en-GB" sz="1300" b="0" i="0" u="none" strike="noStrike" kern="1200" cap="none" spc="0" normalizeH="0" baseline="0" noProof="0">
                <a:ln>
                  <a:noFill/>
                </a:ln>
                <a:solidFill>
                  <a:srgbClr val="003087"/>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a:ln>
                <a:noFill/>
              </a:ln>
              <a:solidFill>
                <a:srgbClr val="003087"/>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D8A4234-EF7E-FDD0-00EB-5A1C15662429}"/>
              </a:ext>
            </a:extLst>
          </p:cNvPr>
          <p:cNvSpPr txBox="1"/>
          <p:nvPr/>
        </p:nvSpPr>
        <p:spPr>
          <a:xfrm>
            <a:off x="786810" y="1647349"/>
            <a:ext cx="7223716" cy="20928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Allied health professionals begin to lose confidence related to EBP activities within the first 5 years of clinical practice, particularly for those activities involving critical analysis of published studies.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C1D1E"/>
              </a:solidFill>
              <a:effectLst/>
              <a:highlight>
                <a:srgbClr val="FFFFFF"/>
              </a:highlight>
              <a:uLnTx/>
              <a:uFillTx/>
              <a:latin typeface="Open Sans"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C1D1E"/>
                </a:solidFill>
                <a:effectLst/>
                <a:highlight>
                  <a:srgbClr val="FFFFFF"/>
                </a:highlight>
                <a:uLnTx/>
                <a:uFillTx/>
                <a:latin typeface="Open Sans" panose="020B0606030504020204" pitchFamily="34" charset="0"/>
                <a:ea typeface="+mn-ea"/>
                <a:cs typeface="+mn-cs"/>
              </a:rPr>
              <a:t>Klaic</a:t>
            </a:r>
            <a:r>
              <a:rPr kumimoji="0" lang="en-US" sz="1600" b="1" i="0" u="none" strike="noStrike" kern="1200" cap="none" spc="0" normalizeH="0" baseline="0" noProof="0" dirty="0">
                <a:ln>
                  <a:noFill/>
                </a:ln>
                <a:solidFill>
                  <a:srgbClr val="1C1D1E"/>
                </a:solidFill>
                <a:effectLst/>
                <a:highlight>
                  <a:srgbClr val="FFFFFF"/>
                </a:highlight>
                <a:uLnTx/>
                <a:uFillTx/>
                <a:latin typeface="Open Sans" panose="020B0606030504020204" pitchFamily="34" charset="0"/>
                <a:ea typeface="+mn-ea"/>
                <a:cs typeface="+mn-cs"/>
              </a:rPr>
              <a:t>, et al., 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1D1E"/>
                </a:solidFill>
                <a:effectLst/>
                <a:highlight>
                  <a:srgbClr val="FFFFFF"/>
                </a:highlight>
                <a:uLnTx/>
                <a:uFillTx/>
                <a:latin typeface="Open Sans" panose="020B0606030504020204" pitchFamily="34" charset="0"/>
                <a:ea typeface="+mn-ea"/>
                <a:cs typeface="+mn-cs"/>
              </a:rPr>
              <a:t>How soon do allied health professionals lose confidence to perform EBP activities? A cross-sectional study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87"/>
              </a:solidFill>
              <a:effectLst/>
              <a:uLnTx/>
              <a:uFillTx/>
              <a:latin typeface="Frutiger Lt Std"/>
              <a:ea typeface="+mn-ea"/>
              <a:cs typeface="+mn-cs"/>
            </a:endParaRPr>
          </a:p>
        </p:txBody>
      </p:sp>
      <p:pic>
        <p:nvPicPr>
          <p:cNvPr id="10" name="Picture 9">
            <a:extLst>
              <a:ext uri="{FF2B5EF4-FFF2-40B4-BE49-F238E27FC236}">
                <a16:creationId xmlns:a16="http://schemas.microsoft.com/office/drawing/2014/main" id="{17E490D9-3F7F-38EB-FE10-04D5B3E7F95F}"/>
              </a:ext>
            </a:extLst>
          </p:cNvPr>
          <p:cNvPicPr>
            <a:picLocks noChangeAspect="1"/>
          </p:cNvPicPr>
          <p:nvPr/>
        </p:nvPicPr>
        <p:blipFill>
          <a:blip r:embed="rId3"/>
          <a:stretch>
            <a:fillRect/>
          </a:stretch>
        </p:blipFill>
        <p:spPr>
          <a:xfrm>
            <a:off x="8570959" y="1619250"/>
            <a:ext cx="1958882" cy="1958882"/>
          </a:xfrm>
          <a:prstGeom prst="rect">
            <a:avLst/>
          </a:prstGeom>
        </p:spPr>
      </p:pic>
      <p:sp>
        <p:nvSpPr>
          <p:cNvPr id="11" name="TextBox 10">
            <a:extLst>
              <a:ext uri="{FF2B5EF4-FFF2-40B4-BE49-F238E27FC236}">
                <a16:creationId xmlns:a16="http://schemas.microsoft.com/office/drawing/2014/main" id="{031CD442-5D4C-4A2F-0CFB-79D96FD20ABF}"/>
              </a:ext>
            </a:extLst>
          </p:cNvPr>
          <p:cNvSpPr txBox="1"/>
          <p:nvPr/>
        </p:nvSpPr>
        <p:spPr>
          <a:xfrm>
            <a:off x="786810" y="3902875"/>
            <a:ext cx="7202283"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08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…nurses need to understand that nursing practice depends on some fundamental factors such as nurse education, computer literacy, work environment, experience, personal qualities, and colleagues around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NERP 2023;13(1):14-2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Registered Nurses’ Attitudes and Confidence in Evidence-based Practice and Facilitators and Barriers for Implementation: A Literature Review </a:t>
            </a:r>
          </a:p>
        </p:txBody>
      </p:sp>
      <p:pic>
        <p:nvPicPr>
          <p:cNvPr id="13" name="Picture 12">
            <a:extLst>
              <a:ext uri="{FF2B5EF4-FFF2-40B4-BE49-F238E27FC236}">
                <a16:creationId xmlns:a16="http://schemas.microsoft.com/office/drawing/2014/main" id="{D2E791FC-B2FB-EE6D-5D94-16B7B1B97FF0}"/>
              </a:ext>
            </a:extLst>
          </p:cNvPr>
          <p:cNvPicPr>
            <a:picLocks noChangeAspect="1"/>
          </p:cNvPicPr>
          <p:nvPr/>
        </p:nvPicPr>
        <p:blipFill>
          <a:blip r:embed="rId4"/>
          <a:stretch>
            <a:fillRect/>
          </a:stretch>
        </p:blipFill>
        <p:spPr>
          <a:xfrm>
            <a:off x="8570960" y="3852819"/>
            <a:ext cx="1958881" cy="1958881"/>
          </a:xfrm>
          <a:prstGeom prst="rect">
            <a:avLst/>
          </a:prstGeom>
        </p:spPr>
      </p:pic>
    </p:spTree>
    <p:extLst>
      <p:ext uri="{BB962C8B-B14F-4D97-AF65-F5344CB8AC3E}">
        <p14:creationId xmlns:p14="http://schemas.microsoft.com/office/powerpoint/2010/main" val="1383830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F753-3BFC-8B54-BE0C-2BFCC5C2FFDE}"/>
              </a:ext>
            </a:extLst>
          </p:cNvPr>
          <p:cNvSpPr>
            <a:spLocks noGrp="1"/>
          </p:cNvSpPr>
          <p:nvPr>
            <p:ph type="title"/>
          </p:nvPr>
        </p:nvSpPr>
        <p:spPr/>
        <p:txBody>
          <a:bodyPr/>
          <a:lstStyle/>
          <a:p>
            <a:br>
              <a:rPr lang="en-GB" b="1" i="0" dirty="0">
                <a:solidFill>
                  <a:srgbClr val="212B32"/>
                </a:solidFill>
                <a:effectLst/>
                <a:latin typeface="Frutiger W01"/>
              </a:rPr>
            </a:br>
            <a:endParaRPr lang="en-GB" dirty="0"/>
          </a:p>
        </p:txBody>
      </p:sp>
      <p:pic>
        <p:nvPicPr>
          <p:cNvPr id="4" name="Content Placeholder 3">
            <a:extLst>
              <a:ext uri="{FF2B5EF4-FFF2-40B4-BE49-F238E27FC236}">
                <a16:creationId xmlns:a16="http://schemas.microsoft.com/office/drawing/2014/main" id="{8FB13E5C-31C8-5EF7-F0C7-0F99BCB048D9}"/>
              </a:ext>
            </a:extLst>
          </p:cNvPr>
          <p:cNvPicPr>
            <a:picLocks noGrp="1" noChangeAspect="1"/>
          </p:cNvPicPr>
          <p:nvPr>
            <p:ph idx="1"/>
          </p:nvPr>
        </p:nvPicPr>
        <p:blipFill>
          <a:blip r:embed="rId3"/>
          <a:stretch>
            <a:fillRect/>
          </a:stretch>
        </p:blipFill>
        <p:spPr>
          <a:xfrm>
            <a:off x="3758278" y="2854430"/>
            <a:ext cx="2383743" cy="2353260"/>
          </a:xfrm>
          <a:prstGeom prst="rect">
            <a:avLst/>
          </a:prstGeom>
        </p:spPr>
      </p:pic>
      <p:pic>
        <p:nvPicPr>
          <p:cNvPr id="6" name="Picture 5" descr="A picture containing text, font, graphics, map&#10;&#10;Description automatically generated">
            <a:extLst>
              <a:ext uri="{FF2B5EF4-FFF2-40B4-BE49-F238E27FC236}">
                <a16:creationId xmlns:a16="http://schemas.microsoft.com/office/drawing/2014/main" id="{4418E8D7-7269-A8D4-A823-DC29BAE27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8865" y="964347"/>
            <a:ext cx="1370012" cy="1370012"/>
          </a:xfrm>
          <a:prstGeom prst="rect">
            <a:avLst/>
          </a:prstGeom>
        </p:spPr>
      </p:pic>
      <p:pic>
        <p:nvPicPr>
          <p:cNvPr id="7" name="Picture 6" descr="A blue and white logo&#10;&#10;Description automatically generated with low confidence">
            <a:extLst>
              <a:ext uri="{FF2B5EF4-FFF2-40B4-BE49-F238E27FC236}">
                <a16:creationId xmlns:a16="http://schemas.microsoft.com/office/drawing/2014/main" id="{437904D5-FB2F-D122-AE3C-48F01F190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511" y="4849558"/>
            <a:ext cx="1145850" cy="1097090"/>
          </a:xfrm>
          <a:prstGeom prst="rect">
            <a:avLst/>
          </a:prstGeom>
        </p:spPr>
      </p:pic>
      <p:sp>
        <p:nvSpPr>
          <p:cNvPr id="8" name="TextBox 7">
            <a:extLst>
              <a:ext uri="{FF2B5EF4-FFF2-40B4-BE49-F238E27FC236}">
                <a16:creationId xmlns:a16="http://schemas.microsoft.com/office/drawing/2014/main" id="{A0629AB2-F3BB-0126-D0AB-9DDE849E0CDE}"/>
              </a:ext>
            </a:extLst>
          </p:cNvPr>
          <p:cNvSpPr txBox="1"/>
          <p:nvPr/>
        </p:nvSpPr>
        <p:spPr>
          <a:xfrm>
            <a:off x="2094614" y="1903228"/>
            <a:ext cx="5939328" cy="80021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Sign up for Open Athens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Frutiger Lt Std"/>
              <a:ea typeface="+mn-ea"/>
              <a:cs typeface="+mn-cs"/>
            </a:endParaRPr>
          </a:p>
        </p:txBody>
      </p:sp>
    </p:spTree>
    <p:extLst>
      <p:ext uri="{BB962C8B-B14F-4D97-AF65-F5344CB8AC3E}">
        <p14:creationId xmlns:p14="http://schemas.microsoft.com/office/powerpoint/2010/main" val="4243586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ABBC43-E7B5-5A68-6C2D-F5A04BE56119}"/>
              </a:ext>
            </a:extLst>
          </p:cNvPr>
          <p:cNvSpPr txBox="1"/>
          <p:nvPr/>
        </p:nvSpPr>
        <p:spPr>
          <a:xfrm>
            <a:off x="2050774" y="1331843"/>
            <a:ext cx="8150087"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DRSW 25 in-person conference: 2</a:t>
            </a:r>
            <a:r>
              <a:rPr kumimoji="0" lang="en-US" sz="2400" b="1" i="0" u="none" strike="noStrike" kern="1200" cap="none" spc="0" normalizeH="0" baseline="30000" noProof="0" dirty="0">
                <a:ln>
                  <a:noFill/>
                </a:ln>
                <a:solidFill>
                  <a:srgbClr val="000000"/>
                </a:solidFill>
                <a:effectLst/>
                <a:uLnTx/>
                <a:uFillTx/>
                <a:latin typeface="Lato" panose="020F0502020204030203" pitchFamily="34" charset="0"/>
                <a:ea typeface="+mn-ea"/>
                <a:cs typeface="+mn-cs"/>
              </a:rPr>
              <a:t>nd</a:t>
            </a: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April 2025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Lato" panose="020F0502020204030203" pitchFamily="34" charset="0"/>
                <a:ea typeface="+mn-ea"/>
                <a:cs typeface="+mn-cs"/>
              </a:rPr>
              <a:t>Call for abstracts: Closes 23.59 Sunday 17</a:t>
            </a:r>
            <a:r>
              <a:rPr kumimoji="0" lang="en-US" sz="2400" b="1" i="0" u="none" strike="noStrike" kern="1200" cap="none" spc="0" normalizeH="0" baseline="30000" noProof="0" dirty="0">
                <a:ln>
                  <a:noFill/>
                </a:ln>
                <a:solidFill>
                  <a:srgbClr val="FF0000"/>
                </a:solidFill>
                <a:effectLst/>
                <a:uLnTx/>
                <a:uFillTx/>
                <a:latin typeface="Lato" panose="020F0502020204030203" pitchFamily="34" charset="0"/>
                <a:ea typeface="+mn-ea"/>
                <a:cs typeface="+mn-cs"/>
              </a:rPr>
              <a:t>th</a:t>
            </a:r>
            <a:r>
              <a:rPr kumimoji="0" lang="en-US" sz="2400" b="1" i="0" u="none" strike="noStrike" kern="1200" cap="none" spc="0" normalizeH="0" baseline="0" noProof="0" dirty="0">
                <a:ln>
                  <a:noFill/>
                </a:ln>
                <a:solidFill>
                  <a:srgbClr val="FF0000"/>
                </a:solidFill>
                <a:effectLst/>
                <a:uLnTx/>
                <a:uFillTx/>
                <a:latin typeface="Lato" panose="020F0502020204030203" pitchFamily="34" charset="0"/>
                <a:ea typeface="+mn-ea"/>
                <a:cs typeface="+mn-cs"/>
              </a:rPr>
              <a:t> November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87"/>
              </a:solidFill>
              <a:effectLst/>
              <a:uLnTx/>
              <a:uFillTx/>
              <a:latin typeface="Frutiger Lt Std"/>
              <a:ea typeface="+mn-ea"/>
              <a:cs typeface="+mn-cs"/>
            </a:endParaRPr>
          </a:p>
        </p:txBody>
      </p:sp>
      <p:pic>
        <p:nvPicPr>
          <p:cNvPr id="3" name="Picture 2">
            <a:extLst>
              <a:ext uri="{FF2B5EF4-FFF2-40B4-BE49-F238E27FC236}">
                <a16:creationId xmlns:a16="http://schemas.microsoft.com/office/drawing/2014/main" id="{A2F3CBC3-920F-A608-77F5-7EA9AE62DDAD}"/>
              </a:ext>
            </a:extLst>
          </p:cNvPr>
          <p:cNvPicPr>
            <a:picLocks noChangeAspect="1"/>
          </p:cNvPicPr>
          <p:nvPr/>
        </p:nvPicPr>
        <p:blipFill>
          <a:blip r:embed="rId2"/>
          <a:stretch>
            <a:fillRect/>
          </a:stretch>
        </p:blipFill>
        <p:spPr>
          <a:xfrm>
            <a:off x="4402746" y="2809172"/>
            <a:ext cx="3153893" cy="3153893"/>
          </a:xfrm>
          <a:prstGeom prst="rect">
            <a:avLst/>
          </a:prstGeom>
        </p:spPr>
      </p:pic>
    </p:spTree>
    <p:extLst>
      <p:ext uri="{BB962C8B-B14F-4D97-AF65-F5344CB8AC3E}">
        <p14:creationId xmlns:p14="http://schemas.microsoft.com/office/powerpoint/2010/main" val="388029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FD32AB-84D9-2EAD-FFFC-B47FBE3EB599}"/>
              </a:ext>
            </a:extLst>
          </p:cNvPr>
          <p:cNvPicPr>
            <a:picLocks noChangeAspect="1"/>
          </p:cNvPicPr>
          <p:nvPr/>
        </p:nvPicPr>
        <p:blipFill>
          <a:blip r:embed="rId2"/>
          <a:stretch>
            <a:fillRect/>
          </a:stretch>
        </p:blipFill>
        <p:spPr>
          <a:xfrm>
            <a:off x="4714462" y="3001618"/>
            <a:ext cx="2979668" cy="2979668"/>
          </a:xfrm>
          <a:prstGeom prst="rect">
            <a:avLst/>
          </a:prstGeom>
        </p:spPr>
      </p:pic>
      <p:sp>
        <p:nvSpPr>
          <p:cNvPr id="6" name="TextBox 5">
            <a:extLst>
              <a:ext uri="{FF2B5EF4-FFF2-40B4-BE49-F238E27FC236}">
                <a16:creationId xmlns:a16="http://schemas.microsoft.com/office/drawing/2014/main" id="{36ABBC43-E7B5-5A68-6C2D-F5A04BE56119}"/>
              </a:ext>
            </a:extLst>
          </p:cNvPr>
          <p:cNvSpPr txBox="1"/>
          <p:nvPr/>
        </p:nvSpPr>
        <p:spPr>
          <a:xfrm>
            <a:off x="2050774" y="1331843"/>
            <a:ext cx="8150087"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NIHR Research Internships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087"/>
                </a:solidFill>
                <a:effectLst/>
                <a:uLnTx/>
                <a:uFillTx/>
                <a:latin typeface="Frutiger Lt Std"/>
                <a:ea typeface="+mn-ea"/>
                <a:cs typeface="+mn-cs"/>
              </a:rPr>
              <a:t>Protected time with £12,500 for up to 1 year</a:t>
            </a: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Lato" panose="020F0502020204030203" pitchFamily="34" charset="0"/>
                <a:ea typeface="+mn-ea"/>
                <a:cs typeface="+mn-cs"/>
              </a:rPr>
              <a:t>now open: deadline 18</a:t>
            </a:r>
            <a:r>
              <a:rPr kumimoji="0" lang="en-US" sz="2400" b="1" i="0" u="none" strike="noStrike" kern="1200" cap="none" spc="0" normalizeH="0" baseline="30000" noProof="0" dirty="0">
                <a:ln>
                  <a:noFill/>
                </a:ln>
                <a:solidFill>
                  <a:srgbClr val="FF0000"/>
                </a:solidFill>
                <a:effectLst/>
                <a:uLnTx/>
                <a:uFillTx/>
                <a:latin typeface="Lato" panose="020F0502020204030203" pitchFamily="34" charset="0"/>
                <a:ea typeface="+mn-ea"/>
                <a:cs typeface="+mn-cs"/>
              </a:rPr>
              <a:t>th</a:t>
            </a:r>
            <a:r>
              <a:rPr kumimoji="0" lang="en-US" sz="2400" b="1" i="0" u="none" strike="noStrike" kern="1200" cap="none" spc="0" normalizeH="0" baseline="0" noProof="0" dirty="0">
                <a:ln>
                  <a:noFill/>
                </a:ln>
                <a:solidFill>
                  <a:srgbClr val="FF0000"/>
                </a:solidFill>
                <a:effectLst/>
                <a:uLnTx/>
                <a:uFillTx/>
                <a:latin typeface="Lato" panose="020F0502020204030203" pitchFamily="34" charset="0"/>
                <a:ea typeface="+mn-ea"/>
                <a:cs typeface="+mn-cs"/>
              </a:rPr>
              <a:t> December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87"/>
              </a:solidFill>
              <a:effectLst/>
              <a:uLnTx/>
              <a:uFillTx/>
              <a:latin typeface="Frutiger Lt Std"/>
              <a:ea typeface="+mn-ea"/>
              <a:cs typeface="+mn-cs"/>
            </a:endParaRPr>
          </a:p>
        </p:txBody>
      </p:sp>
    </p:spTree>
    <p:extLst>
      <p:ext uri="{BB962C8B-B14F-4D97-AF65-F5344CB8AC3E}">
        <p14:creationId xmlns:p14="http://schemas.microsoft.com/office/powerpoint/2010/main" val="131086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B5EF73B-766D-8439-CAA5-C8A5F0271954}"/>
              </a:ext>
            </a:extLst>
          </p:cNvPr>
          <p:cNvGraphicFramePr>
            <a:graphicFrameLocks noChangeAspect="1"/>
          </p:cNvGraphicFramePr>
          <p:nvPr/>
        </p:nvGraphicFramePr>
        <p:xfrm>
          <a:off x="1733086" y="1505041"/>
          <a:ext cx="3656701" cy="5172117"/>
        </p:xfrm>
        <a:graphic>
          <a:graphicData uri="http://schemas.openxmlformats.org/presentationml/2006/ole">
            <mc:AlternateContent xmlns:mc="http://schemas.openxmlformats.org/markup-compatibility/2006">
              <mc:Choice xmlns:v="urn:schemas-microsoft-com:vml" Requires="v">
                <p:oleObj name="Acrobat Document" r:id="rId2" imgW="15747803" imgH="22275418" progId="AcroExch.Document.DC">
                  <p:embed/>
                </p:oleObj>
              </mc:Choice>
              <mc:Fallback>
                <p:oleObj name="Acrobat Document" r:id="rId2" imgW="15747803" imgH="22275418" progId="AcroExch.Document.DC">
                  <p:embed/>
                  <p:pic>
                    <p:nvPicPr>
                      <p:cNvPr id="2" name="Object 1">
                        <a:extLst>
                          <a:ext uri="{FF2B5EF4-FFF2-40B4-BE49-F238E27FC236}">
                            <a16:creationId xmlns:a16="http://schemas.microsoft.com/office/drawing/2014/main" id="{4B5EF73B-766D-8439-CAA5-C8A5F0271954}"/>
                          </a:ext>
                        </a:extLst>
                      </p:cNvPr>
                      <p:cNvPicPr/>
                      <p:nvPr/>
                    </p:nvPicPr>
                    <p:blipFill>
                      <a:blip r:embed="rId3"/>
                      <a:stretch>
                        <a:fillRect/>
                      </a:stretch>
                    </p:blipFill>
                    <p:spPr>
                      <a:xfrm>
                        <a:off x="1733086" y="1505041"/>
                        <a:ext cx="3656701" cy="517211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D96E8E2-4B98-6B01-E613-D2D003C8031B}"/>
              </a:ext>
            </a:extLst>
          </p:cNvPr>
          <p:cNvGraphicFramePr>
            <a:graphicFrameLocks noChangeAspect="1"/>
          </p:cNvGraphicFramePr>
          <p:nvPr/>
        </p:nvGraphicFramePr>
        <p:xfrm>
          <a:off x="5389786" y="1517136"/>
          <a:ext cx="3563948" cy="5147924"/>
        </p:xfrm>
        <a:graphic>
          <a:graphicData uri="http://schemas.openxmlformats.org/presentationml/2006/ole">
            <mc:AlternateContent xmlns:mc="http://schemas.openxmlformats.org/markup-compatibility/2006">
              <mc:Choice xmlns:v="urn:schemas-microsoft-com:vml" Requires="v">
                <p:oleObj name="Acrobat Document" r:id="rId4" imgW="3428753" imgH="4952824" progId="AcroExch.Document.DC">
                  <p:embed/>
                </p:oleObj>
              </mc:Choice>
              <mc:Fallback>
                <p:oleObj name="Acrobat Document" r:id="rId4" imgW="3428753" imgH="4952824" progId="AcroExch.Document.DC">
                  <p:embed/>
                  <p:pic>
                    <p:nvPicPr>
                      <p:cNvPr id="3" name="Object 2">
                        <a:extLst>
                          <a:ext uri="{FF2B5EF4-FFF2-40B4-BE49-F238E27FC236}">
                            <a16:creationId xmlns:a16="http://schemas.microsoft.com/office/drawing/2014/main" id="{BD96E8E2-4B98-6B01-E613-D2D003C8031B}"/>
                          </a:ext>
                        </a:extLst>
                      </p:cNvPr>
                      <p:cNvPicPr/>
                      <p:nvPr/>
                    </p:nvPicPr>
                    <p:blipFill>
                      <a:blip r:embed="rId5"/>
                      <a:stretch>
                        <a:fillRect/>
                      </a:stretch>
                    </p:blipFill>
                    <p:spPr>
                      <a:xfrm>
                        <a:off x="5389786" y="1517136"/>
                        <a:ext cx="3563948" cy="514792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D2CFE86-3D60-155C-91EC-A824EFD07EC5}"/>
              </a:ext>
            </a:extLst>
          </p:cNvPr>
          <p:cNvSpPr txBox="1"/>
          <p:nvPr/>
        </p:nvSpPr>
        <p:spPr>
          <a:xfrm>
            <a:off x="2011018" y="560103"/>
            <a:ext cx="644055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Frutiger Lt Std"/>
                <a:ea typeface="+mn-ea"/>
                <a:cs typeface="+mn-cs"/>
              </a:rPr>
              <a:t>NIHR INSIGHT programme: offering Masters in Clinical Research for early career practitioners: 0-5 years post-registration)</a:t>
            </a:r>
          </a:p>
        </p:txBody>
      </p:sp>
    </p:spTree>
    <p:extLst>
      <p:ext uri="{BB962C8B-B14F-4D97-AF65-F5344CB8AC3E}">
        <p14:creationId xmlns:p14="http://schemas.microsoft.com/office/powerpoint/2010/main" val="828084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7C05581-D6D3-0FDA-2E94-17121C8F2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245017C-1D29-D4EA-1AFD-FFF442ACC083}"/>
              </a:ext>
            </a:extLst>
          </p:cNvPr>
          <p:cNvSpPr txBox="1"/>
          <p:nvPr/>
        </p:nvSpPr>
        <p:spPr>
          <a:xfrm>
            <a:off x="1083212" y="778752"/>
            <a:ext cx="796231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Website: </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https://tinyurl.com/t3xup3m4</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Email: </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researchskilledworkforce@plymouth.ac.uk</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Twitter: @SWresearchGO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306DFBD-B39C-4034-8785-DC68CA1FFFFE}"/>
              </a:ext>
            </a:extLst>
          </p:cNvPr>
          <p:cNvPicPr>
            <a:picLocks noChangeAspect="1"/>
          </p:cNvPicPr>
          <p:nvPr/>
        </p:nvPicPr>
        <p:blipFill>
          <a:blip r:embed="rId6"/>
          <a:stretch>
            <a:fillRect/>
          </a:stretch>
        </p:blipFill>
        <p:spPr>
          <a:xfrm>
            <a:off x="1083212" y="2442379"/>
            <a:ext cx="2729133" cy="2729133"/>
          </a:xfrm>
          <a:prstGeom prst="rect">
            <a:avLst/>
          </a:prstGeom>
        </p:spPr>
      </p:pic>
      <p:pic>
        <p:nvPicPr>
          <p:cNvPr id="2" name="Picture 1" descr="A blue and white logo&#10;&#10;Description automatically generated with low confidence">
            <a:extLst>
              <a:ext uri="{FF2B5EF4-FFF2-40B4-BE49-F238E27FC236}">
                <a16:creationId xmlns:a16="http://schemas.microsoft.com/office/drawing/2014/main" id="{5671B7E1-EBD0-C9EA-C35B-66037E1D70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5348" y="5323076"/>
            <a:ext cx="1527800" cy="1462787"/>
          </a:xfrm>
          <a:prstGeom prst="rect">
            <a:avLst/>
          </a:prstGeom>
        </p:spPr>
      </p:pic>
      <p:pic>
        <p:nvPicPr>
          <p:cNvPr id="5" name="Picture 4" descr="A picture containing text, font, graphics, screenshot&#10;&#10;Description automatically generated">
            <a:extLst>
              <a:ext uri="{FF2B5EF4-FFF2-40B4-BE49-F238E27FC236}">
                <a16:creationId xmlns:a16="http://schemas.microsoft.com/office/drawing/2014/main" id="{CDE23259-DA4C-2370-4E47-5239E7228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8381" y="136127"/>
            <a:ext cx="2370242" cy="2370242"/>
          </a:xfrm>
          <a:prstGeom prst="rect">
            <a:avLst/>
          </a:prstGeom>
        </p:spPr>
      </p:pic>
    </p:spTree>
    <p:extLst>
      <p:ext uri="{BB962C8B-B14F-4D97-AF65-F5344CB8AC3E}">
        <p14:creationId xmlns:p14="http://schemas.microsoft.com/office/powerpoint/2010/main" val="4031149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520" y="629270"/>
            <a:ext cx="6615544" cy="1325563"/>
          </a:xfrm>
        </p:spPr>
        <p:txBody>
          <a:bodyPr>
            <a:normAutofit/>
          </a:bodyPr>
          <a:lstStyle/>
          <a:p>
            <a:pPr algn="ctr"/>
            <a:r>
              <a:rPr lang="en-GB" sz="6000" b="1" dirty="0"/>
              <a:t>Tell us your views</a:t>
            </a:r>
          </a:p>
        </p:txBody>
      </p:sp>
      <p:sp>
        <p:nvSpPr>
          <p:cNvPr id="3" name="Content Placeholder 2"/>
          <p:cNvSpPr>
            <a:spLocks noGrp="1"/>
          </p:cNvSpPr>
          <p:nvPr>
            <p:ph idx="1"/>
          </p:nvPr>
        </p:nvSpPr>
        <p:spPr>
          <a:xfrm>
            <a:off x="838200" y="1954833"/>
            <a:ext cx="10832184" cy="4772633"/>
          </a:xfrm>
        </p:spPr>
        <p:txBody>
          <a:bodyPr>
            <a:normAutofit/>
          </a:bodyPr>
          <a:lstStyle/>
          <a:p>
            <a:pPr marL="0" indent="0">
              <a:buNone/>
            </a:pPr>
            <a:br>
              <a:rPr lang="en-GB" sz="4000" dirty="0"/>
            </a:br>
            <a:r>
              <a:rPr lang="en-GB" sz="4000" dirty="0"/>
              <a:t>Join Menti.com and </a:t>
            </a:r>
          </a:p>
          <a:p>
            <a:pPr marL="0" indent="0">
              <a:buNone/>
            </a:pPr>
            <a:r>
              <a:rPr lang="en-GB" sz="4000" dirty="0"/>
              <a:t>enter code </a:t>
            </a:r>
            <a:r>
              <a:rPr lang="en-GB" sz="4800" b="1" dirty="0"/>
              <a:t>6439 7310 </a:t>
            </a:r>
          </a:p>
          <a:p>
            <a:pPr marL="0" indent="0">
              <a:buNone/>
            </a:pPr>
            <a:r>
              <a:rPr lang="en-GB" sz="4000" dirty="0"/>
              <a:t>or scan the QR code</a:t>
            </a:r>
            <a:endParaRPr lang="en-GB" sz="3200" dirty="0"/>
          </a:p>
          <a:p>
            <a:endParaRPr lang="en-GB" dirty="0"/>
          </a:p>
        </p:txBody>
      </p:sp>
      <p:pic>
        <p:nvPicPr>
          <p:cNvPr id="5" name="Picture 4"/>
          <p:cNvPicPr>
            <a:picLocks noChangeAspect="1"/>
          </p:cNvPicPr>
          <p:nvPr/>
        </p:nvPicPr>
        <p:blipFill>
          <a:blip r:embed="rId2"/>
          <a:stretch>
            <a:fillRect/>
          </a:stretch>
        </p:blipFill>
        <p:spPr>
          <a:xfrm>
            <a:off x="905466" y="221831"/>
            <a:ext cx="1536325" cy="1536325"/>
          </a:xfrm>
          <a:prstGeom prst="rect">
            <a:avLst/>
          </a:prstGeom>
        </p:spPr>
      </p:pic>
      <p:pic>
        <p:nvPicPr>
          <p:cNvPr id="6" name="Picture 5" descr="A logo with blue text&#10;&#10;Description automatically generated">
            <a:extLst>
              <a:ext uri="{FF2B5EF4-FFF2-40B4-BE49-F238E27FC236}">
                <a16:creationId xmlns:a16="http://schemas.microsoft.com/office/drawing/2014/main" id="{F4EFBE4A-7961-EE51-59B5-70D81477F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7894" y="130534"/>
            <a:ext cx="3546943" cy="886736"/>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8206871-FEA9-BE94-988E-BB4CB931B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904" y="2039909"/>
            <a:ext cx="3322320" cy="3322320"/>
          </a:xfrm>
          <a:prstGeom prst="rect">
            <a:avLst/>
          </a:prstGeom>
        </p:spPr>
      </p:pic>
    </p:spTree>
    <p:extLst>
      <p:ext uri="{BB962C8B-B14F-4D97-AF65-F5344CB8AC3E}">
        <p14:creationId xmlns:p14="http://schemas.microsoft.com/office/powerpoint/2010/main" val="2127066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2E44-663F-37D0-C80F-6F943DABE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E34C3-8425-5B15-421D-3748F498DA0F}"/>
              </a:ext>
            </a:extLst>
          </p:cNvPr>
          <p:cNvSpPr>
            <a:spLocks noGrp="1"/>
          </p:cNvSpPr>
          <p:nvPr>
            <p:ph type="title"/>
          </p:nvPr>
        </p:nvSpPr>
        <p:spPr>
          <a:xfrm>
            <a:off x="2946520" y="629270"/>
            <a:ext cx="6615544" cy="1325563"/>
          </a:xfrm>
        </p:spPr>
        <p:txBody>
          <a:bodyPr>
            <a:normAutofit/>
          </a:bodyPr>
          <a:lstStyle/>
          <a:p>
            <a:pPr algn="ctr"/>
            <a:r>
              <a:rPr lang="en-GB" sz="6000" b="1" dirty="0"/>
              <a:t>Stay in touch with us</a:t>
            </a:r>
          </a:p>
        </p:txBody>
      </p:sp>
      <p:sp>
        <p:nvSpPr>
          <p:cNvPr id="3" name="Content Placeholder 2">
            <a:extLst>
              <a:ext uri="{FF2B5EF4-FFF2-40B4-BE49-F238E27FC236}">
                <a16:creationId xmlns:a16="http://schemas.microsoft.com/office/drawing/2014/main" id="{5406B337-3630-129A-CAB8-F609D086D50F}"/>
              </a:ext>
            </a:extLst>
          </p:cNvPr>
          <p:cNvSpPr>
            <a:spLocks noGrp="1"/>
          </p:cNvSpPr>
          <p:nvPr>
            <p:ph idx="1"/>
          </p:nvPr>
        </p:nvSpPr>
        <p:spPr>
          <a:xfrm>
            <a:off x="838200" y="1954833"/>
            <a:ext cx="10832184" cy="4772633"/>
          </a:xfrm>
        </p:spPr>
        <p:txBody>
          <a:bodyPr>
            <a:normAutofit/>
          </a:bodyPr>
          <a:lstStyle/>
          <a:p>
            <a:pPr marL="0" indent="0" algn="ctr">
              <a:buNone/>
            </a:pPr>
            <a:r>
              <a:rPr lang="en-GB" sz="4000" b="1" dirty="0"/>
              <a:t>Twitter: </a:t>
            </a:r>
            <a:r>
              <a:rPr lang="en-GB" sz="4000" b="1" dirty="0">
                <a:hlinkClick r:id="rId2"/>
              </a:rPr>
              <a:t>twitter.com/</a:t>
            </a:r>
            <a:r>
              <a:rPr lang="en-GB" sz="4000" b="1" dirty="0" err="1">
                <a:hlinkClick r:id="rId2"/>
              </a:rPr>
              <a:t>CSPsouthwest</a:t>
            </a:r>
            <a:r>
              <a:rPr lang="en-GB" sz="4000" b="1" dirty="0">
                <a:hlinkClick r:id="rId2"/>
              </a:rPr>
              <a:t>  </a:t>
            </a:r>
            <a:endParaRPr lang="en-GB" sz="4000" b="1" dirty="0"/>
          </a:p>
          <a:p>
            <a:pPr marL="0" indent="0" algn="ctr">
              <a:buNone/>
            </a:pPr>
            <a:r>
              <a:rPr lang="en-GB" sz="4000" b="1" dirty="0"/>
              <a:t>Facebook: </a:t>
            </a:r>
            <a:r>
              <a:rPr lang="en-GB" sz="4000" b="1" dirty="0">
                <a:hlinkClick r:id="rId3"/>
              </a:rPr>
              <a:t>https://www.facebook.com/groups/828183730720424</a:t>
            </a:r>
            <a:r>
              <a:rPr lang="en-GB" sz="4000" b="1" dirty="0"/>
              <a:t> </a:t>
            </a:r>
          </a:p>
          <a:p>
            <a:pPr marL="0" indent="0" algn="ctr">
              <a:buNone/>
            </a:pPr>
            <a:r>
              <a:rPr lang="en-GB" sz="4000" b="1" dirty="0" err="1"/>
              <a:t>iCSP</a:t>
            </a:r>
            <a:r>
              <a:rPr lang="en-GB" sz="4000" b="1" dirty="0"/>
              <a:t>: </a:t>
            </a:r>
            <a:r>
              <a:rPr lang="en-GB" sz="4000" b="1" dirty="0">
                <a:hlinkClick r:id="rId4"/>
              </a:rPr>
              <a:t>csp.org.uk/</a:t>
            </a:r>
            <a:r>
              <a:rPr lang="en-GB" sz="4000" b="1" dirty="0" err="1">
                <a:hlinkClick r:id="rId4"/>
              </a:rPr>
              <a:t>emailpreferences</a:t>
            </a:r>
            <a:r>
              <a:rPr lang="en-GB" sz="4000" b="1" dirty="0">
                <a:hlinkClick r:id="rId4"/>
              </a:rPr>
              <a:t> </a:t>
            </a:r>
            <a:br>
              <a:rPr lang="en-GB" sz="4000" b="1" dirty="0"/>
            </a:br>
            <a:r>
              <a:rPr lang="en-GB" sz="4000" b="1" dirty="0"/>
              <a:t>(to make sure you receive latest news &amp; events from CSP South West)</a:t>
            </a:r>
            <a:endParaRPr lang="en-GB" sz="3200" dirty="0"/>
          </a:p>
          <a:p>
            <a:endParaRPr lang="en-GB" dirty="0"/>
          </a:p>
        </p:txBody>
      </p:sp>
      <p:pic>
        <p:nvPicPr>
          <p:cNvPr id="5" name="Picture 4">
            <a:extLst>
              <a:ext uri="{FF2B5EF4-FFF2-40B4-BE49-F238E27FC236}">
                <a16:creationId xmlns:a16="http://schemas.microsoft.com/office/drawing/2014/main" id="{279205E9-EA81-0800-2C25-7E83E66E12B0}"/>
              </a:ext>
            </a:extLst>
          </p:cNvPr>
          <p:cNvPicPr>
            <a:picLocks noChangeAspect="1"/>
          </p:cNvPicPr>
          <p:nvPr/>
        </p:nvPicPr>
        <p:blipFill>
          <a:blip r:embed="rId5"/>
          <a:stretch>
            <a:fillRect/>
          </a:stretch>
        </p:blipFill>
        <p:spPr>
          <a:xfrm>
            <a:off x="905466" y="221831"/>
            <a:ext cx="1536325" cy="1536325"/>
          </a:xfrm>
          <a:prstGeom prst="rect">
            <a:avLst/>
          </a:prstGeom>
        </p:spPr>
      </p:pic>
      <p:pic>
        <p:nvPicPr>
          <p:cNvPr id="6" name="Picture 5" descr="A logo with blue text&#10;&#10;Description automatically generated">
            <a:extLst>
              <a:ext uri="{FF2B5EF4-FFF2-40B4-BE49-F238E27FC236}">
                <a16:creationId xmlns:a16="http://schemas.microsoft.com/office/drawing/2014/main" id="{D2757D72-A4C8-9E72-6133-1B5A18551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7894" y="130534"/>
            <a:ext cx="3546943" cy="886736"/>
          </a:xfrm>
          <a:prstGeom prst="rect">
            <a:avLst/>
          </a:prstGeom>
        </p:spPr>
      </p:pic>
    </p:spTree>
    <p:extLst>
      <p:ext uri="{BB962C8B-B14F-4D97-AF65-F5344CB8AC3E}">
        <p14:creationId xmlns:p14="http://schemas.microsoft.com/office/powerpoint/2010/main" val="59177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208F9-2DFB-78EA-671F-460EFAA571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2157A-424F-A902-EAC6-1AABA29ED99A}"/>
              </a:ext>
            </a:extLst>
          </p:cNvPr>
          <p:cNvSpPr>
            <a:spLocks noGrp="1"/>
          </p:cNvSpPr>
          <p:nvPr>
            <p:ph idx="1"/>
          </p:nvPr>
        </p:nvSpPr>
        <p:spPr>
          <a:xfrm>
            <a:off x="914400" y="1801393"/>
            <a:ext cx="10180223" cy="4180858"/>
          </a:xfrm>
        </p:spPr>
        <p:txBody>
          <a:bodyPr vert="horz" lIns="91440" tIns="45720" rIns="91440" bIns="45720" rtlCol="0" anchor="t">
            <a:normAutofit/>
          </a:bodyPr>
          <a:lstStyle/>
          <a:p>
            <a:pPr marL="0" indent="0">
              <a:buNone/>
            </a:pPr>
            <a:r>
              <a:rPr lang="en-GB" sz="3600" b="1" dirty="0">
                <a:solidFill>
                  <a:srgbClr val="002060"/>
                </a:solidFill>
                <a:cs typeface="Calibri"/>
              </a:rPr>
              <a:t>Policy Position</a:t>
            </a:r>
          </a:p>
          <a:p>
            <a:pPr marL="0" indent="0" algn="ctr">
              <a:buNone/>
            </a:pPr>
            <a:endParaRPr lang="en-GB" sz="4400" b="1" dirty="0">
              <a:solidFill>
                <a:srgbClr val="002060"/>
              </a:solidFill>
              <a:ea typeface="+mn-lt"/>
              <a:cs typeface="+mn-lt"/>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BBF096DE-45BE-A932-503F-15ADE2EEF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9DCEEE47-DEE6-FA1B-8148-630F3FD96BE3}"/>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4" name="Picture 2" descr="The NHS Long Term Workforce Plan: what does it mean for patients? - We Are  Stand">
            <a:extLst>
              <a:ext uri="{FF2B5EF4-FFF2-40B4-BE49-F238E27FC236}">
                <a16:creationId xmlns:a16="http://schemas.microsoft.com/office/drawing/2014/main" id="{1A43EBEE-A752-3DA9-BD8B-CEF5449898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708930"/>
            <a:ext cx="5181600" cy="2584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0C0962E-999D-10EA-CF44-C96E1CAF4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8755" y="1504516"/>
            <a:ext cx="334173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3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7362-9712-7EF9-38A9-460BF46571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35138-4964-9465-236B-A19789D2146E}"/>
              </a:ext>
            </a:extLst>
          </p:cNvPr>
          <p:cNvSpPr>
            <a:spLocks noGrp="1"/>
          </p:cNvSpPr>
          <p:nvPr>
            <p:ph idx="1"/>
          </p:nvPr>
        </p:nvSpPr>
        <p:spPr>
          <a:xfrm>
            <a:off x="914400" y="1801393"/>
            <a:ext cx="10180223" cy="4180858"/>
          </a:xfrm>
        </p:spPr>
        <p:txBody>
          <a:bodyPr vert="horz" lIns="91440" tIns="45720" rIns="91440" bIns="45720" rtlCol="0" anchor="t">
            <a:normAutofit/>
          </a:bodyPr>
          <a:lstStyle/>
          <a:p>
            <a:pPr marL="0" indent="0">
              <a:buNone/>
            </a:pPr>
            <a:r>
              <a:rPr lang="en-GB" sz="3600" b="1" dirty="0">
                <a:solidFill>
                  <a:srgbClr val="002060"/>
                </a:solidFill>
                <a:cs typeface="Calibri"/>
              </a:rPr>
              <a:t>Implications for the SW</a:t>
            </a:r>
          </a:p>
          <a:p>
            <a:pPr marL="0" indent="0" algn="ctr">
              <a:buNone/>
            </a:pPr>
            <a:endParaRPr lang="en-GB" sz="4400" b="1" dirty="0">
              <a:solidFill>
                <a:srgbClr val="002060"/>
              </a:solidFill>
              <a:ea typeface="+mn-lt"/>
              <a:cs typeface="+mn-lt"/>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677410C0-54DE-9EC9-D827-607834020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953B64C1-B511-57AB-BDD7-96F5EA559D4A}"/>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6146" name="Picture 2" descr="Durdle Door – inDorset">
            <a:extLst>
              <a:ext uri="{FF2B5EF4-FFF2-40B4-BE49-F238E27FC236}">
                <a16:creationId xmlns:a16="http://schemas.microsoft.com/office/drawing/2014/main" id="{B4E59C1F-2061-1525-96E0-98513EB12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472" y="2393974"/>
            <a:ext cx="5192821" cy="3461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GS responds to CMO report | British Geriatrics Society">
            <a:extLst>
              <a:ext uri="{FF2B5EF4-FFF2-40B4-BE49-F238E27FC236}">
                <a16:creationId xmlns:a16="http://schemas.microsoft.com/office/drawing/2014/main" id="{CD673AFA-1548-C5CA-E0D0-77D33A1F8B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89" y="2393974"/>
            <a:ext cx="6297635" cy="353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6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3ED4-41C3-44E9-6318-F3C1E6D902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80A50-E051-4F3E-74DF-01035EB1A61E}"/>
              </a:ext>
            </a:extLst>
          </p:cNvPr>
          <p:cNvSpPr>
            <a:spLocks noGrp="1"/>
          </p:cNvSpPr>
          <p:nvPr>
            <p:ph idx="1"/>
          </p:nvPr>
        </p:nvSpPr>
        <p:spPr>
          <a:xfrm>
            <a:off x="794638" y="1010131"/>
            <a:ext cx="10299985" cy="4972120"/>
          </a:xfrm>
        </p:spPr>
        <p:txBody>
          <a:bodyPr vert="horz" lIns="91440" tIns="45720" rIns="91440" bIns="45720" rtlCol="0" anchor="t">
            <a:normAutofit/>
          </a:bodyPr>
          <a:lstStyle/>
          <a:p>
            <a:pPr marL="0" indent="0">
              <a:buNone/>
            </a:pPr>
            <a:endParaRPr lang="en-GB" sz="2300" b="1" dirty="0">
              <a:ea typeface="+mn-lt"/>
              <a:cs typeface="+mn-lt"/>
            </a:endParaRPr>
          </a:p>
          <a:p>
            <a:pPr marL="0" indent="0" algn="ctr">
              <a:buNone/>
            </a:pPr>
            <a:r>
              <a:rPr lang="en-GB" sz="4400" b="1" dirty="0">
                <a:solidFill>
                  <a:srgbClr val="002060"/>
                </a:solidFill>
                <a:cs typeface="Calibri"/>
              </a:rPr>
              <a:t>What is the CSP doing?</a:t>
            </a:r>
          </a:p>
          <a:p>
            <a:pPr marL="0" indent="0" algn="ctr">
              <a:buNone/>
            </a:pPr>
            <a:endParaRPr lang="en-GB" sz="4400" b="1" dirty="0">
              <a:solidFill>
                <a:srgbClr val="002060"/>
              </a:solidFill>
              <a:ea typeface="+mn-lt"/>
              <a:cs typeface="+mn-lt"/>
            </a:endParaRPr>
          </a:p>
        </p:txBody>
      </p:sp>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126401BB-937E-6792-9158-5441D71C3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A3060DE1-B63A-6C10-13C8-3702824DA428}"/>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1026" name="Picture 2" descr="Illustration of a circle of different colours ">
            <a:extLst>
              <a:ext uri="{FF2B5EF4-FFF2-40B4-BE49-F238E27FC236}">
                <a16:creationId xmlns:a16="http://schemas.microsoft.com/office/drawing/2014/main" id="{F902A532-4FDD-8174-3222-B557B1027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931" y="2171175"/>
            <a:ext cx="6775247" cy="381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69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2159-B3CD-B85E-6763-68DCA18518F7}"/>
            </a:ext>
          </a:extLst>
        </p:cNvPr>
        <p:cNvGrpSpPr/>
        <p:nvPr/>
      </p:nvGrpSpPr>
      <p:grpSpPr>
        <a:xfrm>
          <a:off x="0" y="0"/>
          <a:ext cx="0" cy="0"/>
          <a:chOff x="0" y="0"/>
          <a:chExt cx="0" cy="0"/>
        </a:xfrm>
      </p:grpSpPr>
      <p:pic>
        <p:nvPicPr>
          <p:cNvPr id="3074" name="Picture 2" descr="https://ukc-powerpoint.officeapps.live.com/pods/GetClipboardImage.ashx?Id=559198f5-261f-46dd-85e2-026d9b0ed95c&amp;DC=GUK3&amp;pkey=872007d8-5407-4892-bd40-b825d29896ba&amp;wdwaccluster=GUK3">
            <a:extLst>
              <a:ext uri="{FF2B5EF4-FFF2-40B4-BE49-F238E27FC236}">
                <a16:creationId xmlns:a16="http://schemas.microsoft.com/office/drawing/2014/main" id="{6F1A4400-BDD8-BA43-7384-E8C5393C2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4"/>
          <a:stretch/>
        </p:blipFill>
        <p:spPr bwMode="auto">
          <a:xfrm>
            <a:off x="-18361" y="5855854"/>
            <a:ext cx="12210361" cy="1002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con&#10;&#10;Description automatically generated">
            <a:extLst>
              <a:ext uri="{FF2B5EF4-FFF2-40B4-BE49-F238E27FC236}">
                <a16:creationId xmlns:a16="http://schemas.microsoft.com/office/drawing/2014/main" id="{A97FC9A6-D9B0-5C6D-5A33-F2F6AF890BD3}"/>
              </a:ext>
            </a:extLst>
          </p:cNvPr>
          <p:cNvPicPr>
            <a:picLocks noChangeAspect="1"/>
          </p:cNvPicPr>
          <p:nvPr/>
        </p:nvPicPr>
        <p:blipFill>
          <a:blip r:embed="rId4"/>
          <a:stretch>
            <a:fillRect/>
          </a:stretch>
        </p:blipFill>
        <p:spPr>
          <a:xfrm>
            <a:off x="8377163" y="259011"/>
            <a:ext cx="3589866" cy="957597"/>
          </a:xfrm>
          <a:prstGeom prst="rect">
            <a:avLst/>
          </a:prstGeom>
        </p:spPr>
      </p:pic>
      <p:pic>
        <p:nvPicPr>
          <p:cNvPr id="1028" name="Picture 4" descr="4,841 BEST Whats Next IMAGES, STOCK PHOTOS &amp; VECTORS | Adobe Stock">
            <a:extLst>
              <a:ext uri="{FF2B5EF4-FFF2-40B4-BE49-F238E27FC236}">
                <a16:creationId xmlns:a16="http://schemas.microsoft.com/office/drawing/2014/main" id="{185267A8-9271-FBEB-F31A-7976408893A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722429" y="1574824"/>
            <a:ext cx="6747141" cy="370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21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3.xml><?xml version="1.0" encoding="utf-8"?>
<a:theme xmlns:a="http://schemas.openxmlformats.org/drawingml/2006/main" name="Your Future Care_Covers">
  <a:themeElements>
    <a:clrScheme name="Together for Devon">
      <a:dk1>
        <a:sysClr val="windowText" lastClr="000000"/>
      </a:dk1>
      <a:lt1>
        <a:sysClr val="window" lastClr="FFFFFF"/>
      </a:lt1>
      <a:dk2>
        <a:srgbClr val="003087"/>
      </a:dk2>
      <a:lt2>
        <a:srgbClr val="FFFFFF"/>
      </a:lt2>
      <a:accent1>
        <a:srgbClr val="003087"/>
      </a:accent1>
      <a:accent2>
        <a:srgbClr val="009639"/>
      </a:accent2>
      <a:accent3>
        <a:srgbClr val="FABA00"/>
      </a:accent3>
      <a:accent4>
        <a:srgbClr val="005EB8"/>
      </a:accent4>
      <a:accent5>
        <a:srgbClr val="57BE87"/>
      </a:accent5>
      <a:accent6>
        <a:srgbClr val="EF8900"/>
      </a:accent6>
      <a:hlink>
        <a:srgbClr val="0000FF"/>
      </a:hlink>
      <a:folHlink>
        <a:srgbClr val="800080"/>
      </a:folHlink>
    </a:clrScheme>
    <a:fontScheme name="Skyp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Content slides - white">
  <a:themeElements>
    <a:clrScheme name="NHS Colour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slides - white">
  <a:themeElements>
    <a:clrScheme name="NHS Colours">
      <a:dk1>
        <a:srgbClr val="003087"/>
      </a:dk1>
      <a:lt1>
        <a:srgbClr val="FFFFFF"/>
      </a:lt1>
      <a:dk2>
        <a:srgbClr val="005EB8"/>
      </a:dk2>
      <a:lt2>
        <a:srgbClr val="41B6E6"/>
      </a:lt2>
      <a:accent1>
        <a:srgbClr val="009639"/>
      </a:accent1>
      <a:accent2>
        <a:srgbClr val="78BE20"/>
      </a:accent2>
      <a:accent3>
        <a:srgbClr val="AE2573"/>
      </a:accent3>
      <a:accent4>
        <a:srgbClr val="ED8B00"/>
      </a:accent4>
      <a:accent5>
        <a:srgbClr val="330072"/>
      </a:accent5>
      <a:accent6>
        <a:srgbClr val="00A499"/>
      </a:accent6>
      <a:hlink>
        <a:srgbClr val="ED8B00"/>
      </a:hlink>
      <a:folHlink>
        <a:srgbClr val="FFB81C"/>
      </a:folHlink>
    </a:clrScheme>
    <a:fontScheme name="Test">
      <a:majorFont>
        <a:latin typeface="Frutiger Lt Std"/>
        <a:ea typeface=""/>
        <a:cs typeface=""/>
      </a:majorFont>
      <a:minorFont>
        <a:latin typeface="Frutiger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HS Blue">
      <a:srgbClr val="005EB8"/>
    </a:custClr>
    <a:custClr name="NHS Dark Blue">
      <a:srgbClr val="003087"/>
    </a:custClr>
    <a:custClr name="NHS Bright Blue">
      <a:srgbClr val="0072CE"/>
    </a:custClr>
    <a:custClr name="NHS Light Blue">
      <a:srgbClr val="41B6E6"/>
    </a:custClr>
    <a:custClr name="NHS Aqua Blue">
      <a:srgbClr val="00A9CE"/>
    </a:custClr>
    <a:custClr name="NHS Dark Grey">
      <a:srgbClr val="425563"/>
    </a:custClr>
    <a:custClr name="NHS Mid Grey">
      <a:srgbClr val="768692"/>
    </a:custClr>
    <a:custClr name="NHS Pale grey">
      <a:srgbClr val="E8EDEE"/>
    </a:custClr>
    <a:custClr name="NHS Dark Green">
      <a:srgbClr val="006747"/>
    </a:custClr>
    <a:custClr name="NHS Green">
      <a:srgbClr val="009639"/>
    </a:custClr>
    <a:custClr name="NHS Light Green">
      <a:srgbClr val="78BE20"/>
    </a:custClr>
    <a:custClr name="NHS Aqua Green">
      <a:srgbClr val="00A499"/>
    </a:custClr>
    <a:custClr name="NHS Purple">
      <a:srgbClr val="330072"/>
    </a:custClr>
    <a:custClr name="Dark Pink">
      <a:srgbClr val="7C2855"/>
    </a:custClr>
    <a:custClr name="NHS Pink">
      <a:srgbClr val="AE2573"/>
    </a:custClr>
    <a:custClr name="NHS Dark Red">
      <a:srgbClr val="8A1538"/>
    </a:custClr>
    <a:custClr name="Emergency Services Red">
      <a:srgbClr val="DA291C"/>
    </a:custClr>
    <a:custClr name="NHS Orange">
      <a:srgbClr val="ED8B00"/>
    </a:custClr>
    <a:custClr name="NHS Warm Yellow">
      <a:srgbClr val="FFB81C"/>
    </a:custClr>
    <a:custClr name="NHS Yellow">
      <a:srgbClr val="FAE10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c252fd-cbf3-4462-8c4f-ed67034a18c1" xsi:nil="true"/>
    <lcf76f155ced4ddcb4097134ff3c332f xmlns="78c70845-bfcf-4e17-a6db-a6187f6dae8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788F9F09A5BC4EB8B59008FC952ABF" ma:contentTypeVersion="16" ma:contentTypeDescription="Create a new document." ma:contentTypeScope="" ma:versionID="d24503808d0bde8ef96a347de0b1ddf3">
  <xsd:schema xmlns:xsd="http://www.w3.org/2001/XMLSchema" xmlns:xs="http://www.w3.org/2001/XMLSchema" xmlns:p="http://schemas.microsoft.com/office/2006/metadata/properties" xmlns:ns2="78c70845-bfcf-4e17-a6db-a6187f6dae8f" xmlns:ns3="d5c252fd-cbf3-4462-8c4f-ed67034a18c1" targetNamespace="http://schemas.microsoft.com/office/2006/metadata/properties" ma:root="true" ma:fieldsID="0b6ca5263de834e599b41e76025c7458" ns2:_="" ns3:_="">
    <xsd:import namespace="78c70845-bfcf-4e17-a6db-a6187f6dae8f"/>
    <xsd:import namespace="d5c252fd-cbf3-4462-8c4f-ed67034a18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70845-bfcf-4e17-a6db-a6187f6da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816efc-7ae3-407c-8921-833f4a6f321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5c252fd-cbf3-4462-8c4f-ed67034a18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99b034-03da-430c-b593-24a76b798f29}" ma:internalName="TaxCatchAll" ma:showField="CatchAllData" ma:web="d5c252fd-cbf3-4462-8c4f-ed67034a1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7D5944-93FA-4842-96D0-B616F6A81CCD}">
  <ds:schemaRefs>
    <ds:schemaRef ds:uri="http://purl.org/dc/terms/"/>
    <ds:schemaRef ds:uri="http://www.w3.org/XML/1998/namespace"/>
    <ds:schemaRef ds:uri="78c70845-bfcf-4e17-a6db-a6187f6dae8f"/>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d5c252fd-cbf3-4462-8c4f-ed67034a18c1"/>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087678C-FE1E-44FA-9114-6A0DD1C04C73}">
  <ds:schemaRefs>
    <ds:schemaRef ds:uri="http://schemas.microsoft.com/sharepoint/v3/contenttype/forms"/>
  </ds:schemaRefs>
</ds:datastoreItem>
</file>

<file path=customXml/itemProps3.xml><?xml version="1.0" encoding="utf-8"?>
<ds:datastoreItem xmlns:ds="http://schemas.openxmlformats.org/officeDocument/2006/customXml" ds:itemID="{49E0F4D5-67D3-4163-9570-46F5E1283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c70845-bfcf-4e17-a6db-a6187f6dae8f"/>
    <ds:schemaRef ds:uri="d5c252fd-cbf3-4462-8c4f-ed67034a1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1350</TotalTime>
  <Words>5671</Words>
  <Application>Microsoft Office PowerPoint</Application>
  <PresentationFormat>Widescreen</PresentationFormat>
  <Paragraphs>541</Paragraphs>
  <Slides>58</Slides>
  <Notes>39</Notes>
  <HiddenSlides>0</HiddenSlides>
  <MMClips>0</MMClips>
  <ScaleCrop>false</ScaleCrop>
  <HeadingPairs>
    <vt:vector size="8" baseType="variant">
      <vt:variant>
        <vt:lpstr>Fonts Used</vt:lpstr>
      </vt:variant>
      <vt:variant>
        <vt:i4>17</vt:i4>
      </vt: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85" baseType="lpstr">
      <vt:lpstr>ＭＳ Ｐゴシック</vt:lpstr>
      <vt:lpstr>Aptos</vt:lpstr>
      <vt:lpstr>Arial</vt:lpstr>
      <vt:lpstr>Bahnschrift</vt:lpstr>
      <vt:lpstr>Calibri</vt:lpstr>
      <vt:lpstr>Calibri Light</vt:lpstr>
      <vt:lpstr>Courier New</vt:lpstr>
      <vt:lpstr>Frutiger Lt Std</vt:lpstr>
      <vt:lpstr>Frutiger W01</vt:lpstr>
      <vt:lpstr>Georgia</vt:lpstr>
      <vt:lpstr>Lato</vt:lpstr>
      <vt:lpstr>Open Sans</vt:lpstr>
      <vt:lpstr>Symbol</vt:lpstr>
      <vt:lpstr>Tahoma</vt:lpstr>
      <vt:lpstr>Times New Roman</vt:lpstr>
      <vt:lpstr>Trebuchet MS</vt:lpstr>
      <vt:lpstr>Wingdings</vt:lpstr>
      <vt:lpstr>Office Theme</vt:lpstr>
      <vt:lpstr>NHSD-Refresh-Theme-NOV1120B</vt:lpstr>
      <vt:lpstr>Your Future Care_Covers</vt:lpstr>
      <vt:lpstr>1_Office Theme</vt:lpstr>
      <vt:lpstr>2_Office Theme</vt:lpstr>
      <vt:lpstr>Berlin</vt:lpstr>
      <vt:lpstr>Content slides - white</vt:lpstr>
      <vt:lpstr>3_Office Theme</vt:lpstr>
      <vt:lpstr>1_Content slides - white</vt:lpstr>
      <vt:lpstr>Acrobat Document</vt:lpstr>
      <vt:lpstr>Welcome!  CSP South West Regional Network Conference:   Workforce Ambition</vt:lpstr>
      <vt:lpstr>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Southwest Physiotherapy Workforce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journey onto the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a research skilled workforce in the South West</vt:lpstr>
      <vt:lpstr>Developing a research skilled workforce  in the South West</vt:lpstr>
      <vt:lpstr>Developing a research skilled workforce  in the South West</vt:lpstr>
      <vt:lpstr>Developing a research skilled workforce  in the South West</vt:lpstr>
      <vt:lpstr>PowerPoint Presentation</vt:lpstr>
      <vt:lpstr>PowerPoint Presentation</vt:lpstr>
      <vt:lpstr>PowerPoint Presentation</vt:lpstr>
      <vt:lpstr>Different Domains of Research Activity</vt:lpstr>
      <vt:lpstr>PowerPoint Presentation</vt:lpstr>
      <vt:lpstr>PowerPoint Presentation</vt:lpstr>
      <vt:lpstr> </vt:lpstr>
      <vt:lpstr>PowerPoint Presentation</vt:lpstr>
      <vt:lpstr>PowerPoint Presentation</vt:lpstr>
      <vt:lpstr>PowerPoint Presentation</vt:lpstr>
      <vt:lpstr>PowerPoint Presentation</vt:lpstr>
      <vt:lpstr>Tell us your views</vt:lpstr>
      <vt:lpstr>Stay in touch with us</vt:lpstr>
    </vt:vector>
  </TitlesOfParts>
  <Company>Plymouth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Capacity &amp; Embracing New Placement Opportunities</dc:title>
  <dc:creator>Christie Robinson</dc:creator>
  <cp:lastModifiedBy>Mindy Dalloway</cp:lastModifiedBy>
  <cp:revision>34</cp:revision>
  <dcterms:created xsi:type="dcterms:W3CDTF">2021-06-16T14:33:43Z</dcterms:created>
  <dcterms:modified xsi:type="dcterms:W3CDTF">2024-11-18T20:07:20Z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0x010100C4788F9F09A5BC4EB8B59008FC952ABF</vt:lpwstr>
  </property>
  <property fmtid="{D5CDD505-2E9C-101B-9397-08002B2CF9AE}" pid="3" name="_Level">
    <vt:i4>1</vt:i4>
  </property>
</Properties>
</file>