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4"/>
  </p:notesMasterIdLst>
  <p:sldIdLst>
    <p:sldId id="1923" r:id="rId6"/>
    <p:sldId id="1958" r:id="rId7"/>
    <p:sldId id="1955" r:id="rId8"/>
    <p:sldId id="1957" r:id="rId9"/>
    <p:sldId id="264" r:id="rId10"/>
    <p:sldId id="265" r:id="rId11"/>
    <p:sldId id="266" r:id="rId12"/>
    <p:sldId id="1959" r:id="rId13"/>
    <p:sldId id="1960" r:id="rId14"/>
    <p:sldId id="1969" r:id="rId15"/>
    <p:sldId id="1963" r:id="rId16"/>
    <p:sldId id="1962" r:id="rId17"/>
    <p:sldId id="1966" r:id="rId18"/>
    <p:sldId id="263" r:id="rId19"/>
    <p:sldId id="268" r:id="rId20"/>
    <p:sldId id="1971" r:id="rId21"/>
    <p:sldId id="1956" r:id="rId22"/>
    <p:sldId id="19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488B4-56FF-4604-986A-4DD8A08BC743}" v="2" dt="2023-10-02T06:59:17.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96" autoAdjust="0"/>
  </p:normalViewPr>
  <p:slideViewPr>
    <p:cSldViewPr snapToGrid="0">
      <p:cViewPr varScale="1">
        <p:scale>
          <a:sx n="95" d="100"/>
          <a:sy n="95" d="100"/>
        </p:scale>
        <p:origin x="1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B1692-DA39-49EF-8C7F-9E25F73162C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00A7DDE-E1F4-4596-8EBF-712B13678507}">
      <dgm:prSet/>
      <dgm:spPr/>
      <dgm:t>
        <a:bodyPr/>
        <a:lstStyle/>
        <a:p>
          <a:r>
            <a:rPr lang="en-GB" b="0" dirty="0"/>
            <a:t>2. Introduce yourself</a:t>
          </a:r>
          <a:endParaRPr lang="en-US" dirty="0"/>
        </a:p>
      </dgm:t>
    </dgm:pt>
    <dgm:pt modelId="{7121970D-0A22-4F99-BAB1-A6F33DEA98C1}" type="parTrans" cxnId="{3AEFE96E-4F10-438A-9BA9-1D9171119B3C}">
      <dgm:prSet/>
      <dgm:spPr/>
      <dgm:t>
        <a:bodyPr/>
        <a:lstStyle/>
        <a:p>
          <a:endParaRPr lang="en-US"/>
        </a:p>
      </dgm:t>
    </dgm:pt>
    <dgm:pt modelId="{D92AD593-517B-4A68-95A0-3B073453142E}" type="sibTrans" cxnId="{3AEFE96E-4F10-438A-9BA9-1D9171119B3C}">
      <dgm:prSet/>
      <dgm:spPr/>
      <dgm:t>
        <a:bodyPr/>
        <a:lstStyle/>
        <a:p>
          <a:endParaRPr lang="en-US"/>
        </a:p>
      </dgm:t>
    </dgm:pt>
    <dgm:pt modelId="{CE0F3A98-F34C-4442-9DA4-F7E79202B596}">
      <dgm:prSet/>
      <dgm:spPr/>
      <dgm:t>
        <a:bodyPr/>
        <a:lstStyle/>
        <a:p>
          <a:r>
            <a:rPr lang="en-GB" b="0" dirty="0"/>
            <a:t>3. Start with active listening </a:t>
          </a:r>
          <a:endParaRPr lang="en-US" dirty="0"/>
        </a:p>
      </dgm:t>
    </dgm:pt>
    <dgm:pt modelId="{1B624EA3-0A24-49A1-B7BA-EB6E320F3AE2}" type="parTrans" cxnId="{D4BA8888-908A-4CD0-B02C-11099531B6B6}">
      <dgm:prSet/>
      <dgm:spPr/>
      <dgm:t>
        <a:bodyPr/>
        <a:lstStyle/>
        <a:p>
          <a:endParaRPr lang="en-US"/>
        </a:p>
      </dgm:t>
    </dgm:pt>
    <dgm:pt modelId="{097C0160-6139-4BF5-BA70-DEB3C63EC12A}" type="sibTrans" cxnId="{D4BA8888-908A-4CD0-B02C-11099531B6B6}">
      <dgm:prSet/>
      <dgm:spPr/>
      <dgm:t>
        <a:bodyPr/>
        <a:lstStyle/>
        <a:p>
          <a:endParaRPr lang="en-US"/>
        </a:p>
      </dgm:t>
    </dgm:pt>
    <dgm:pt modelId="{B5399860-9E23-458D-B74E-11BBCF88DB98}">
      <dgm:prSet/>
      <dgm:spPr/>
      <dgm:t>
        <a:bodyPr/>
        <a:lstStyle/>
        <a:p>
          <a:r>
            <a:rPr lang="en-US" dirty="0"/>
            <a:t>5. Be prepared</a:t>
          </a:r>
        </a:p>
      </dgm:t>
    </dgm:pt>
    <dgm:pt modelId="{E4584D5A-CA8C-48F1-BA6A-5128D894205B}" type="parTrans" cxnId="{7FF1ECF2-8886-46E6-9A78-08588B953619}">
      <dgm:prSet/>
      <dgm:spPr/>
      <dgm:t>
        <a:bodyPr/>
        <a:lstStyle/>
        <a:p>
          <a:endParaRPr lang="en-US"/>
        </a:p>
      </dgm:t>
    </dgm:pt>
    <dgm:pt modelId="{045C731B-D5F8-4279-9BB0-55EE2FB53151}" type="sibTrans" cxnId="{7FF1ECF2-8886-46E6-9A78-08588B953619}">
      <dgm:prSet/>
      <dgm:spPr/>
      <dgm:t>
        <a:bodyPr/>
        <a:lstStyle/>
        <a:p>
          <a:endParaRPr lang="en-US"/>
        </a:p>
      </dgm:t>
    </dgm:pt>
    <dgm:pt modelId="{74DF672D-A5C1-41CB-A6DB-8C7AD431D5ED}">
      <dgm:prSet/>
      <dgm:spPr/>
      <dgm:t>
        <a:bodyPr/>
        <a:lstStyle/>
        <a:p>
          <a:r>
            <a:rPr lang="en-US" dirty="0"/>
            <a:t>6. Offer value</a:t>
          </a:r>
        </a:p>
      </dgm:t>
    </dgm:pt>
    <dgm:pt modelId="{86B9D9EB-79D4-4011-8578-5A9F66275547}" type="parTrans" cxnId="{187FF4DB-C3D8-4F02-90FD-0B0029C76DE6}">
      <dgm:prSet/>
      <dgm:spPr/>
      <dgm:t>
        <a:bodyPr/>
        <a:lstStyle/>
        <a:p>
          <a:endParaRPr lang="en-US"/>
        </a:p>
      </dgm:t>
    </dgm:pt>
    <dgm:pt modelId="{B4C2F25C-C2F2-473A-89ED-13ACB60687C3}" type="sibTrans" cxnId="{187FF4DB-C3D8-4F02-90FD-0B0029C76DE6}">
      <dgm:prSet/>
      <dgm:spPr/>
      <dgm:t>
        <a:bodyPr/>
        <a:lstStyle/>
        <a:p>
          <a:endParaRPr lang="en-US"/>
        </a:p>
      </dgm:t>
    </dgm:pt>
    <dgm:pt modelId="{93547E6D-F418-47DD-AE22-CB7929C2DE49}">
      <dgm:prSet/>
      <dgm:spPr/>
      <dgm:t>
        <a:bodyPr/>
        <a:lstStyle/>
        <a:p>
          <a:r>
            <a:rPr lang="en-GB" b="0" dirty="0"/>
            <a:t>7. Silence your inner critic</a:t>
          </a:r>
          <a:endParaRPr lang="en-US" dirty="0"/>
        </a:p>
      </dgm:t>
    </dgm:pt>
    <dgm:pt modelId="{D943F03F-3AAE-44A6-9C7C-7F13F6AB15BF}" type="parTrans" cxnId="{74A876B1-B28F-4B90-AB58-91C80B63CC82}">
      <dgm:prSet/>
      <dgm:spPr/>
      <dgm:t>
        <a:bodyPr/>
        <a:lstStyle/>
        <a:p>
          <a:endParaRPr lang="en-US"/>
        </a:p>
      </dgm:t>
    </dgm:pt>
    <dgm:pt modelId="{0CEB6B8C-D1BC-4F1B-AF8D-37832D13E114}" type="sibTrans" cxnId="{74A876B1-B28F-4B90-AB58-91C80B63CC82}">
      <dgm:prSet/>
      <dgm:spPr/>
      <dgm:t>
        <a:bodyPr/>
        <a:lstStyle/>
        <a:p>
          <a:endParaRPr lang="en-US"/>
        </a:p>
      </dgm:t>
    </dgm:pt>
    <dgm:pt modelId="{74ADDEA5-FD53-4520-B9D7-05FDB72E4129}">
      <dgm:prSet/>
      <dgm:spPr/>
      <dgm:t>
        <a:bodyPr/>
        <a:lstStyle/>
        <a:p>
          <a:r>
            <a:rPr lang="en-GB" dirty="0"/>
            <a:t>1. Understand the situation</a:t>
          </a:r>
        </a:p>
      </dgm:t>
    </dgm:pt>
    <dgm:pt modelId="{33890CA1-C926-43BB-B6FA-792B43FD3A8B}" type="parTrans" cxnId="{07654B14-4438-413C-8D25-6FDAE081DB71}">
      <dgm:prSet/>
      <dgm:spPr/>
    </dgm:pt>
    <dgm:pt modelId="{C9131004-5A32-4A88-B78E-3AA361EA6E5E}" type="sibTrans" cxnId="{07654B14-4438-413C-8D25-6FDAE081DB71}">
      <dgm:prSet/>
      <dgm:spPr/>
    </dgm:pt>
    <dgm:pt modelId="{A0D92CF6-D549-4A3E-A5BF-88F93EF575E6}">
      <dgm:prSet/>
      <dgm:spPr/>
      <dgm:t>
        <a:bodyPr/>
        <a:lstStyle/>
        <a:p>
          <a:r>
            <a:rPr lang="en-GB" dirty="0"/>
            <a:t>4. Use the ‘yes and’ approach</a:t>
          </a:r>
        </a:p>
      </dgm:t>
    </dgm:pt>
    <dgm:pt modelId="{A71CA664-1E43-451C-8570-E5EB0A128BE2}" type="parTrans" cxnId="{ADE003B0-048A-48A6-8728-21271CF74D87}">
      <dgm:prSet/>
      <dgm:spPr/>
    </dgm:pt>
    <dgm:pt modelId="{B87AF9EC-2ED0-49CC-8600-C9DADC2374CA}" type="sibTrans" cxnId="{ADE003B0-048A-48A6-8728-21271CF74D87}">
      <dgm:prSet/>
      <dgm:spPr/>
    </dgm:pt>
    <dgm:pt modelId="{13BAF40E-C4E4-4D32-9BFC-32D08252219C}">
      <dgm:prSet/>
      <dgm:spPr/>
      <dgm:t>
        <a:bodyPr/>
        <a:lstStyle/>
        <a:p>
          <a:r>
            <a:rPr lang="en-GB" dirty="0"/>
            <a:t>8. Don’t fear conflict</a:t>
          </a:r>
        </a:p>
      </dgm:t>
    </dgm:pt>
    <dgm:pt modelId="{9ABA57A4-7B17-43ED-B1D8-ECCEC8BFF705}" type="parTrans" cxnId="{59330350-E9E3-4A6A-9A92-F8A7A8B16528}">
      <dgm:prSet/>
      <dgm:spPr/>
    </dgm:pt>
    <dgm:pt modelId="{512BFE8B-60B6-434C-9C6F-1870A6256DA0}" type="sibTrans" cxnId="{59330350-E9E3-4A6A-9A92-F8A7A8B16528}">
      <dgm:prSet/>
      <dgm:spPr/>
    </dgm:pt>
    <dgm:pt modelId="{18DBADA4-5EF6-46E0-9730-A63A5925E0F9}">
      <dgm:prSet/>
      <dgm:spPr/>
      <dgm:t>
        <a:bodyPr/>
        <a:lstStyle/>
        <a:p>
          <a:r>
            <a:rPr lang="en-GB" dirty="0"/>
            <a:t>10. Appearances matter</a:t>
          </a:r>
        </a:p>
      </dgm:t>
    </dgm:pt>
    <dgm:pt modelId="{52BB94A7-6E20-4670-AAFF-66429F76E7DB}" type="parTrans" cxnId="{93213B8A-B3B4-4923-892E-7B859D9B41ED}">
      <dgm:prSet/>
      <dgm:spPr/>
    </dgm:pt>
    <dgm:pt modelId="{A61F104D-A157-41E9-8390-5840EAB699DA}" type="sibTrans" cxnId="{93213B8A-B3B4-4923-892E-7B859D9B41ED}">
      <dgm:prSet/>
      <dgm:spPr/>
    </dgm:pt>
    <dgm:pt modelId="{6AA1E8E0-81DF-408F-AD0A-75C027F0783F}" type="pres">
      <dgm:prSet presAssocID="{B61B1692-DA39-49EF-8C7F-9E25F73162C5}" presName="linear" presStyleCnt="0">
        <dgm:presLayoutVars>
          <dgm:animLvl val="lvl"/>
          <dgm:resizeHandles val="exact"/>
        </dgm:presLayoutVars>
      </dgm:prSet>
      <dgm:spPr/>
    </dgm:pt>
    <dgm:pt modelId="{730928F9-C817-4E58-BB3C-46CD7D4237BB}" type="pres">
      <dgm:prSet presAssocID="{74ADDEA5-FD53-4520-B9D7-05FDB72E4129}" presName="parentText" presStyleLbl="node1" presStyleIdx="0" presStyleCnt="9">
        <dgm:presLayoutVars>
          <dgm:chMax val="0"/>
          <dgm:bulletEnabled val="1"/>
        </dgm:presLayoutVars>
      </dgm:prSet>
      <dgm:spPr/>
    </dgm:pt>
    <dgm:pt modelId="{BD480A04-F80D-4E0F-BD02-989485563DD6}" type="pres">
      <dgm:prSet presAssocID="{C9131004-5A32-4A88-B78E-3AA361EA6E5E}" presName="spacer" presStyleCnt="0"/>
      <dgm:spPr/>
    </dgm:pt>
    <dgm:pt modelId="{82A07D27-AD61-40FC-B816-7FEF5461247A}" type="pres">
      <dgm:prSet presAssocID="{200A7DDE-E1F4-4596-8EBF-712B13678507}" presName="parentText" presStyleLbl="node1" presStyleIdx="1" presStyleCnt="9">
        <dgm:presLayoutVars>
          <dgm:chMax val="0"/>
          <dgm:bulletEnabled val="1"/>
        </dgm:presLayoutVars>
      </dgm:prSet>
      <dgm:spPr/>
    </dgm:pt>
    <dgm:pt modelId="{A283C054-EE0B-4760-8A41-A20F8B50040A}" type="pres">
      <dgm:prSet presAssocID="{D92AD593-517B-4A68-95A0-3B073453142E}" presName="spacer" presStyleCnt="0"/>
      <dgm:spPr/>
    </dgm:pt>
    <dgm:pt modelId="{44FCED24-2322-4B80-BFB1-FAD06FA2463D}" type="pres">
      <dgm:prSet presAssocID="{CE0F3A98-F34C-4442-9DA4-F7E79202B596}" presName="parentText" presStyleLbl="node1" presStyleIdx="2" presStyleCnt="9">
        <dgm:presLayoutVars>
          <dgm:chMax val="0"/>
          <dgm:bulletEnabled val="1"/>
        </dgm:presLayoutVars>
      </dgm:prSet>
      <dgm:spPr/>
    </dgm:pt>
    <dgm:pt modelId="{153B90F2-56E0-4212-91FD-62326B328E6E}" type="pres">
      <dgm:prSet presAssocID="{097C0160-6139-4BF5-BA70-DEB3C63EC12A}" presName="spacer" presStyleCnt="0"/>
      <dgm:spPr/>
    </dgm:pt>
    <dgm:pt modelId="{71DF85DC-8704-4B50-B0A6-23B2572FBCCD}" type="pres">
      <dgm:prSet presAssocID="{A0D92CF6-D549-4A3E-A5BF-88F93EF575E6}" presName="parentText" presStyleLbl="node1" presStyleIdx="3" presStyleCnt="9">
        <dgm:presLayoutVars>
          <dgm:chMax val="0"/>
          <dgm:bulletEnabled val="1"/>
        </dgm:presLayoutVars>
      </dgm:prSet>
      <dgm:spPr/>
    </dgm:pt>
    <dgm:pt modelId="{3FD443BC-8C48-43D4-9297-ADA9A5A6255D}" type="pres">
      <dgm:prSet presAssocID="{B87AF9EC-2ED0-49CC-8600-C9DADC2374CA}" presName="spacer" presStyleCnt="0"/>
      <dgm:spPr/>
    </dgm:pt>
    <dgm:pt modelId="{29316A28-F06F-4FF8-B0EA-3F242A6A8E0A}" type="pres">
      <dgm:prSet presAssocID="{B5399860-9E23-458D-B74E-11BBCF88DB98}" presName="parentText" presStyleLbl="node1" presStyleIdx="4" presStyleCnt="9">
        <dgm:presLayoutVars>
          <dgm:chMax val="0"/>
          <dgm:bulletEnabled val="1"/>
        </dgm:presLayoutVars>
      </dgm:prSet>
      <dgm:spPr/>
    </dgm:pt>
    <dgm:pt modelId="{2DF9F111-0996-42AC-826A-7AE773DADBD5}" type="pres">
      <dgm:prSet presAssocID="{045C731B-D5F8-4279-9BB0-55EE2FB53151}" presName="spacer" presStyleCnt="0"/>
      <dgm:spPr/>
    </dgm:pt>
    <dgm:pt modelId="{731C7552-3CEA-44FE-8F16-B50E999D796F}" type="pres">
      <dgm:prSet presAssocID="{74DF672D-A5C1-41CB-A6DB-8C7AD431D5ED}" presName="parentText" presStyleLbl="node1" presStyleIdx="5" presStyleCnt="9">
        <dgm:presLayoutVars>
          <dgm:chMax val="0"/>
          <dgm:bulletEnabled val="1"/>
        </dgm:presLayoutVars>
      </dgm:prSet>
      <dgm:spPr/>
    </dgm:pt>
    <dgm:pt modelId="{CCFCE908-5887-4956-838A-D3DAB415B19A}" type="pres">
      <dgm:prSet presAssocID="{B4C2F25C-C2F2-473A-89ED-13ACB60687C3}" presName="spacer" presStyleCnt="0"/>
      <dgm:spPr/>
    </dgm:pt>
    <dgm:pt modelId="{9A0236AF-FFBF-41C3-AA57-CDCDCFF485B8}" type="pres">
      <dgm:prSet presAssocID="{93547E6D-F418-47DD-AE22-CB7929C2DE49}" presName="parentText" presStyleLbl="node1" presStyleIdx="6" presStyleCnt="9">
        <dgm:presLayoutVars>
          <dgm:chMax val="0"/>
          <dgm:bulletEnabled val="1"/>
        </dgm:presLayoutVars>
      </dgm:prSet>
      <dgm:spPr/>
    </dgm:pt>
    <dgm:pt modelId="{975B2856-9717-4741-8000-355E030267C6}" type="pres">
      <dgm:prSet presAssocID="{0CEB6B8C-D1BC-4F1B-AF8D-37832D13E114}" presName="spacer" presStyleCnt="0"/>
      <dgm:spPr/>
    </dgm:pt>
    <dgm:pt modelId="{0F6518C5-4BCF-436C-8223-ABF9DF8D77E2}" type="pres">
      <dgm:prSet presAssocID="{13BAF40E-C4E4-4D32-9BFC-32D08252219C}" presName="parentText" presStyleLbl="node1" presStyleIdx="7" presStyleCnt="9">
        <dgm:presLayoutVars>
          <dgm:chMax val="0"/>
          <dgm:bulletEnabled val="1"/>
        </dgm:presLayoutVars>
      </dgm:prSet>
      <dgm:spPr/>
    </dgm:pt>
    <dgm:pt modelId="{D8227217-D1CD-4DA9-A612-229C2BAD70A3}" type="pres">
      <dgm:prSet presAssocID="{512BFE8B-60B6-434C-9C6F-1870A6256DA0}" presName="spacer" presStyleCnt="0"/>
      <dgm:spPr/>
    </dgm:pt>
    <dgm:pt modelId="{0E79380D-D3EE-4CC6-8600-4D9E88EC8A76}" type="pres">
      <dgm:prSet presAssocID="{18DBADA4-5EF6-46E0-9730-A63A5925E0F9}" presName="parentText" presStyleLbl="node1" presStyleIdx="8" presStyleCnt="9">
        <dgm:presLayoutVars>
          <dgm:chMax val="0"/>
          <dgm:bulletEnabled val="1"/>
        </dgm:presLayoutVars>
      </dgm:prSet>
      <dgm:spPr/>
    </dgm:pt>
  </dgm:ptLst>
  <dgm:cxnLst>
    <dgm:cxn modelId="{62FC210A-E4E6-4A89-9660-6A9DF69AFA1C}" type="presOf" srcId="{200A7DDE-E1F4-4596-8EBF-712B13678507}" destId="{82A07D27-AD61-40FC-B816-7FEF5461247A}" srcOrd="0" destOrd="0" presId="urn:microsoft.com/office/officeart/2005/8/layout/vList2"/>
    <dgm:cxn modelId="{07654B14-4438-413C-8D25-6FDAE081DB71}" srcId="{B61B1692-DA39-49EF-8C7F-9E25F73162C5}" destId="{74ADDEA5-FD53-4520-B9D7-05FDB72E4129}" srcOrd="0" destOrd="0" parTransId="{33890CA1-C926-43BB-B6FA-792B43FD3A8B}" sibTransId="{C9131004-5A32-4A88-B78E-3AA361EA6E5E}"/>
    <dgm:cxn modelId="{1D955531-8FE4-4D00-BF31-DFEB44092716}" type="presOf" srcId="{13BAF40E-C4E4-4D32-9BFC-32D08252219C}" destId="{0F6518C5-4BCF-436C-8223-ABF9DF8D77E2}" srcOrd="0" destOrd="0" presId="urn:microsoft.com/office/officeart/2005/8/layout/vList2"/>
    <dgm:cxn modelId="{B786EF33-8DC4-486C-93E9-005F825B6623}" type="presOf" srcId="{18DBADA4-5EF6-46E0-9730-A63A5925E0F9}" destId="{0E79380D-D3EE-4CC6-8600-4D9E88EC8A76}" srcOrd="0" destOrd="0" presId="urn:microsoft.com/office/officeart/2005/8/layout/vList2"/>
    <dgm:cxn modelId="{AD9BF05D-A629-4269-873E-98492E2EE1F2}" type="presOf" srcId="{93547E6D-F418-47DD-AE22-CB7929C2DE49}" destId="{9A0236AF-FFBF-41C3-AA57-CDCDCFF485B8}" srcOrd="0" destOrd="0" presId="urn:microsoft.com/office/officeart/2005/8/layout/vList2"/>
    <dgm:cxn modelId="{943E416D-0CD7-4E79-90B5-9E975B968267}" type="presOf" srcId="{B5399860-9E23-458D-B74E-11BBCF88DB98}" destId="{29316A28-F06F-4FF8-B0EA-3F242A6A8E0A}" srcOrd="0" destOrd="0" presId="urn:microsoft.com/office/officeart/2005/8/layout/vList2"/>
    <dgm:cxn modelId="{3AEFE96E-4F10-438A-9BA9-1D9171119B3C}" srcId="{B61B1692-DA39-49EF-8C7F-9E25F73162C5}" destId="{200A7DDE-E1F4-4596-8EBF-712B13678507}" srcOrd="1" destOrd="0" parTransId="{7121970D-0A22-4F99-BAB1-A6F33DEA98C1}" sibTransId="{D92AD593-517B-4A68-95A0-3B073453142E}"/>
    <dgm:cxn modelId="{59330350-E9E3-4A6A-9A92-F8A7A8B16528}" srcId="{B61B1692-DA39-49EF-8C7F-9E25F73162C5}" destId="{13BAF40E-C4E4-4D32-9BFC-32D08252219C}" srcOrd="7" destOrd="0" parTransId="{9ABA57A4-7B17-43ED-B1D8-ECCEC8BFF705}" sibTransId="{512BFE8B-60B6-434C-9C6F-1870A6256DA0}"/>
    <dgm:cxn modelId="{C2C5F170-4F41-415D-A63A-B7A636ED67D4}" type="presOf" srcId="{74ADDEA5-FD53-4520-B9D7-05FDB72E4129}" destId="{730928F9-C817-4E58-BB3C-46CD7D4237BB}" srcOrd="0" destOrd="0" presId="urn:microsoft.com/office/officeart/2005/8/layout/vList2"/>
    <dgm:cxn modelId="{CDDAF256-2118-4422-B8B1-003098A8ADD3}" type="presOf" srcId="{B61B1692-DA39-49EF-8C7F-9E25F73162C5}" destId="{6AA1E8E0-81DF-408F-AD0A-75C027F0783F}" srcOrd="0" destOrd="0" presId="urn:microsoft.com/office/officeart/2005/8/layout/vList2"/>
    <dgm:cxn modelId="{C4B4A286-DFE7-4585-A2AF-95D97FCBB6A5}" type="presOf" srcId="{CE0F3A98-F34C-4442-9DA4-F7E79202B596}" destId="{44FCED24-2322-4B80-BFB1-FAD06FA2463D}" srcOrd="0" destOrd="0" presId="urn:microsoft.com/office/officeart/2005/8/layout/vList2"/>
    <dgm:cxn modelId="{D4BA8888-908A-4CD0-B02C-11099531B6B6}" srcId="{B61B1692-DA39-49EF-8C7F-9E25F73162C5}" destId="{CE0F3A98-F34C-4442-9DA4-F7E79202B596}" srcOrd="2" destOrd="0" parTransId="{1B624EA3-0A24-49A1-B7BA-EB6E320F3AE2}" sibTransId="{097C0160-6139-4BF5-BA70-DEB3C63EC12A}"/>
    <dgm:cxn modelId="{93213B8A-B3B4-4923-892E-7B859D9B41ED}" srcId="{B61B1692-DA39-49EF-8C7F-9E25F73162C5}" destId="{18DBADA4-5EF6-46E0-9730-A63A5925E0F9}" srcOrd="8" destOrd="0" parTransId="{52BB94A7-6E20-4670-AAFF-66429F76E7DB}" sibTransId="{A61F104D-A157-41E9-8390-5840EAB699DA}"/>
    <dgm:cxn modelId="{ADE003B0-048A-48A6-8728-21271CF74D87}" srcId="{B61B1692-DA39-49EF-8C7F-9E25F73162C5}" destId="{A0D92CF6-D549-4A3E-A5BF-88F93EF575E6}" srcOrd="3" destOrd="0" parTransId="{A71CA664-1E43-451C-8570-E5EB0A128BE2}" sibTransId="{B87AF9EC-2ED0-49CC-8600-C9DADC2374CA}"/>
    <dgm:cxn modelId="{74A876B1-B28F-4B90-AB58-91C80B63CC82}" srcId="{B61B1692-DA39-49EF-8C7F-9E25F73162C5}" destId="{93547E6D-F418-47DD-AE22-CB7929C2DE49}" srcOrd="6" destOrd="0" parTransId="{D943F03F-3AAE-44A6-9C7C-7F13F6AB15BF}" sibTransId="{0CEB6B8C-D1BC-4F1B-AF8D-37832D13E114}"/>
    <dgm:cxn modelId="{10C7CCB4-1B27-49E0-B2AE-C85DF515D3AA}" type="presOf" srcId="{A0D92CF6-D549-4A3E-A5BF-88F93EF575E6}" destId="{71DF85DC-8704-4B50-B0A6-23B2572FBCCD}" srcOrd="0" destOrd="0" presId="urn:microsoft.com/office/officeart/2005/8/layout/vList2"/>
    <dgm:cxn modelId="{187FF4DB-C3D8-4F02-90FD-0B0029C76DE6}" srcId="{B61B1692-DA39-49EF-8C7F-9E25F73162C5}" destId="{74DF672D-A5C1-41CB-A6DB-8C7AD431D5ED}" srcOrd="5" destOrd="0" parTransId="{86B9D9EB-79D4-4011-8578-5A9F66275547}" sibTransId="{B4C2F25C-C2F2-473A-89ED-13ACB60687C3}"/>
    <dgm:cxn modelId="{ABD45CE1-A20C-45FB-90A9-A281D03E689A}" type="presOf" srcId="{74DF672D-A5C1-41CB-A6DB-8C7AD431D5ED}" destId="{731C7552-3CEA-44FE-8F16-B50E999D796F}" srcOrd="0" destOrd="0" presId="urn:microsoft.com/office/officeart/2005/8/layout/vList2"/>
    <dgm:cxn modelId="{7FF1ECF2-8886-46E6-9A78-08588B953619}" srcId="{B61B1692-DA39-49EF-8C7F-9E25F73162C5}" destId="{B5399860-9E23-458D-B74E-11BBCF88DB98}" srcOrd="4" destOrd="0" parTransId="{E4584D5A-CA8C-48F1-BA6A-5128D894205B}" sibTransId="{045C731B-D5F8-4279-9BB0-55EE2FB53151}"/>
    <dgm:cxn modelId="{4D1AC954-DB92-4213-89F2-ECC25951908F}" type="presParOf" srcId="{6AA1E8E0-81DF-408F-AD0A-75C027F0783F}" destId="{730928F9-C817-4E58-BB3C-46CD7D4237BB}" srcOrd="0" destOrd="0" presId="urn:microsoft.com/office/officeart/2005/8/layout/vList2"/>
    <dgm:cxn modelId="{535AD89B-A82E-4157-B246-F58EB23094FE}" type="presParOf" srcId="{6AA1E8E0-81DF-408F-AD0A-75C027F0783F}" destId="{BD480A04-F80D-4E0F-BD02-989485563DD6}" srcOrd="1" destOrd="0" presId="urn:microsoft.com/office/officeart/2005/8/layout/vList2"/>
    <dgm:cxn modelId="{D5D46183-C697-4561-8D44-66109FCF2A9E}" type="presParOf" srcId="{6AA1E8E0-81DF-408F-AD0A-75C027F0783F}" destId="{82A07D27-AD61-40FC-B816-7FEF5461247A}" srcOrd="2" destOrd="0" presId="urn:microsoft.com/office/officeart/2005/8/layout/vList2"/>
    <dgm:cxn modelId="{08BC0DDE-BA48-4AA9-8BF6-E2F2EE501E05}" type="presParOf" srcId="{6AA1E8E0-81DF-408F-AD0A-75C027F0783F}" destId="{A283C054-EE0B-4760-8A41-A20F8B50040A}" srcOrd="3" destOrd="0" presId="urn:microsoft.com/office/officeart/2005/8/layout/vList2"/>
    <dgm:cxn modelId="{B8B81A06-7B1E-472E-823A-5DC5CA101FBE}" type="presParOf" srcId="{6AA1E8E0-81DF-408F-AD0A-75C027F0783F}" destId="{44FCED24-2322-4B80-BFB1-FAD06FA2463D}" srcOrd="4" destOrd="0" presId="urn:microsoft.com/office/officeart/2005/8/layout/vList2"/>
    <dgm:cxn modelId="{778CE288-1813-462C-BE88-4027851D4F8E}" type="presParOf" srcId="{6AA1E8E0-81DF-408F-AD0A-75C027F0783F}" destId="{153B90F2-56E0-4212-91FD-62326B328E6E}" srcOrd="5" destOrd="0" presId="urn:microsoft.com/office/officeart/2005/8/layout/vList2"/>
    <dgm:cxn modelId="{8D1F3BCE-6DBD-4C17-806A-B0223F174785}" type="presParOf" srcId="{6AA1E8E0-81DF-408F-AD0A-75C027F0783F}" destId="{71DF85DC-8704-4B50-B0A6-23B2572FBCCD}" srcOrd="6" destOrd="0" presId="urn:microsoft.com/office/officeart/2005/8/layout/vList2"/>
    <dgm:cxn modelId="{BD7A9D5C-4D62-46A1-A7D5-C6727E559028}" type="presParOf" srcId="{6AA1E8E0-81DF-408F-AD0A-75C027F0783F}" destId="{3FD443BC-8C48-43D4-9297-ADA9A5A6255D}" srcOrd="7" destOrd="0" presId="urn:microsoft.com/office/officeart/2005/8/layout/vList2"/>
    <dgm:cxn modelId="{42B36479-47B1-4171-B4ED-75697C8C292D}" type="presParOf" srcId="{6AA1E8E0-81DF-408F-AD0A-75C027F0783F}" destId="{29316A28-F06F-4FF8-B0EA-3F242A6A8E0A}" srcOrd="8" destOrd="0" presId="urn:microsoft.com/office/officeart/2005/8/layout/vList2"/>
    <dgm:cxn modelId="{0FC9742A-AD61-4F44-9FEE-E4206B43B98A}" type="presParOf" srcId="{6AA1E8E0-81DF-408F-AD0A-75C027F0783F}" destId="{2DF9F111-0996-42AC-826A-7AE773DADBD5}" srcOrd="9" destOrd="0" presId="urn:microsoft.com/office/officeart/2005/8/layout/vList2"/>
    <dgm:cxn modelId="{D3D6F5B1-08DF-402A-A262-52FFF4A7942F}" type="presParOf" srcId="{6AA1E8E0-81DF-408F-AD0A-75C027F0783F}" destId="{731C7552-3CEA-44FE-8F16-B50E999D796F}" srcOrd="10" destOrd="0" presId="urn:microsoft.com/office/officeart/2005/8/layout/vList2"/>
    <dgm:cxn modelId="{9CACEC19-DAAD-4063-AD89-55DE295F3D98}" type="presParOf" srcId="{6AA1E8E0-81DF-408F-AD0A-75C027F0783F}" destId="{CCFCE908-5887-4956-838A-D3DAB415B19A}" srcOrd="11" destOrd="0" presId="urn:microsoft.com/office/officeart/2005/8/layout/vList2"/>
    <dgm:cxn modelId="{A28095B2-D464-4B11-89BE-CC823AAA6FA8}" type="presParOf" srcId="{6AA1E8E0-81DF-408F-AD0A-75C027F0783F}" destId="{9A0236AF-FFBF-41C3-AA57-CDCDCFF485B8}" srcOrd="12" destOrd="0" presId="urn:microsoft.com/office/officeart/2005/8/layout/vList2"/>
    <dgm:cxn modelId="{536818D8-B54B-4938-A0CD-9EE627030F75}" type="presParOf" srcId="{6AA1E8E0-81DF-408F-AD0A-75C027F0783F}" destId="{975B2856-9717-4741-8000-355E030267C6}" srcOrd="13" destOrd="0" presId="urn:microsoft.com/office/officeart/2005/8/layout/vList2"/>
    <dgm:cxn modelId="{17D5691A-506F-4A83-B080-34E8BE24AE87}" type="presParOf" srcId="{6AA1E8E0-81DF-408F-AD0A-75C027F0783F}" destId="{0F6518C5-4BCF-436C-8223-ABF9DF8D77E2}" srcOrd="14" destOrd="0" presId="urn:microsoft.com/office/officeart/2005/8/layout/vList2"/>
    <dgm:cxn modelId="{C0DA8635-4957-41B3-8A5F-090637E69CA4}" type="presParOf" srcId="{6AA1E8E0-81DF-408F-AD0A-75C027F0783F}" destId="{D8227217-D1CD-4DA9-A612-229C2BAD70A3}" srcOrd="15" destOrd="0" presId="urn:microsoft.com/office/officeart/2005/8/layout/vList2"/>
    <dgm:cxn modelId="{57AAD961-7EF4-433E-AE02-04BF95A59E17}" type="presParOf" srcId="{6AA1E8E0-81DF-408F-AD0A-75C027F0783F}" destId="{0E79380D-D3EE-4CC6-8600-4D9E88EC8A76}"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9398A-8F91-4F46-A1F8-6E865F6BE57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90A842-51DC-45C8-ADA7-CD789F335DA2}">
      <dgm:prSet/>
      <dgm:spPr/>
      <dgm:t>
        <a:bodyPr/>
        <a:lstStyle/>
        <a:p>
          <a:pPr>
            <a:lnSpc>
              <a:spcPct val="100000"/>
            </a:lnSpc>
          </a:pPr>
          <a:r>
            <a:rPr lang="en-GB" b="0"/>
            <a:t>Introducing yourself at the start helps remind or inform people of who you are and </a:t>
          </a:r>
          <a:r>
            <a:rPr lang="en-GB" b="1"/>
            <a:t>what role you play</a:t>
          </a:r>
          <a:r>
            <a:rPr lang="en-GB" b="0"/>
            <a:t>. </a:t>
          </a:r>
          <a:endParaRPr lang="en-US"/>
        </a:p>
      </dgm:t>
    </dgm:pt>
    <dgm:pt modelId="{897CCE2B-6280-4B4A-935E-9FA9AF8BB4E1}" type="parTrans" cxnId="{6B374AC1-5E7D-4C1A-B38F-BD365A9FA6BE}">
      <dgm:prSet/>
      <dgm:spPr/>
      <dgm:t>
        <a:bodyPr/>
        <a:lstStyle/>
        <a:p>
          <a:endParaRPr lang="en-US"/>
        </a:p>
      </dgm:t>
    </dgm:pt>
    <dgm:pt modelId="{AA23C7F7-8E4C-4F11-90D3-3463207E6DCA}" type="sibTrans" cxnId="{6B374AC1-5E7D-4C1A-B38F-BD365A9FA6BE}">
      <dgm:prSet/>
      <dgm:spPr/>
      <dgm:t>
        <a:bodyPr/>
        <a:lstStyle/>
        <a:p>
          <a:endParaRPr lang="en-US"/>
        </a:p>
      </dgm:t>
    </dgm:pt>
    <dgm:pt modelId="{EF4DCB91-8E13-45B4-824B-BFDBDA673123}">
      <dgm:prSet/>
      <dgm:spPr/>
      <dgm:t>
        <a:bodyPr/>
        <a:lstStyle/>
        <a:p>
          <a:pPr>
            <a:lnSpc>
              <a:spcPct val="100000"/>
            </a:lnSpc>
          </a:pPr>
          <a:r>
            <a:rPr lang="en-GB" b="0"/>
            <a:t>When introducing yourself, </a:t>
          </a:r>
          <a:r>
            <a:rPr lang="en-GB" b="1"/>
            <a:t>speak confidently.</a:t>
          </a:r>
          <a:endParaRPr lang="en-US"/>
        </a:p>
      </dgm:t>
    </dgm:pt>
    <dgm:pt modelId="{FA4CDBCE-3346-44BE-8FAF-55334A80B1EB}" type="parTrans" cxnId="{FD91290B-ABE9-4D1F-B4E7-900CC8676B40}">
      <dgm:prSet/>
      <dgm:spPr/>
      <dgm:t>
        <a:bodyPr/>
        <a:lstStyle/>
        <a:p>
          <a:endParaRPr lang="en-US"/>
        </a:p>
      </dgm:t>
    </dgm:pt>
    <dgm:pt modelId="{296CCEC0-4D96-43CA-83EF-6AEE55A85595}" type="sibTrans" cxnId="{FD91290B-ABE9-4D1F-B4E7-900CC8676B40}">
      <dgm:prSet/>
      <dgm:spPr/>
      <dgm:t>
        <a:bodyPr/>
        <a:lstStyle/>
        <a:p>
          <a:endParaRPr lang="en-US"/>
        </a:p>
      </dgm:t>
    </dgm:pt>
    <dgm:pt modelId="{EF5B0AA0-D62E-4487-B8B4-6C69945C590F}">
      <dgm:prSet/>
      <dgm:spPr/>
      <dgm:t>
        <a:bodyPr/>
        <a:lstStyle/>
        <a:p>
          <a:pPr>
            <a:lnSpc>
              <a:spcPct val="100000"/>
            </a:lnSpc>
          </a:pPr>
          <a:r>
            <a:rPr lang="en-GB" b="0"/>
            <a:t>Be </a:t>
          </a:r>
          <a:r>
            <a:rPr lang="en-GB" b="1"/>
            <a:t>concise </a:t>
          </a:r>
          <a:r>
            <a:rPr lang="en-GB" b="0"/>
            <a:t>and to the </a:t>
          </a:r>
          <a:r>
            <a:rPr lang="en-GB" b="1"/>
            <a:t>point</a:t>
          </a:r>
          <a:r>
            <a:rPr lang="en-GB" b="0"/>
            <a:t>. </a:t>
          </a:r>
          <a:endParaRPr lang="en-US"/>
        </a:p>
      </dgm:t>
    </dgm:pt>
    <dgm:pt modelId="{62D59755-36B0-42DB-9A68-F56BD4504793}" type="parTrans" cxnId="{CA903946-3571-4809-BF7E-328CBD5D9AAC}">
      <dgm:prSet/>
      <dgm:spPr/>
      <dgm:t>
        <a:bodyPr/>
        <a:lstStyle/>
        <a:p>
          <a:endParaRPr lang="en-US"/>
        </a:p>
      </dgm:t>
    </dgm:pt>
    <dgm:pt modelId="{BA72B3D0-E0E9-467F-B885-02470A8D74D3}" type="sibTrans" cxnId="{CA903946-3571-4809-BF7E-328CBD5D9AAC}">
      <dgm:prSet/>
      <dgm:spPr/>
      <dgm:t>
        <a:bodyPr/>
        <a:lstStyle/>
        <a:p>
          <a:endParaRPr lang="en-US"/>
        </a:p>
      </dgm:t>
    </dgm:pt>
    <dgm:pt modelId="{E7AF257C-55A8-4E15-8DFC-9356CCD1D70B}">
      <dgm:prSet/>
      <dgm:spPr/>
      <dgm:t>
        <a:bodyPr/>
        <a:lstStyle/>
        <a:p>
          <a:pPr>
            <a:lnSpc>
              <a:spcPct val="100000"/>
            </a:lnSpc>
          </a:pPr>
          <a:r>
            <a:rPr lang="en-GB" b="0"/>
            <a:t>People are much </a:t>
          </a:r>
          <a:r>
            <a:rPr lang="en-GB" b="1"/>
            <a:t>more likely to listen </a:t>
          </a:r>
          <a:r>
            <a:rPr lang="en-GB" b="0"/>
            <a:t>to you when they know who you are.</a:t>
          </a:r>
          <a:endParaRPr lang="en-US"/>
        </a:p>
      </dgm:t>
    </dgm:pt>
    <dgm:pt modelId="{A8A103BC-99D1-4B2A-AA96-56E9FF30A6C8}" type="parTrans" cxnId="{0B0D4ACA-7E56-4DE3-936F-8D829B959435}">
      <dgm:prSet/>
      <dgm:spPr/>
      <dgm:t>
        <a:bodyPr/>
        <a:lstStyle/>
        <a:p>
          <a:endParaRPr lang="en-US"/>
        </a:p>
      </dgm:t>
    </dgm:pt>
    <dgm:pt modelId="{1EBA92AE-632A-4359-91BC-F4E311E20B07}" type="sibTrans" cxnId="{0B0D4ACA-7E56-4DE3-936F-8D829B959435}">
      <dgm:prSet/>
      <dgm:spPr/>
      <dgm:t>
        <a:bodyPr/>
        <a:lstStyle/>
        <a:p>
          <a:endParaRPr lang="en-US"/>
        </a:p>
      </dgm:t>
    </dgm:pt>
    <dgm:pt modelId="{F061F645-AA33-4B6D-98A1-7F55CE4A710D}" type="pres">
      <dgm:prSet presAssocID="{3C79398A-8F91-4F46-A1F8-6E865F6BE57C}" presName="root" presStyleCnt="0">
        <dgm:presLayoutVars>
          <dgm:dir/>
          <dgm:resizeHandles val="exact"/>
        </dgm:presLayoutVars>
      </dgm:prSet>
      <dgm:spPr/>
    </dgm:pt>
    <dgm:pt modelId="{1394C257-3785-4C7C-A95A-8E7EDF3B715B}" type="pres">
      <dgm:prSet presAssocID="{3190A842-51DC-45C8-ADA7-CD789F335DA2}" presName="compNode" presStyleCnt="0"/>
      <dgm:spPr/>
    </dgm:pt>
    <dgm:pt modelId="{CE939D2A-E2EE-48F7-886B-ED05C4C6F41B}" type="pres">
      <dgm:prSet presAssocID="{3190A842-51DC-45C8-ADA7-CD789F335DA2}" presName="bgRect" presStyleLbl="bgShp" presStyleIdx="0" presStyleCnt="4"/>
      <dgm:spPr/>
    </dgm:pt>
    <dgm:pt modelId="{FAEAB7F0-9536-4593-A5D3-6651724AF28F}" type="pres">
      <dgm:prSet presAssocID="{3190A842-51DC-45C8-ADA7-CD789F335D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rama"/>
        </a:ext>
      </dgm:extLst>
    </dgm:pt>
    <dgm:pt modelId="{512A9E6F-AE87-4EEF-8F01-7D80402CE63B}" type="pres">
      <dgm:prSet presAssocID="{3190A842-51DC-45C8-ADA7-CD789F335DA2}" presName="spaceRect" presStyleCnt="0"/>
      <dgm:spPr/>
    </dgm:pt>
    <dgm:pt modelId="{14229A54-9AE3-4A84-99E3-160BA69CE22D}" type="pres">
      <dgm:prSet presAssocID="{3190A842-51DC-45C8-ADA7-CD789F335DA2}" presName="parTx" presStyleLbl="revTx" presStyleIdx="0" presStyleCnt="4">
        <dgm:presLayoutVars>
          <dgm:chMax val="0"/>
          <dgm:chPref val="0"/>
        </dgm:presLayoutVars>
      </dgm:prSet>
      <dgm:spPr/>
    </dgm:pt>
    <dgm:pt modelId="{872B5C2F-417C-4A6F-ABB1-69305BAA0F2A}" type="pres">
      <dgm:prSet presAssocID="{AA23C7F7-8E4C-4F11-90D3-3463207E6DCA}" presName="sibTrans" presStyleCnt="0"/>
      <dgm:spPr/>
    </dgm:pt>
    <dgm:pt modelId="{00E0CAF9-B0F6-4D3F-BB0E-AF705C8EC6A0}" type="pres">
      <dgm:prSet presAssocID="{EF4DCB91-8E13-45B4-824B-BFDBDA673123}" presName="compNode" presStyleCnt="0"/>
      <dgm:spPr/>
    </dgm:pt>
    <dgm:pt modelId="{2E7600E6-C9CB-4AF8-802B-5B8C7D4F4DFA}" type="pres">
      <dgm:prSet presAssocID="{EF4DCB91-8E13-45B4-824B-BFDBDA673123}" presName="bgRect" presStyleLbl="bgShp" presStyleIdx="1" presStyleCnt="4"/>
      <dgm:spPr/>
    </dgm:pt>
    <dgm:pt modelId="{2E629003-CE2B-4927-80F1-D8B7F6239D41}" type="pres">
      <dgm:prSet presAssocID="{EF4DCB91-8E13-45B4-824B-BFDBDA67312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1E791A21-285D-471B-9EBB-8CC887C4AE98}" type="pres">
      <dgm:prSet presAssocID="{EF4DCB91-8E13-45B4-824B-BFDBDA673123}" presName="spaceRect" presStyleCnt="0"/>
      <dgm:spPr/>
    </dgm:pt>
    <dgm:pt modelId="{35327579-E31F-46DA-9CAA-6B433A9E22E1}" type="pres">
      <dgm:prSet presAssocID="{EF4DCB91-8E13-45B4-824B-BFDBDA673123}" presName="parTx" presStyleLbl="revTx" presStyleIdx="1" presStyleCnt="4">
        <dgm:presLayoutVars>
          <dgm:chMax val="0"/>
          <dgm:chPref val="0"/>
        </dgm:presLayoutVars>
      </dgm:prSet>
      <dgm:spPr/>
    </dgm:pt>
    <dgm:pt modelId="{2A8EA6D2-1417-4FA8-A87A-17608C6C6666}" type="pres">
      <dgm:prSet presAssocID="{296CCEC0-4D96-43CA-83EF-6AEE55A85595}" presName="sibTrans" presStyleCnt="0"/>
      <dgm:spPr/>
    </dgm:pt>
    <dgm:pt modelId="{46A903B3-DDC6-4548-89F9-C185CACEE7AD}" type="pres">
      <dgm:prSet presAssocID="{EF5B0AA0-D62E-4487-B8B4-6C69945C590F}" presName="compNode" presStyleCnt="0"/>
      <dgm:spPr/>
    </dgm:pt>
    <dgm:pt modelId="{AD71ED06-67F4-42AC-B0A2-7B0A38CCFD8C}" type="pres">
      <dgm:prSet presAssocID="{EF5B0AA0-D62E-4487-B8B4-6C69945C590F}" presName="bgRect" presStyleLbl="bgShp" presStyleIdx="2" presStyleCnt="4"/>
      <dgm:spPr/>
    </dgm:pt>
    <dgm:pt modelId="{7D3C661E-83AF-4BB0-9A1E-94666FEBC7EA}" type="pres">
      <dgm:prSet presAssocID="{EF5B0AA0-D62E-4487-B8B4-6C69945C59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ext>
      </dgm:extLst>
    </dgm:pt>
    <dgm:pt modelId="{780B288B-5D50-4067-9A01-27276E168528}" type="pres">
      <dgm:prSet presAssocID="{EF5B0AA0-D62E-4487-B8B4-6C69945C590F}" presName="spaceRect" presStyleCnt="0"/>
      <dgm:spPr/>
    </dgm:pt>
    <dgm:pt modelId="{9AA631AE-0559-47F1-B320-9435705690C5}" type="pres">
      <dgm:prSet presAssocID="{EF5B0AA0-D62E-4487-B8B4-6C69945C590F}" presName="parTx" presStyleLbl="revTx" presStyleIdx="2" presStyleCnt="4">
        <dgm:presLayoutVars>
          <dgm:chMax val="0"/>
          <dgm:chPref val="0"/>
        </dgm:presLayoutVars>
      </dgm:prSet>
      <dgm:spPr/>
    </dgm:pt>
    <dgm:pt modelId="{E35D6FDF-663B-4A56-81FB-062A574BDA7A}" type="pres">
      <dgm:prSet presAssocID="{BA72B3D0-E0E9-467F-B885-02470A8D74D3}" presName="sibTrans" presStyleCnt="0"/>
      <dgm:spPr/>
    </dgm:pt>
    <dgm:pt modelId="{2F7E2F69-EF26-4A5C-BD9A-9E96D8CDA585}" type="pres">
      <dgm:prSet presAssocID="{E7AF257C-55A8-4E15-8DFC-9356CCD1D70B}" presName="compNode" presStyleCnt="0"/>
      <dgm:spPr/>
    </dgm:pt>
    <dgm:pt modelId="{FA5BA321-7F98-486C-92A7-9D38E7A450E6}" type="pres">
      <dgm:prSet presAssocID="{E7AF257C-55A8-4E15-8DFC-9356CCD1D70B}" presName="bgRect" presStyleLbl="bgShp" presStyleIdx="3" presStyleCnt="4"/>
      <dgm:spPr/>
    </dgm:pt>
    <dgm:pt modelId="{A2EB3C3D-FADE-4D5B-8DC5-DC2338BE193E}" type="pres">
      <dgm:prSet presAssocID="{E7AF257C-55A8-4E15-8DFC-9356CCD1D70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ar"/>
        </a:ext>
      </dgm:extLst>
    </dgm:pt>
    <dgm:pt modelId="{7A91E3D6-16C7-4B5D-A05C-2BD72EE4C67B}" type="pres">
      <dgm:prSet presAssocID="{E7AF257C-55A8-4E15-8DFC-9356CCD1D70B}" presName="spaceRect" presStyleCnt="0"/>
      <dgm:spPr/>
    </dgm:pt>
    <dgm:pt modelId="{77CA19C1-9DE9-4884-895D-3E5321B43E17}" type="pres">
      <dgm:prSet presAssocID="{E7AF257C-55A8-4E15-8DFC-9356CCD1D70B}" presName="parTx" presStyleLbl="revTx" presStyleIdx="3" presStyleCnt="4">
        <dgm:presLayoutVars>
          <dgm:chMax val="0"/>
          <dgm:chPref val="0"/>
        </dgm:presLayoutVars>
      </dgm:prSet>
      <dgm:spPr/>
    </dgm:pt>
  </dgm:ptLst>
  <dgm:cxnLst>
    <dgm:cxn modelId="{FD91290B-ABE9-4D1F-B4E7-900CC8676B40}" srcId="{3C79398A-8F91-4F46-A1F8-6E865F6BE57C}" destId="{EF4DCB91-8E13-45B4-824B-BFDBDA673123}" srcOrd="1" destOrd="0" parTransId="{FA4CDBCE-3346-44BE-8FAF-55334A80B1EB}" sibTransId="{296CCEC0-4D96-43CA-83EF-6AEE55A85595}"/>
    <dgm:cxn modelId="{CA903946-3571-4809-BF7E-328CBD5D9AAC}" srcId="{3C79398A-8F91-4F46-A1F8-6E865F6BE57C}" destId="{EF5B0AA0-D62E-4487-B8B4-6C69945C590F}" srcOrd="2" destOrd="0" parTransId="{62D59755-36B0-42DB-9A68-F56BD4504793}" sibTransId="{BA72B3D0-E0E9-467F-B885-02470A8D74D3}"/>
    <dgm:cxn modelId="{F6666B77-E975-4BC2-A586-B528BD471061}" type="presOf" srcId="{3C79398A-8F91-4F46-A1F8-6E865F6BE57C}" destId="{F061F645-AA33-4B6D-98A1-7F55CE4A710D}" srcOrd="0" destOrd="0" presId="urn:microsoft.com/office/officeart/2018/2/layout/IconVerticalSolidList"/>
    <dgm:cxn modelId="{918008BC-1E43-49BD-885C-B01820DC84A0}" type="presOf" srcId="{EF4DCB91-8E13-45B4-824B-BFDBDA673123}" destId="{35327579-E31F-46DA-9CAA-6B433A9E22E1}" srcOrd="0" destOrd="0" presId="urn:microsoft.com/office/officeart/2018/2/layout/IconVerticalSolidList"/>
    <dgm:cxn modelId="{6B374AC1-5E7D-4C1A-B38F-BD365A9FA6BE}" srcId="{3C79398A-8F91-4F46-A1F8-6E865F6BE57C}" destId="{3190A842-51DC-45C8-ADA7-CD789F335DA2}" srcOrd="0" destOrd="0" parTransId="{897CCE2B-6280-4B4A-935E-9FA9AF8BB4E1}" sibTransId="{AA23C7F7-8E4C-4F11-90D3-3463207E6DCA}"/>
    <dgm:cxn modelId="{73CBD2C2-477B-4D94-B937-1A7596E5EA62}" type="presOf" srcId="{3190A842-51DC-45C8-ADA7-CD789F335DA2}" destId="{14229A54-9AE3-4A84-99E3-160BA69CE22D}" srcOrd="0" destOrd="0" presId="urn:microsoft.com/office/officeart/2018/2/layout/IconVerticalSolidList"/>
    <dgm:cxn modelId="{0B0D4ACA-7E56-4DE3-936F-8D829B959435}" srcId="{3C79398A-8F91-4F46-A1F8-6E865F6BE57C}" destId="{E7AF257C-55A8-4E15-8DFC-9356CCD1D70B}" srcOrd="3" destOrd="0" parTransId="{A8A103BC-99D1-4B2A-AA96-56E9FF30A6C8}" sibTransId="{1EBA92AE-632A-4359-91BC-F4E311E20B07}"/>
    <dgm:cxn modelId="{9A9427E4-FF3C-4186-89DE-1F8F195AF04D}" type="presOf" srcId="{E7AF257C-55A8-4E15-8DFC-9356CCD1D70B}" destId="{77CA19C1-9DE9-4884-895D-3E5321B43E17}" srcOrd="0" destOrd="0" presId="urn:microsoft.com/office/officeart/2018/2/layout/IconVerticalSolidList"/>
    <dgm:cxn modelId="{89FE26F3-9CE5-41E3-A28E-ED07C29F39E7}" type="presOf" srcId="{EF5B0AA0-D62E-4487-B8B4-6C69945C590F}" destId="{9AA631AE-0559-47F1-B320-9435705690C5}" srcOrd="0" destOrd="0" presId="urn:microsoft.com/office/officeart/2018/2/layout/IconVerticalSolidList"/>
    <dgm:cxn modelId="{7F8612CF-061B-43C6-AD1D-0E23754E9DBF}" type="presParOf" srcId="{F061F645-AA33-4B6D-98A1-7F55CE4A710D}" destId="{1394C257-3785-4C7C-A95A-8E7EDF3B715B}" srcOrd="0" destOrd="0" presId="urn:microsoft.com/office/officeart/2018/2/layout/IconVerticalSolidList"/>
    <dgm:cxn modelId="{4092E20D-7193-489D-B5E7-157E866B037D}" type="presParOf" srcId="{1394C257-3785-4C7C-A95A-8E7EDF3B715B}" destId="{CE939D2A-E2EE-48F7-886B-ED05C4C6F41B}" srcOrd="0" destOrd="0" presId="urn:microsoft.com/office/officeart/2018/2/layout/IconVerticalSolidList"/>
    <dgm:cxn modelId="{64E4E633-7BEB-416F-8401-372B80260978}" type="presParOf" srcId="{1394C257-3785-4C7C-A95A-8E7EDF3B715B}" destId="{FAEAB7F0-9536-4593-A5D3-6651724AF28F}" srcOrd="1" destOrd="0" presId="urn:microsoft.com/office/officeart/2018/2/layout/IconVerticalSolidList"/>
    <dgm:cxn modelId="{95A63192-F6E0-435F-8BC8-FF4FB8CD5599}" type="presParOf" srcId="{1394C257-3785-4C7C-A95A-8E7EDF3B715B}" destId="{512A9E6F-AE87-4EEF-8F01-7D80402CE63B}" srcOrd="2" destOrd="0" presId="urn:microsoft.com/office/officeart/2018/2/layout/IconVerticalSolidList"/>
    <dgm:cxn modelId="{D4477A29-9C64-49D0-8A33-DC5765D8412E}" type="presParOf" srcId="{1394C257-3785-4C7C-A95A-8E7EDF3B715B}" destId="{14229A54-9AE3-4A84-99E3-160BA69CE22D}" srcOrd="3" destOrd="0" presId="urn:microsoft.com/office/officeart/2018/2/layout/IconVerticalSolidList"/>
    <dgm:cxn modelId="{AE5BF03F-1577-424F-BAB4-596F3C8C34C9}" type="presParOf" srcId="{F061F645-AA33-4B6D-98A1-7F55CE4A710D}" destId="{872B5C2F-417C-4A6F-ABB1-69305BAA0F2A}" srcOrd="1" destOrd="0" presId="urn:microsoft.com/office/officeart/2018/2/layout/IconVerticalSolidList"/>
    <dgm:cxn modelId="{C8A37DB4-D601-467E-A5F4-8AB020F68883}" type="presParOf" srcId="{F061F645-AA33-4B6D-98A1-7F55CE4A710D}" destId="{00E0CAF9-B0F6-4D3F-BB0E-AF705C8EC6A0}" srcOrd="2" destOrd="0" presId="urn:microsoft.com/office/officeart/2018/2/layout/IconVerticalSolidList"/>
    <dgm:cxn modelId="{4FC3EC58-4772-4C63-84E0-BCD5097060CD}" type="presParOf" srcId="{00E0CAF9-B0F6-4D3F-BB0E-AF705C8EC6A0}" destId="{2E7600E6-C9CB-4AF8-802B-5B8C7D4F4DFA}" srcOrd="0" destOrd="0" presId="urn:microsoft.com/office/officeart/2018/2/layout/IconVerticalSolidList"/>
    <dgm:cxn modelId="{BE0EE348-37B1-4406-9A62-796B1FB3FA83}" type="presParOf" srcId="{00E0CAF9-B0F6-4D3F-BB0E-AF705C8EC6A0}" destId="{2E629003-CE2B-4927-80F1-D8B7F6239D41}" srcOrd="1" destOrd="0" presId="urn:microsoft.com/office/officeart/2018/2/layout/IconVerticalSolidList"/>
    <dgm:cxn modelId="{D4578E5E-283B-4BB4-97CC-E13F63B49E81}" type="presParOf" srcId="{00E0CAF9-B0F6-4D3F-BB0E-AF705C8EC6A0}" destId="{1E791A21-285D-471B-9EBB-8CC887C4AE98}" srcOrd="2" destOrd="0" presId="urn:microsoft.com/office/officeart/2018/2/layout/IconVerticalSolidList"/>
    <dgm:cxn modelId="{1D3FF7E0-6BED-4FB1-A94A-543545775302}" type="presParOf" srcId="{00E0CAF9-B0F6-4D3F-BB0E-AF705C8EC6A0}" destId="{35327579-E31F-46DA-9CAA-6B433A9E22E1}" srcOrd="3" destOrd="0" presId="urn:microsoft.com/office/officeart/2018/2/layout/IconVerticalSolidList"/>
    <dgm:cxn modelId="{620B9D9F-DA2D-4356-BD52-A62179727376}" type="presParOf" srcId="{F061F645-AA33-4B6D-98A1-7F55CE4A710D}" destId="{2A8EA6D2-1417-4FA8-A87A-17608C6C6666}" srcOrd="3" destOrd="0" presId="urn:microsoft.com/office/officeart/2018/2/layout/IconVerticalSolidList"/>
    <dgm:cxn modelId="{EC2C03E8-2D65-4E02-BD32-A6DD72B8D1D3}" type="presParOf" srcId="{F061F645-AA33-4B6D-98A1-7F55CE4A710D}" destId="{46A903B3-DDC6-4548-89F9-C185CACEE7AD}" srcOrd="4" destOrd="0" presId="urn:microsoft.com/office/officeart/2018/2/layout/IconVerticalSolidList"/>
    <dgm:cxn modelId="{853AD86E-80EA-4448-BE0F-AF2160C29DE4}" type="presParOf" srcId="{46A903B3-DDC6-4548-89F9-C185CACEE7AD}" destId="{AD71ED06-67F4-42AC-B0A2-7B0A38CCFD8C}" srcOrd="0" destOrd="0" presId="urn:microsoft.com/office/officeart/2018/2/layout/IconVerticalSolidList"/>
    <dgm:cxn modelId="{3436F1A8-23C7-4CC5-B0AA-D7C848A96CAF}" type="presParOf" srcId="{46A903B3-DDC6-4548-89F9-C185CACEE7AD}" destId="{7D3C661E-83AF-4BB0-9A1E-94666FEBC7EA}" srcOrd="1" destOrd="0" presId="urn:microsoft.com/office/officeart/2018/2/layout/IconVerticalSolidList"/>
    <dgm:cxn modelId="{A58D110C-9D05-4EC8-9035-1BD83BEC6E20}" type="presParOf" srcId="{46A903B3-DDC6-4548-89F9-C185CACEE7AD}" destId="{780B288B-5D50-4067-9A01-27276E168528}" srcOrd="2" destOrd="0" presId="urn:microsoft.com/office/officeart/2018/2/layout/IconVerticalSolidList"/>
    <dgm:cxn modelId="{B7CD1B28-A8BA-4556-AC93-5D3E9396567E}" type="presParOf" srcId="{46A903B3-DDC6-4548-89F9-C185CACEE7AD}" destId="{9AA631AE-0559-47F1-B320-9435705690C5}" srcOrd="3" destOrd="0" presId="urn:microsoft.com/office/officeart/2018/2/layout/IconVerticalSolidList"/>
    <dgm:cxn modelId="{F4E1D06C-F308-4865-ABF0-DA54F0465CEF}" type="presParOf" srcId="{F061F645-AA33-4B6D-98A1-7F55CE4A710D}" destId="{E35D6FDF-663B-4A56-81FB-062A574BDA7A}" srcOrd="5" destOrd="0" presId="urn:microsoft.com/office/officeart/2018/2/layout/IconVerticalSolidList"/>
    <dgm:cxn modelId="{5B375B9C-8B97-4101-86C4-1D14A896064E}" type="presParOf" srcId="{F061F645-AA33-4B6D-98A1-7F55CE4A710D}" destId="{2F7E2F69-EF26-4A5C-BD9A-9E96D8CDA585}" srcOrd="6" destOrd="0" presId="urn:microsoft.com/office/officeart/2018/2/layout/IconVerticalSolidList"/>
    <dgm:cxn modelId="{880BBBD6-CDCF-4E16-AF46-E0DBBF712E49}" type="presParOf" srcId="{2F7E2F69-EF26-4A5C-BD9A-9E96D8CDA585}" destId="{FA5BA321-7F98-486C-92A7-9D38E7A450E6}" srcOrd="0" destOrd="0" presId="urn:microsoft.com/office/officeart/2018/2/layout/IconVerticalSolidList"/>
    <dgm:cxn modelId="{1F9EE016-F53D-4F06-B614-A8D2DD3BF9D3}" type="presParOf" srcId="{2F7E2F69-EF26-4A5C-BD9A-9E96D8CDA585}" destId="{A2EB3C3D-FADE-4D5B-8DC5-DC2338BE193E}" srcOrd="1" destOrd="0" presId="urn:microsoft.com/office/officeart/2018/2/layout/IconVerticalSolidList"/>
    <dgm:cxn modelId="{AEAE1EBF-2AE6-420D-80E6-8A0C576BA994}" type="presParOf" srcId="{2F7E2F69-EF26-4A5C-BD9A-9E96D8CDA585}" destId="{7A91E3D6-16C7-4B5D-A05C-2BD72EE4C67B}" srcOrd="2" destOrd="0" presId="urn:microsoft.com/office/officeart/2018/2/layout/IconVerticalSolidList"/>
    <dgm:cxn modelId="{922441CF-8F5B-4DB8-8C82-BD38DE8E6604}" type="presParOf" srcId="{2F7E2F69-EF26-4A5C-BD9A-9E96D8CDA585}" destId="{77CA19C1-9DE9-4884-895D-3E5321B43E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F57DF-F0BF-4655-B6DF-A84136A68CF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04A449BE-E583-4A65-A43B-F65524CF476C}">
      <dgm:prSet/>
      <dgm:spPr/>
      <dgm:t>
        <a:bodyPr/>
        <a:lstStyle/>
        <a:p>
          <a:r>
            <a:rPr lang="en-GB" b="0" dirty="0"/>
            <a:t>Absorb your colleagues’ viewpoints, then </a:t>
          </a:r>
          <a:r>
            <a:rPr lang="en-GB" b="1" dirty="0"/>
            <a:t>reflect them back. </a:t>
          </a:r>
        </a:p>
        <a:p>
          <a:r>
            <a:rPr lang="en-GB" b="0" dirty="0"/>
            <a:t>Whether or not you concur you can use this as a platform. </a:t>
          </a:r>
          <a:endParaRPr lang="en-US" dirty="0"/>
        </a:p>
      </dgm:t>
    </dgm:pt>
    <dgm:pt modelId="{A14E9E3B-77CE-4838-A21A-B1A4F1EC91DF}" type="parTrans" cxnId="{F6E2535F-1B2D-4D07-B701-CE34DE6C9122}">
      <dgm:prSet/>
      <dgm:spPr/>
      <dgm:t>
        <a:bodyPr/>
        <a:lstStyle/>
        <a:p>
          <a:endParaRPr lang="en-US"/>
        </a:p>
      </dgm:t>
    </dgm:pt>
    <dgm:pt modelId="{0D995246-317B-4C29-8CB8-58B67CDA6B0F}" type="sibTrans" cxnId="{F6E2535F-1B2D-4D07-B701-CE34DE6C9122}">
      <dgm:prSet/>
      <dgm:spPr/>
      <dgm:t>
        <a:bodyPr/>
        <a:lstStyle/>
        <a:p>
          <a:endParaRPr lang="en-US"/>
        </a:p>
      </dgm:t>
    </dgm:pt>
    <dgm:pt modelId="{98514270-632D-4624-AE00-628F3A1144FC}">
      <dgm:prSet/>
      <dgm:spPr/>
      <dgm:t>
        <a:bodyPr/>
        <a:lstStyle/>
        <a:p>
          <a:r>
            <a:rPr lang="en-GB" b="0" dirty="0"/>
            <a:t>When it’s your turn to speak, do so with certainty and without hesitation. </a:t>
          </a:r>
          <a:endParaRPr lang="en-US" dirty="0"/>
        </a:p>
      </dgm:t>
    </dgm:pt>
    <dgm:pt modelId="{BC3545A6-FC00-4C42-BCDE-AEA6DF44A23E}" type="parTrans" cxnId="{E2C3A1A6-823B-425A-80B2-DB79E6BCB234}">
      <dgm:prSet/>
      <dgm:spPr/>
      <dgm:t>
        <a:bodyPr/>
        <a:lstStyle/>
        <a:p>
          <a:endParaRPr lang="en-US"/>
        </a:p>
      </dgm:t>
    </dgm:pt>
    <dgm:pt modelId="{405BB6AE-AB30-4DBC-8441-D8484CE38969}" type="sibTrans" cxnId="{E2C3A1A6-823B-425A-80B2-DB79E6BCB234}">
      <dgm:prSet/>
      <dgm:spPr/>
      <dgm:t>
        <a:bodyPr/>
        <a:lstStyle/>
        <a:p>
          <a:endParaRPr lang="en-US"/>
        </a:p>
      </dgm:t>
    </dgm:pt>
    <dgm:pt modelId="{326775F6-E7B2-47C8-8CFB-8A19B6649556}">
      <dgm:prSet/>
      <dgm:spPr/>
      <dgm:t>
        <a:bodyPr/>
        <a:lstStyle/>
        <a:p>
          <a:r>
            <a:rPr lang="en-GB" b="0" dirty="0"/>
            <a:t>Making </a:t>
          </a:r>
          <a:r>
            <a:rPr lang="en-GB" b="1" dirty="0"/>
            <a:t>people feel heard </a:t>
          </a:r>
          <a:r>
            <a:rPr lang="en-GB" b="0" dirty="0"/>
            <a:t>is crucial for persuasion</a:t>
          </a:r>
          <a:endParaRPr lang="en-US" dirty="0"/>
        </a:p>
      </dgm:t>
    </dgm:pt>
    <dgm:pt modelId="{48C538A1-C515-44B2-8295-0E8FB1284DF0}" type="parTrans" cxnId="{1C4D5AF8-81DB-4C92-97B0-E9FC18661178}">
      <dgm:prSet/>
      <dgm:spPr/>
      <dgm:t>
        <a:bodyPr/>
        <a:lstStyle/>
        <a:p>
          <a:endParaRPr lang="en-US"/>
        </a:p>
      </dgm:t>
    </dgm:pt>
    <dgm:pt modelId="{22344764-21DE-4F8B-83BB-A5E7E9400579}" type="sibTrans" cxnId="{1C4D5AF8-81DB-4C92-97B0-E9FC18661178}">
      <dgm:prSet/>
      <dgm:spPr/>
      <dgm:t>
        <a:bodyPr/>
        <a:lstStyle/>
        <a:p>
          <a:endParaRPr lang="en-US"/>
        </a:p>
      </dgm:t>
    </dgm:pt>
    <dgm:pt modelId="{E669329E-89AE-461A-B146-468E2316EB9C}" type="pres">
      <dgm:prSet presAssocID="{4CAF57DF-F0BF-4655-B6DF-A84136A68CF0}" presName="diagram" presStyleCnt="0">
        <dgm:presLayoutVars>
          <dgm:dir/>
          <dgm:resizeHandles val="exact"/>
        </dgm:presLayoutVars>
      </dgm:prSet>
      <dgm:spPr/>
    </dgm:pt>
    <dgm:pt modelId="{B063DAA5-4A6E-449B-8539-237D6AB8444A}" type="pres">
      <dgm:prSet presAssocID="{04A449BE-E583-4A65-A43B-F65524CF476C}" presName="node" presStyleLbl="node1" presStyleIdx="0" presStyleCnt="3">
        <dgm:presLayoutVars>
          <dgm:bulletEnabled val="1"/>
        </dgm:presLayoutVars>
      </dgm:prSet>
      <dgm:spPr/>
    </dgm:pt>
    <dgm:pt modelId="{6E63CA16-6E54-4FFF-AE4C-08ED35B6A3C5}" type="pres">
      <dgm:prSet presAssocID="{0D995246-317B-4C29-8CB8-58B67CDA6B0F}" presName="sibTrans" presStyleCnt="0"/>
      <dgm:spPr/>
    </dgm:pt>
    <dgm:pt modelId="{005450DE-784D-45C0-BBEC-43E56F82C6B6}" type="pres">
      <dgm:prSet presAssocID="{98514270-632D-4624-AE00-628F3A1144FC}" presName="node" presStyleLbl="node1" presStyleIdx="1" presStyleCnt="3" custLinFactY="7821" custLinFactNeighborX="-52158" custLinFactNeighborY="100000">
        <dgm:presLayoutVars>
          <dgm:bulletEnabled val="1"/>
        </dgm:presLayoutVars>
      </dgm:prSet>
      <dgm:spPr/>
    </dgm:pt>
    <dgm:pt modelId="{8B446763-A9F4-41C5-85B2-AB737F6E7893}" type="pres">
      <dgm:prSet presAssocID="{405BB6AE-AB30-4DBC-8441-D8484CE38969}" presName="sibTrans" presStyleCnt="0"/>
      <dgm:spPr/>
    </dgm:pt>
    <dgm:pt modelId="{81452375-B3B4-4746-859D-CE766E48BC78}" type="pres">
      <dgm:prSet presAssocID="{326775F6-E7B2-47C8-8CFB-8A19B6649556}" presName="node" presStyleLbl="node1" presStyleIdx="2" presStyleCnt="3" custLinFactY="-16272" custLinFactNeighborX="56114" custLinFactNeighborY="-100000">
        <dgm:presLayoutVars>
          <dgm:bulletEnabled val="1"/>
        </dgm:presLayoutVars>
      </dgm:prSet>
      <dgm:spPr/>
    </dgm:pt>
  </dgm:ptLst>
  <dgm:cxnLst>
    <dgm:cxn modelId="{D2D7E52B-3D44-4C9E-B6E6-617E9B752782}" type="presOf" srcId="{98514270-632D-4624-AE00-628F3A1144FC}" destId="{005450DE-784D-45C0-BBEC-43E56F82C6B6}" srcOrd="0" destOrd="0" presId="urn:microsoft.com/office/officeart/2005/8/layout/default"/>
    <dgm:cxn modelId="{63AFF82D-5742-42CE-B97C-966BC1317FBC}" type="presOf" srcId="{04A449BE-E583-4A65-A43B-F65524CF476C}" destId="{B063DAA5-4A6E-449B-8539-237D6AB8444A}" srcOrd="0" destOrd="0" presId="urn:microsoft.com/office/officeart/2005/8/layout/default"/>
    <dgm:cxn modelId="{F6E2535F-1B2D-4D07-B701-CE34DE6C9122}" srcId="{4CAF57DF-F0BF-4655-B6DF-A84136A68CF0}" destId="{04A449BE-E583-4A65-A43B-F65524CF476C}" srcOrd="0" destOrd="0" parTransId="{A14E9E3B-77CE-4838-A21A-B1A4F1EC91DF}" sibTransId="{0D995246-317B-4C29-8CB8-58B67CDA6B0F}"/>
    <dgm:cxn modelId="{3B64DD76-4100-4572-AE9E-AD461B6AD0F1}" type="presOf" srcId="{4CAF57DF-F0BF-4655-B6DF-A84136A68CF0}" destId="{E669329E-89AE-461A-B146-468E2316EB9C}" srcOrd="0" destOrd="0" presId="urn:microsoft.com/office/officeart/2005/8/layout/default"/>
    <dgm:cxn modelId="{E2C3A1A6-823B-425A-80B2-DB79E6BCB234}" srcId="{4CAF57DF-F0BF-4655-B6DF-A84136A68CF0}" destId="{98514270-632D-4624-AE00-628F3A1144FC}" srcOrd="1" destOrd="0" parTransId="{BC3545A6-FC00-4C42-BCDE-AEA6DF44A23E}" sibTransId="{405BB6AE-AB30-4DBC-8441-D8484CE38969}"/>
    <dgm:cxn modelId="{AD120AD5-11CB-4B96-9D4F-E71A6BD871E5}" type="presOf" srcId="{326775F6-E7B2-47C8-8CFB-8A19B6649556}" destId="{81452375-B3B4-4746-859D-CE766E48BC78}" srcOrd="0" destOrd="0" presId="urn:microsoft.com/office/officeart/2005/8/layout/default"/>
    <dgm:cxn modelId="{1C4D5AF8-81DB-4C92-97B0-E9FC18661178}" srcId="{4CAF57DF-F0BF-4655-B6DF-A84136A68CF0}" destId="{326775F6-E7B2-47C8-8CFB-8A19B6649556}" srcOrd="2" destOrd="0" parTransId="{48C538A1-C515-44B2-8295-0E8FB1284DF0}" sibTransId="{22344764-21DE-4F8B-83BB-A5E7E9400579}"/>
    <dgm:cxn modelId="{2CF08107-AE24-4BA2-B069-5B3CF77DF127}" type="presParOf" srcId="{E669329E-89AE-461A-B146-468E2316EB9C}" destId="{B063DAA5-4A6E-449B-8539-237D6AB8444A}" srcOrd="0" destOrd="0" presId="urn:microsoft.com/office/officeart/2005/8/layout/default"/>
    <dgm:cxn modelId="{D9318DCF-ADD8-40A8-AC95-56968225D8F0}" type="presParOf" srcId="{E669329E-89AE-461A-B146-468E2316EB9C}" destId="{6E63CA16-6E54-4FFF-AE4C-08ED35B6A3C5}" srcOrd="1" destOrd="0" presId="urn:microsoft.com/office/officeart/2005/8/layout/default"/>
    <dgm:cxn modelId="{FD30A8BC-001B-45D6-A20D-983B6698CED8}" type="presParOf" srcId="{E669329E-89AE-461A-B146-468E2316EB9C}" destId="{005450DE-784D-45C0-BBEC-43E56F82C6B6}" srcOrd="2" destOrd="0" presId="urn:microsoft.com/office/officeart/2005/8/layout/default"/>
    <dgm:cxn modelId="{8D6ADEDD-66DA-45F1-BF64-16CF973093CC}" type="presParOf" srcId="{E669329E-89AE-461A-B146-468E2316EB9C}" destId="{8B446763-A9F4-41C5-85B2-AB737F6E7893}" srcOrd="3" destOrd="0" presId="urn:microsoft.com/office/officeart/2005/8/layout/default"/>
    <dgm:cxn modelId="{218DD376-EC6C-4E67-9A6F-CAF2102E6C7A}" type="presParOf" srcId="{E669329E-89AE-461A-B146-468E2316EB9C}" destId="{81452375-B3B4-4746-859D-CE766E48BC7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928F9-C817-4E58-BB3C-46CD7D4237BB}">
      <dsp:nvSpPr>
        <dsp:cNvPr id="0" name=""/>
        <dsp:cNvSpPr/>
      </dsp:nvSpPr>
      <dsp:spPr>
        <a:xfrm>
          <a:off x="0" y="113493"/>
          <a:ext cx="6589260" cy="5036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1. Understand the situation</a:t>
          </a:r>
        </a:p>
      </dsp:txBody>
      <dsp:txXfrm>
        <a:off x="24588" y="138081"/>
        <a:ext cx="6540084" cy="454509"/>
      </dsp:txXfrm>
    </dsp:sp>
    <dsp:sp modelId="{82A07D27-AD61-40FC-B816-7FEF5461247A}">
      <dsp:nvSpPr>
        <dsp:cNvPr id="0" name=""/>
        <dsp:cNvSpPr/>
      </dsp:nvSpPr>
      <dsp:spPr>
        <a:xfrm>
          <a:off x="0" y="677658"/>
          <a:ext cx="6589260" cy="503685"/>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kern="1200" dirty="0"/>
            <a:t>2. Introduce yourself</a:t>
          </a:r>
          <a:endParaRPr lang="en-US" sz="2100" kern="1200" dirty="0"/>
        </a:p>
      </dsp:txBody>
      <dsp:txXfrm>
        <a:off x="24588" y="702246"/>
        <a:ext cx="6540084" cy="454509"/>
      </dsp:txXfrm>
    </dsp:sp>
    <dsp:sp modelId="{44FCED24-2322-4B80-BFB1-FAD06FA2463D}">
      <dsp:nvSpPr>
        <dsp:cNvPr id="0" name=""/>
        <dsp:cNvSpPr/>
      </dsp:nvSpPr>
      <dsp:spPr>
        <a:xfrm>
          <a:off x="0" y="1241823"/>
          <a:ext cx="6589260" cy="50368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kern="1200" dirty="0"/>
            <a:t>3. Start with active listening </a:t>
          </a:r>
          <a:endParaRPr lang="en-US" sz="2100" kern="1200" dirty="0"/>
        </a:p>
      </dsp:txBody>
      <dsp:txXfrm>
        <a:off x="24588" y="1266411"/>
        <a:ext cx="6540084" cy="454509"/>
      </dsp:txXfrm>
    </dsp:sp>
    <dsp:sp modelId="{71DF85DC-8704-4B50-B0A6-23B2572FBCCD}">
      <dsp:nvSpPr>
        <dsp:cNvPr id="0" name=""/>
        <dsp:cNvSpPr/>
      </dsp:nvSpPr>
      <dsp:spPr>
        <a:xfrm>
          <a:off x="0" y="1805988"/>
          <a:ext cx="6589260" cy="503685"/>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4. Use the ‘yes and’ approach</a:t>
          </a:r>
        </a:p>
      </dsp:txBody>
      <dsp:txXfrm>
        <a:off x="24588" y="1830576"/>
        <a:ext cx="6540084" cy="454509"/>
      </dsp:txXfrm>
    </dsp:sp>
    <dsp:sp modelId="{29316A28-F06F-4FF8-B0EA-3F242A6A8E0A}">
      <dsp:nvSpPr>
        <dsp:cNvPr id="0" name=""/>
        <dsp:cNvSpPr/>
      </dsp:nvSpPr>
      <dsp:spPr>
        <a:xfrm>
          <a:off x="0" y="2370153"/>
          <a:ext cx="6589260" cy="50368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5. Be prepared</a:t>
          </a:r>
        </a:p>
      </dsp:txBody>
      <dsp:txXfrm>
        <a:off x="24588" y="2394741"/>
        <a:ext cx="6540084" cy="454509"/>
      </dsp:txXfrm>
    </dsp:sp>
    <dsp:sp modelId="{731C7552-3CEA-44FE-8F16-B50E999D796F}">
      <dsp:nvSpPr>
        <dsp:cNvPr id="0" name=""/>
        <dsp:cNvSpPr/>
      </dsp:nvSpPr>
      <dsp:spPr>
        <a:xfrm>
          <a:off x="0" y="2934318"/>
          <a:ext cx="6589260" cy="503685"/>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6. Offer value</a:t>
          </a:r>
        </a:p>
      </dsp:txBody>
      <dsp:txXfrm>
        <a:off x="24588" y="2958906"/>
        <a:ext cx="6540084" cy="454509"/>
      </dsp:txXfrm>
    </dsp:sp>
    <dsp:sp modelId="{9A0236AF-FFBF-41C3-AA57-CDCDCFF485B8}">
      <dsp:nvSpPr>
        <dsp:cNvPr id="0" name=""/>
        <dsp:cNvSpPr/>
      </dsp:nvSpPr>
      <dsp:spPr>
        <a:xfrm>
          <a:off x="0" y="3498484"/>
          <a:ext cx="6589260" cy="50368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kern="1200" dirty="0"/>
            <a:t>7. Silence your inner critic</a:t>
          </a:r>
          <a:endParaRPr lang="en-US" sz="2100" kern="1200" dirty="0"/>
        </a:p>
      </dsp:txBody>
      <dsp:txXfrm>
        <a:off x="24588" y="3523072"/>
        <a:ext cx="6540084" cy="454509"/>
      </dsp:txXfrm>
    </dsp:sp>
    <dsp:sp modelId="{0F6518C5-4BCF-436C-8223-ABF9DF8D77E2}">
      <dsp:nvSpPr>
        <dsp:cNvPr id="0" name=""/>
        <dsp:cNvSpPr/>
      </dsp:nvSpPr>
      <dsp:spPr>
        <a:xfrm>
          <a:off x="0" y="4062649"/>
          <a:ext cx="6589260" cy="503685"/>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8. Don’t fear conflict</a:t>
          </a:r>
        </a:p>
      </dsp:txBody>
      <dsp:txXfrm>
        <a:off x="24588" y="4087237"/>
        <a:ext cx="6540084" cy="454509"/>
      </dsp:txXfrm>
    </dsp:sp>
    <dsp:sp modelId="{0E79380D-D3EE-4CC6-8600-4D9E88EC8A76}">
      <dsp:nvSpPr>
        <dsp:cNvPr id="0" name=""/>
        <dsp:cNvSpPr/>
      </dsp:nvSpPr>
      <dsp:spPr>
        <a:xfrm>
          <a:off x="0" y="4626814"/>
          <a:ext cx="6589260" cy="50368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10. Appearances matter</a:t>
          </a:r>
        </a:p>
      </dsp:txBody>
      <dsp:txXfrm>
        <a:off x="24588" y="4651402"/>
        <a:ext cx="6540084" cy="454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39D2A-E2EE-48F7-886B-ED05C4C6F41B}">
      <dsp:nvSpPr>
        <dsp:cNvPr id="0" name=""/>
        <dsp:cNvSpPr/>
      </dsp:nvSpPr>
      <dsp:spPr>
        <a:xfrm>
          <a:off x="0" y="1831"/>
          <a:ext cx="11088000" cy="9280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AB7F0-9536-4593-A5D3-6651724AF28F}">
      <dsp:nvSpPr>
        <dsp:cNvPr id="0" name=""/>
        <dsp:cNvSpPr/>
      </dsp:nvSpPr>
      <dsp:spPr>
        <a:xfrm>
          <a:off x="280726" y="210636"/>
          <a:ext cx="510412" cy="510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29A54-9AE3-4A84-99E3-160BA69CE22D}">
      <dsp:nvSpPr>
        <dsp:cNvPr id="0" name=""/>
        <dsp:cNvSpPr/>
      </dsp:nvSpPr>
      <dsp:spPr>
        <a:xfrm>
          <a:off x="1071865" y="1831"/>
          <a:ext cx="10016134" cy="92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16" tIns="98216" rIns="98216" bIns="98216" numCol="1" spcCol="1270" anchor="ctr" anchorCtr="0">
          <a:noAutofit/>
        </a:bodyPr>
        <a:lstStyle/>
        <a:p>
          <a:pPr marL="0" lvl="0" indent="0" algn="l" defTabSz="977900">
            <a:lnSpc>
              <a:spcPct val="100000"/>
            </a:lnSpc>
            <a:spcBef>
              <a:spcPct val="0"/>
            </a:spcBef>
            <a:spcAft>
              <a:spcPct val="35000"/>
            </a:spcAft>
            <a:buNone/>
          </a:pPr>
          <a:r>
            <a:rPr lang="en-GB" sz="2200" b="0" kern="1200"/>
            <a:t>Introducing yourself at the start helps remind or inform people of who you are and </a:t>
          </a:r>
          <a:r>
            <a:rPr lang="en-GB" sz="2200" b="1" kern="1200"/>
            <a:t>what role you play</a:t>
          </a:r>
          <a:r>
            <a:rPr lang="en-GB" sz="2200" b="0" kern="1200"/>
            <a:t>. </a:t>
          </a:r>
          <a:endParaRPr lang="en-US" sz="2200" kern="1200"/>
        </a:p>
      </dsp:txBody>
      <dsp:txXfrm>
        <a:off x="1071865" y="1831"/>
        <a:ext cx="10016134" cy="928022"/>
      </dsp:txXfrm>
    </dsp:sp>
    <dsp:sp modelId="{2E7600E6-C9CB-4AF8-802B-5B8C7D4F4DFA}">
      <dsp:nvSpPr>
        <dsp:cNvPr id="0" name=""/>
        <dsp:cNvSpPr/>
      </dsp:nvSpPr>
      <dsp:spPr>
        <a:xfrm>
          <a:off x="0" y="1161859"/>
          <a:ext cx="11088000" cy="9280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29003-CE2B-4927-80F1-D8B7F6239D41}">
      <dsp:nvSpPr>
        <dsp:cNvPr id="0" name=""/>
        <dsp:cNvSpPr/>
      </dsp:nvSpPr>
      <dsp:spPr>
        <a:xfrm>
          <a:off x="280726" y="1370664"/>
          <a:ext cx="510412" cy="510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27579-E31F-46DA-9CAA-6B433A9E22E1}">
      <dsp:nvSpPr>
        <dsp:cNvPr id="0" name=""/>
        <dsp:cNvSpPr/>
      </dsp:nvSpPr>
      <dsp:spPr>
        <a:xfrm>
          <a:off x="1071865" y="1161859"/>
          <a:ext cx="10016134" cy="92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16" tIns="98216" rIns="98216" bIns="98216" numCol="1" spcCol="1270" anchor="ctr" anchorCtr="0">
          <a:noAutofit/>
        </a:bodyPr>
        <a:lstStyle/>
        <a:p>
          <a:pPr marL="0" lvl="0" indent="0" algn="l" defTabSz="977900">
            <a:lnSpc>
              <a:spcPct val="100000"/>
            </a:lnSpc>
            <a:spcBef>
              <a:spcPct val="0"/>
            </a:spcBef>
            <a:spcAft>
              <a:spcPct val="35000"/>
            </a:spcAft>
            <a:buNone/>
          </a:pPr>
          <a:r>
            <a:rPr lang="en-GB" sz="2200" b="0" kern="1200"/>
            <a:t>When introducing yourself, </a:t>
          </a:r>
          <a:r>
            <a:rPr lang="en-GB" sz="2200" b="1" kern="1200"/>
            <a:t>speak confidently.</a:t>
          </a:r>
          <a:endParaRPr lang="en-US" sz="2200" kern="1200"/>
        </a:p>
      </dsp:txBody>
      <dsp:txXfrm>
        <a:off x="1071865" y="1161859"/>
        <a:ext cx="10016134" cy="928022"/>
      </dsp:txXfrm>
    </dsp:sp>
    <dsp:sp modelId="{AD71ED06-67F4-42AC-B0A2-7B0A38CCFD8C}">
      <dsp:nvSpPr>
        <dsp:cNvPr id="0" name=""/>
        <dsp:cNvSpPr/>
      </dsp:nvSpPr>
      <dsp:spPr>
        <a:xfrm>
          <a:off x="0" y="2321887"/>
          <a:ext cx="11088000" cy="9280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C661E-83AF-4BB0-9A1E-94666FEBC7EA}">
      <dsp:nvSpPr>
        <dsp:cNvPr id="0" name=""/>
        <dsp:cNvSpPr/>
      </dsp:nvSpPr>
      <dsp:spPr>
        <a:xfrm>
          <a:off x="280726" y="2530692"/>
          <a:ext cx="510412" cy="510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631AE-0559-47F1-B320-9435705690C5}">
      <dsp:nvSpPr>
        <dsp:cNvPr id="0" name=""/>
        <dsp:cNvSpPr/>
      </dsp:nvSpPr>
      <dsp:spPr>
        <a:xfrm>
          <a:off x="1071865" y="2321887"/>
          <a:ext cx="10016134" cy="92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16" tIns="98216" rIns="98216" bIns="98216" numCol="1" spcCol="1270" anchor="ctr" anchorCtr="0">
          <a:noAutofit/>
        </a:bodyPr>
        <a:lstStyle/>
        <a:p>
          <a:pPr marL="0" lvl="0" indent="0" algn="l" defTabSz="977900">
            <a:lnSpc>
              <a:spcPct val="100000"/>
            </a:lnSpc>
            <a:spcBef>
              <a:spcPct val="0"/>
            </a:spcBef>
            <a:spcAft>
              <a:spcPct val="35000"/>
            </a:spcAft>
            <a:buNone/>
          </a:pPr>
          <a:r>
            <a:rPr lang="en-GB" sz="2200" b="0" kern="1200"/>
            <a:t>Be </a:t>
          </a:r>
          <a:r>
            <a:rPr lang="en-GB" sz="2200" b="1" kern="1200"/>
            <a:t>concise </a:t>
          </a:r>
          <a:r>
            <a:rPr lang="en-GB" sz="2200" b="0" kern="1200"/>
            <a:t>and to the </a:t>
          </a:r>
          <a:r>
            <a:rPr lang="en-GB" sz="2200" b="1" kern="1200"/>
            <a:t>point</a:t>
          </a:r>
          <a:r>
            <a:rPr lang="en-GB" sz="2200" b="0" kern="1200"/>
            <a:t>. </a:t>
          </a:r>
          <a:endParaRPr lang="en-US" sz="2200" kern="1200"/>
        </a:p>
      </dsp:txBody>
      <dsp:txXfrm>
        <a:off x="1071865" y="2321887"/>
        <a:ext cx="10016134" cy="928022"/>
      </dsp:txXfrm>
    </dsp:sp>
    <dsp:sp modelId="{FA5BA321-7F98-486C-92A7-9D38E7A450E6}">
      <dsp:nvSpPr>
        <dsp:cNvPr id="0" name=""/>
        <dsp:cNvSpPr/>
      </dsp:nvSpPr>
      <dsp:spPr>
        <a:xfrm>
          <a:off x="0" y="3481915"/>
          <a:ext cx="11088000" cy="9280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B3C3D-FADE-4D5B-8DC5-DC2338BE193E}">
      <dsp:nvSpPr>
        <dsp:cNvPr id="0" name=""/>
        <dsp:cNvSpPr/>
      </dsp:nvSpPr>
      <dsp:spPr>
        <a:xfrm>
          <a:off x="280726" y="3690720"/>
          <a:ext cx="510412" cy="5104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A19C1-9DE9-4884-895D-3E5321B43E17}">
      <dsp:nvSpPr>
        <dsp:cNvPr id="0" name=""/>
        <dsp:cNvSpPr/>
      </dsp:nvSpPr>
      <dsp:spPr>
        <a:xfrm>
          <a:off x="1071865" y="3481915"/>
          <a:ext cx="10016134" cy="92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16" tIns="98216" rIns="98216" bIns="98216" numCol="1" spcCol="1270" anchor="ctr" anchorCtr="0">
          <a:noAutofit/>
        </a:bodyPr>
        <a:lstStyle/>
        <a:p>
          <a:pPr marL="0" lvl="0" indent="0" algn="l" defTabSz="977900">
            <a:lnSpc>
              <a:spcPct val="100000"/>
            </a:lnSpc>
            <a:spcBef>
              <a:spcPct val="0"/>
            </a:spcBef>
            <a:spcAft>
              <a:spcPct val="35000"/>
            </a:spcAft>
            <a:buNone/>
          </a:pPr>
          <a:r>
            <a:rPr lang="en-GB" sz="2200" b="0" kern="1200"/>
            <a:t>People are much </a:t>
          </a:r>
          <a:r>
            <a:rPr lang="en-GB" sz="2200" b="1" kern="1200"/>
            <a:t>more likely to listen </a:t>
          </a:r>
          <a:r>
            <a:rPr lang="en-GB" sz="2200" b="0" kern="1200"/>
            <a:t>to you when they know who you are.</a:t>
          </a:r>
          <a:endParaRPr lang="en-US" sz="2200" kern="1200"/>
        </a:p>
      </dsp:txBody>
      <dsp:txXfrm>
        <a:off x="1071865" y="3481915"/>
        <a:ext cx="10016134" cy="928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3DAA5-4A6E-449B-8539-237D6AB8444A}">
      <dsp:nvSpPr>
        <dsp:cNvPr id="0" name=""/>
        <dsp:cNvSpPr/>
      </dsp:nvSpPr>
      <dsp:spPr>
        <a:xfrm>
          <a:off x="35239" y="1210"/>
          <a:ext cx="3163368" cy="18980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Absorb your colleagues’ viewpoints, then </a:t>
          </a:r>
          <a:r>
            <a:rPr lang="en-GB" sz="1900" b="1" kern="1200" dirty="0"/>
            <a:t>reflect them back. </a:t>
          </a:r>
        </a:p>
        <a:p>
          <a:pPr marL="0" lvl="0" indent="0" algn="ctr" defTabSz="844550">
            <a:lnSpc>
              <a:spcPct val="90000"/>
            </a:lnSpc>
            <a:spcBef>
              <a:spcPct val="0"/>
            </a:spcBef>
            <a:spcAft>
              <a:spcPct val="35000"/>
            </a:spcAft>
            <a:buNone/>
          </a:pPr>
          <a:r>
            <a:rPr lang="en-GB" sz="1900" b="0" kern="1200" dirty="0"/>
            <a:t>Whether or not you concur you can use this as a platform. </a:t>
          </a:r>
          <a:endParaRPr lang="en-US" sz="1900" kern="1200" dirty="0"/>
        </a:p>
      </dsp:txBody>
      <dsp:txXfrm>
        <a:off x="35239" y="1210"/>
        <a:ext cx="3163368" cy="1898020"/>
      </dsp:txXfrm>
    </dsp:sp>
    <dsp:sp modelId="{005450DE-784D-45C0-BBEC-43E56F82C6B6}">
      <dsp:nvSpPr>
        <dsp:cNvPr id="0" name=""/>
        <dsp:cNvSpPr/>
      </dsp:nvSpPr>
      <dsp:spPr>
        <a:xfrm>
          <a:off x="1864994" y="2047675"/>
          <a:ext cx="3163368" cy="18980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When it’s your turn to speak, do so with certainty and without hesitation. </a:t>
          </a:r>
          <a:endParaRPr lang="en-US" sz="1900" kern="1200" dirty="0"/>
        </a:p>
      </dsp:txBody>
      <dsp:txXfrm>
        <a:off x="1864994" y="2047675"/>
        <a:ext cx="3163368" cy="1898020"/>
      </dsp:txXfrm>
    </dsp:sp>
    <dsp:sp modelId="{81452375-B3B4-4746-859D-CE766E48BC78}">
      <dsp:nvSpPr>
        <dsp:cNvPr id="0" name=""/>
        <dsp:cNvSpPr/>
      </dsp:nvSpPr>
      <dsp:spPr>
        <a:xfrm>
          <a:off x="3550183" y="8701"/>
          <a:ext cx="3163368" cy="18980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0" kern="1200" dirty="0"/>
            <a:t>Making </a:t>
          </a:r>
          <a:r>
            <a:rPr lang="en-GB" sz="1900" b="1" kern="1200" dirty="0"/>
            <a:t>people feel heard </a:t>
          </a:r>
          <a:r>
            <a:rPr lang="en-GB" sz="1900" b="0" kern="1200" dirty="0"/>
            <a:t>is crucial for persuasion</a:t>
          </a:r>
          <a:endParaRPr lang="en-US" sz="1900" kern="1200" dirty="0"/>
        </a:p>
      </dsp:txBody>
      <dsp:txXfrm>
        <a:off x="3550183" y="8701"/>
        <a:ext cx="3163368" cy="18980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A1F6E-2773-420D-B455-F472C2B2D461}"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6D544-479F-423A-96FE-A901776D81D8}" type="slidenum">
              <a:rPr lang="en-GB" smtClean="0"/>
              <a:t>‹#›</a:t>
            </a:fld>
            <a:endParaRPr lang="en-GB"/>
          </a:p>
        </p:txBody>
      </p:sp>
    </p:spTree>
    <p:extLst>
      <p:ext uri="{BB962C8B-B14F-4D97-AF65-F5344CB8AC3E}">
        <p14:creationId xmlns:p14="http://schemas.microsoft.com/office/powerpoint/2010/main" val="3990428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000000"/>
                </a:solidFill>
                <a:effectLst/>
                <a:latin typeface="Georgia" panose="02040502050405020303" pitchFamily="18" charset="0"/>
              </a:rPr>
              <a:t>Simple problems are ones like baking a cake from a mix. Success comes from following the recipe.</a:t>
            </a:r>
          </a:p>
          <a:p>
            <a:pPr algn="l">
              <a:buFont typeface="+mj-lt"/>
              <a:buAutoNum type="arabicPeriod"/>
            </a:pPr>
            <a:endParaRPr lang="en-GB" b="0" i="0" dirty="0">
              <a:solidFill>
                <a:srgbClr val="000000"/>
              </a:solidFill>
              <a:effectLst/>
              <a:latin typeface="Georgia" panose="02040502050405020303" pitchFamily="18" charset="0"/>
            </a:endParaRPr>
          </a:p>
          <a:p>
            <a:pPr algn="l">
              <a:buFont typeface="+mj-lt"/>
              <a:buAutoNum type="arabicPeriod" startAt="2"/>
            </a:pPr>
            <a:r>
              <a:rPr lang="en-GB" b="0" i="0" dirty="0">
                <a:solidFill>
                  <a:srgbClr val="000000"/>
                </a:solidFill>
                <a:effectLst/>
                <a:latin typeface="Georgia" panose="02040502050405020303" pitchFamily="18" charset="0"/>
              </a:rPr>
              <a:t>Complicated problems are ones like sending a rocket to the moon. Sometimes we can break them down into a series of simple problems. But this is not always the case. Success often takes multiple people, multiple teams, and specialized expertise. Unanticipated difficulties are frequent. Timing and coordination become serious concerns.</a:t>
            </a:r>
          </a:p>
          <a:p>
            <a:pPr algn="l">
              <a:buFont typeface="+mj-lt"/>
              <a:buNone/>
            </a:pPr>
            <a:endParaRPr lang="en-GB" b="0" i="0" dirty="0">
              <a:solidFill>
                <a:srgbClr val="000000"/>
              </a:solidFill>
              <a:effectLst/>
              <a:latin typeface="Georgia" panose="02040502050405020303" pitchFamily="18" charset="0"/>
            </a:endParaRPr>
          </a:p>
          <a:p>
            <a:pPr algn="l">
              <a:buFont typeface="+mj-lt"/>
              <a:buAutoNum type="arabicPeriod" startAt="3"/>
            </a:pPr>
            <a:r>
              <a:rPr lang="en-GB" b="0" i="0" dirty="0">
                <a:solidFill>
                  <a:srgbClr val="000000"/>
                </a:solidFill>
                <a:effectLst/>
                <a:latin typeface="Georgia" panose="02040502050405020303" pitchFamily="18" charset="0"/>
              </a:rPr>
              <a:t>Complex problems are ones like raising a child. Once you learn how to send a rocket to the moon, you can repeat the process with other rockets and perfect it. One rocket is like another rocket. But not so with raising a child, the professors point out. Each child is unique and we must understand her as an individual. Although raising one child may provide experience, it does not guarantee success with the next child. Expertise is valuable but not sufficient. The next child may require an entirely different approach from the previous one. Which points to another feature of complex problems -- their outcomes remain highly uncertain. Yet we all know that it is possible to raise a child well even as the process is complex.</a:t>
            </a:r>
          </a:p>
          <a:p>
            <a:endParaRPr lang="en-GB" dirty="0"/>
          </a:p>
        </p:txBody>
      </p:sp>
      <p:sp>
        <p:nvSpPr>
          <p:cNvPr id="4" name="Slide Number Placeholder 3"/>
          <p:cNvSpPr>
            <a:spLocks noGrp="1"/>
          </p:cNvSpPr>
          <p:nvPr>
            <p:ph type="sldNum" sz="quarter" idx="5"/>
          </p:nvPr>
        </p:nvSpPr>
        <p:spPr/>
        <p:txBody>
          <a:bodyPr/>
          <a:lstStyle/>
          <a:p>
            <a:fld id="{97EBB83D-387F-4B59-A63E-8EDA876191F7}" type="slidenum">
              <a:rPr lang="en-GB" smtClean="0"/>
              <a:t>5</a:t>
            </a:fld>
            <a:endParaRPr lang="en-GB"/>
          </a:p>
        </p:txBody>
      </p:sp>
    </p:spTree>
    <p:extLst>
      <p:ext uri="{BB962C8B-B14F-4D97-AF65-F5344CB8AC3E}">
        <p14:creationId xmlns:p14="http://schemas.microsoft.com/office/powerpoint/2010/main" val="8209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Expertise in a variety of fields – implies collaboration and partnership working </a:t>
            </a:r>
          </a:p>
          <a:p>
            <a:endParaRPr lang="en-GB" dirty="0"/>
          </a:p>
          <a:p>
            <a:r>
              <a:rPr lang="en-GB" dirty="0"/>
              <a:t>Expertise is neither necessary or sufficient to assure success; need to understand the partners views </a:t>
            </a:r>
          </a:p>
        </p:txBody>
      </p:sp>
      <p:sp>
        <p:nvSpPr>
          <p:cNvPr id="4" name="Slide Number Placeholder 3"/>
          <p:cNvSpPr>
            <a:spLocks noGrp="1"/>
          </p:cNvSpPr>
          <p:nvPr>
            <p:ph type="sldNum" sz="quarter" idx="5"/>
          </p:nvPr>
        </p:nvSpPr>
        <p:spPr/>
        <p:txBody>
          <a:bodyPr/>
          <a:lstStyle/>
          <a:p>
            <a:fld id="{97EBB83D-387F-4B59-A63E-8EDA876191F7}" type="slidenum">
              <a:rPr lang="en-GB" smtClean="0"/>
              <a:t>6</a:t>
            </a:fld>
            <a:endParaRPr lang="en-GB"/>
          </a:p>
        </p:txBody>
      </p:sp>
    </p:spTree>
    <p:extLst>
      <p:ext uri="{BB962C8B-B14F-4D97-AF65-F5344CB8AC3E}">
        <p14:creationId xmlns:p14="http://schemas.microsoft.com/office/powerpoint/2010/main" val="334483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1A7A-3E4C-9B64-B56D-D514A265D2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1BD64AF-4D00-C2AF-AD00-FC0997ABE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77CCECC-6D97-7D57-4B69-658398321527}"/>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5FCFECE3-BB94-ABBE-4A0F-6DA50D3D66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2C41DD-9D58-E6CC-6F09-EA2594C23EC7}"/>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328556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23E5-97E0-1DC3-DCDA-6B69C4E61A3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639BEAB-21F9-6423-74EF-D41C5BC9175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418065-BBF9-0405-644A-1705BDB5657C}"/>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A26873F7-D2F9-DF8F-E93B-89A17FE24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B38A9D-C9FA-FD25-7E95-A8E7CCC55F0C}"/>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144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9AAEA-9FDE-FE34-326A-EB792EAA8D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8F28287-E255-39E6-26E9-8B226C28DC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813C35-D550-79A3-8BDA-D1B0FDDCAABC}"/>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309DF66C-4313-90D7-A1AD-AA87258E35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7AAA03-46A2-6B84-E81C-A1674086B4BD}"/>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316614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19981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3891782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2722723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72484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rtlCol="0"/>
          <a:lstStyle/>
          <a:p>
            <a:pPr rtl="0"/>
            <a:r>
              <a:rPr lang="en-GB"/>
              <a:t>Click to edit Master title style</a:t>
            </a:r>
            <a:endParaRPr lang="en-ZA" dirty="0"/>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rtlCol="0"/>
          <a:lstStyle/>
          <a:p>
            <a:pPr rtl="0"/>
            <a:endParaRPr lang="en-ZA"/>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rtlCol="0"/>
          <a:lstStyle/>
          <a:p>
            <a:pPr rtl="0"/>
            <a:fld id="{83ADE164-D45A-44D8-82C5-2E0962BB70DA}" type="slidenum">
              <a:rPr lang="en-ZA" smtClean="0"/>
              <a:t>‹#›</a:t>
            </a:fld>
            <a:endParaRPr lang="en-ZA"/>
          </a:p>
        </p:txBody>
      </p:sp>
    </p:spTree>
    <p:extLst>
      <p:ext uri="{BB962C8B-B14F-4D97-AF65-F5344CB8AC3E}">
        <p14:creationId xmlns:p14="http://schemas.microsoft.com/office/powerpoint/2010/main" val="337672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7A2F-9B9A-DD40-ADBE-1D1C691D57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5300013-43FB-EB44-7D04-8EF2EFA4CA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55295C-E705-0EA9-FC7B-85AF0BA6D285}"/>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64DDD31F-8DFE-6ACF-BBCF-18C9CD77E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2891F-5E09-39E7-7902-FE9FD2771E0B}"/>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74282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F47B-AE41-1FAC-E20A-AB70DD0D42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755D994-BE7F-0986-242E-AD0F05D14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9B2B64-0A02-5D5E-693C-D3305FDE9C2C}"/>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D69E5B6C-45A5-7AB1-44F0-1CDD72DFC8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EA0D2-DD30-EA5F-7699-9BB9102717AE}"/>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16097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F247-FCA4-ED0F-AA9B-3CD73DB3C9C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8E0796-E0CC-2DAC-28F4-FE7EFEA326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609EF65-F2FA-15C6-D135-3A20CDBBD2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87B1EE3-356E-FC5D-73C5-214208E1248F}"/>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6" name="Footer Placeholder 5">
            <a:extLst>
              <a:ext uri="{FF2B5EF4-FFF2-40B4-BE49-F238E27FC236}">
                <a16:creationId xmlns:a16="http://schemas.microsoft.com/office/drawing/2014/main" id="{886FE9BC-BCE4-0FF0-AD58-A9B77E0EC5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FCF773-E687-3C9B-3D2C-627B15435A66}"/>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317746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BF2B-460D-3285-1750-8E5C937E430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A6A9CBE-1034-3F6A-9A71-ABAFC79D7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5B3EBB-53EA-4990-F355-7818E0F7EA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D89183C-F51D-DD95-A1F6-1BB8E6DE83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FAE49C-6FBB-AF9D-0BE4-949F406B303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CD7131C-E61C-905E-37A8-1E41140A5A03}"/>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8" name="Footer Placeholder 7">
            <a:extLst>
              <a:ext uri="{FF2B5EF4-FFF2-40B4-BE49-F238E27FC236}">
                <a16:creationId xmlns:a16="http://schemas.microsoft.com/office/drawing/2014/main" id="{3B61E6C4-C06C-0BD3-55CC-09AA24C060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A59D56-913C-00F3-5E07-B8A0B1AEA872}"/>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251503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5021-8763-AEFC-5A9F-014CE4C7DF6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8780B52-4477-4657-990C-285797617039}"/>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4" name="Footer Placeholder 3">
            <a:extLst>
              <a:ext uri="{FF2B5EF4-FFF2-40B4-BE49-F238E27FC236}">
                <a16:creationId xmlns:a16="http://schemas.microsoft.com/office/drawing/2014/main" id="{FB71C5E5-D0FA-8DCD-C9A5-F7B321DF17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5BC4DE-6E29-01FB-B20F-2F2E50BE8F35}"/>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325210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02A95-7429-3913-5260-3ED3292E1305}"/>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3" name="Footer Placeholder 2">
            <a:extLst>
              <a:ext uri="{FF2B5EF4-FFF2-40B4-BE49-F238E27FC236}">
                <a16:creationId xmlns:a16="http://schemas.microsoft.com/office/drawing/2014/main" id="{672BABB6-FF0C-996E-FC8C-59236C41FB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DB9319-9F10-D408-B438-3DE77DC77DC9}"/>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3739533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C332-F141-01B2-A77A-00B90DB169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E50E0C9-999B-4501-F1ED-70EF9B771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B7178E7-C9A2-7FFF-988A-B3C4A7D7E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0C3214-69F6-DBF8-AB40-AC45A0FF24DD}"/>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6" name="Footer Placeholder 5">
            <a:extLst>
              <a:ext uri="{FF2B5EF4-FFF2-40B4-BE49-F238E27FC236}">
                <a16:creationId xmlns:a16="http://schemas.microsoft.com/office/drawing/2014/main" id="{A6F2D961-BA7D-39C1-C788-8217898B22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ADC253-0286-9013-B4C6-2C28D85048D7}"/>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118167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5427-AAA0-1258-BC22-97879DF37D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662F67F-E2EB-E2F5-ADF1-3918DC0D3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4E4B7E-B67A-2310-9D8C-E21F31DEE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3D268D-BF2F-E286-F4AB-6DF93FF9E978}"/>
              </a:ext>
            </a:extLst>
          </p:cNvPr>
          <p:cNvSpPr>
            <a:spLocks noGrp="1"/>
          </p:cNvSpPr>
          <p:nvPr>
            <p:ph type="dt" sz="half" idx="10"/>
          </p:nvPr>
        </p:nvSpPr>
        <p:spPr/>
        <p:txBody>
          <a:bodyPr/>
          <a:lstStyle/>
          <a:p>
            <a:fld id="{86538AFA-8BD6-4109-9CDF-BA7C7BFF948A}" type="datetimeFigureOut">
              <a:rPr lang="en-GB" smtClean="0"/>
              <a:t>18/10/2023</a:t>
            </a:fld>
            <a:endParaRPr lang="en-GB"/>
          </a:p>
        </p:txBody>
      </p:sp>
      <p:sp>
        <p:nvSpPr>
          <p:cNvPr id="6" name="Footer Placeholder 5">
            <a:extLst>
              <a:ext uri="{FF2B5EF4-FFF2-40B4-BE49-F238E27FC236}">
                <a16:creationId xmlns:a16="http://schemas.microsoft.com/office/drawing/2014/main" id="{2F4CEF58-C37D-4EA5-5A89-3908D14A4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7D5972-76C1-9137-603A-8253CB1B8736}"/>
              </a:ext>
            </a:extLst>
          </p:cNvPr>
          <p:cNvSpPr>
            <a:spLocks noGrp="1"/>
          </p:cNvSpPr>
          <p:nvPr>
            <p:ph type="sldNum" sz="quarter" idx="12"/>
          </p:nvPr>
        </p:nvSpPr>
        <p:spPr/>
        <p:txBody>
          <a:bodyPr/>
          <a:lstStyle/>
          <a:p>
            <a:fld id="{EA0CA355-EFEB-4B62-9D3D-97B714B493ED}" type="slidenum">
              <a:rPr lang="en-GB" smtClean="0"/>
              <a:t>‹#›</a:t>
            </a:fld>
            <a:endParaRPr lang="en-GB"/>
          </a:p>
        </p:txBody>
      </p:sp>
    </p:spTree>
    <p:extLst>
      <p:ext uri="{BB962C8B-B14F-4D97-AF65-F5344CB8AC3E}">
        <p14:creationId xmlns:p14="http://schemas.microsoft.com/office/powerpoint/2010/main" val="99836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798C8-8341-E048-526A-51E757222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2827449-507A-D88F-0DA0-B882AA91C1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484396D-D42A-3744-EE0A-56B91AC4D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38AFA-8BD6-4109-9CDF-BA7C7BFF948A}" type="datetimeFigureOut">
              <a:rPr lang="en-GB" smtClean="0"/>
              <a:t>18/10/2023</a:t>
            </a:fld>
            <a:endParaRPr lang="en-GB"/>
          </a:p>
        </p:txBody>
      </p:sp>
      <p:sp>
        <p:nvSpPr>
          <p:cNvPr id="5" name="Footer Placeholder 4">
            <a:extLst>
              <a:ext uri="{FF2B5EF4-FFF2-40B4-BE49-F238E27FC236}">
                <a16:creationId xmlns:a16="http://schemas.microsoft.com/office/drawing/2014/main" id="{C64642F7-5647-949C-E0C1-5D2EBA118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5601F4-EC51-1E2B-B1BE-70EB6801F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CA355-EFEB-4B62-9D3D-97B714B493ED}" type="slidenum">
              <a:rPr lang="en-GB" smtClean="0"/>
              <a:t>‹#›</a:t>
            </a:fld>
            <a:endParaRPr lang="en-GB"/>
          </a:p>
        </p:txBody>
      </p:sp>
    </p:spTree>
    <p:extLst>
      <p:ext uri="{BB962C8B-B14F-4D97-AF65-F5344CB8AC3E}">
        <p14:creationId xmlns:p14="http://schemas.microsoft.com/office/powerpoint/2010/main" val="281584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pPr rtl="0"/>
            <a:r>
              <a:rPr lang="en-GB" noProof="0"/>
              <a:t>Click to edit Master title style</a:t>
            </a:r>
            <a:endParaRPr lang="en-GB" noProof="0" dirty="0"/>
          </a:p>
        </p:txBody>
      </p:sp>
      <p:sp>
        <p:nvSpPr>
          <p:cNvPr id="3" name="Text Placeholder 2">
            <a:extLst>
              <a:ext uri="{FF2B5EF4-FFF2-40B4-BE49-F238E27FC236}">
                <a16:creationId xmlns:a16="http://schemas.microsoft.com/office/drawing/2014/main"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ZA" dirty="0"/>
          </a:p>
        </p:txBody>
      </p:sp>
      <p:sp>
        <p:nvSpPr>
          <p:cNvPr id="5" name="Footer Placeholder 4">
            <a:extLst>
              <a:ext uri="{FF2B5EF4-FFF2-40B4-BE49-F238E27FC236}">
                <a16:creationId xmlns:a16="http://schemas.microsoft.com/office/drawing/2014/main"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n-ZA"/>
          </a:p>
        </p:txBody>
      </p:sp>
      <p:sp>
        <p:nvSpPr>
          <p:cNvPr id="6" name="Slide Number Placeholder 5">
            <a:extLst>
              <a:ext uri="{FF2B5EF4-FFF2-40B4-BE49-F238E27FC236}">
                <a16:creationId xmlns:a16="http://schemas.microsoft.com/office/drawing/2014/main"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3ADE164-D45A-44D8-82C5-2E0962BB70DA}" type="slidenum">
              <a:rPr lang="en-ZA" smtClean="0"/>
              <a:t>‹#›</a:t>
            </a:fld>
            <a:endParaRPr lang="en-ZA"/>
          </a:p>
        </p:txBody>
      </p:sp>
    </p:spTree>
    <p:extLst>
      <p:ext uri="{BB962C8B-B14F-4D97-AF65-F5344CB8AC3E}">
        <p14:creationId xmlns:p14="http://schemas.microsoft.com/office/powerpoint/2010/main" val="337655414"/>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9a6Jas0GzY"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5.xml"/><Relationship Id="rId1" Type="http://schemas.openxmlformats.org/officeDocument/2006/relationships/video" Target="https://www.youtube.com/embed/ImjukyI9UyM?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ublications.gc.ca/collections/Collection/CP32-79-8-2002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7203315" y="2192482"/>
            <a:ext cx="4643853" cy="1014856"/>
          </a:xfrm>
        </p:spPr>
        <p:txBody>
          <a:bodyPr/>
          <a:lstStyle/>
          <a:p>
            <a:r>
              <a:rPr lang="en-GB" sz="6000">
                <a:solidFill>
                  <a:schemeClr val="bg1"/>
                </a:solidFill>
              </a:rPr>
              <a:t>Welcome!</a:t>
            </a:r>
          </a:p>
        </p:txBody>
      </p:sp>
      <p:sp>
        <p:nvSpPr>
          <p:cNvPr id="3" name="TextBox 2">
            <a:extLst>
              <a:ext uri="{FF2B5EF4-FFF2-40B4-BE49-F238E27FC236}">
                <a16:creationId xmlns:a16="http://schemas.microsoft.com/office/drawing/2014/main" id="{BC35314A-02E1-DA72-2323-D86B3689B8C3}"/>
              </a:ext>
            </a:extLst>
          </p:cNvPr>
          <p:cNvSpPr txBox="1"/>
          <p:nvPr/>
        </p:nvSpPr>
        <p:spPr>
          <a:xfrm>
            <a:off x="252249" y="2699910"/>
            <a:ext cx="5738648" cy="1200329"/>
          </a:xfrm>
          <a:prstGeom prst="rect">
            <a:avLst/>
          </a:prstGeom>
          <a:noFill/>
        </p:spPr>
        <p:txBody>
          <a:bodyPr wrap="square" rtlCol="0">
            <a:spAutoFit/>
          </a:bodyPr>
          <a:lstStyle/>
          <a:p>
            <a:r>
              <a:rPr lang="en-GB" sz="3600" b="1" dirty="0"/>
              <a:t>The Therapist Voice; </a:t>
            </a:r>
          </a:p>
          <a:p>
            <a:r>
              <a:rPr lang="en-GB" sz="3600" b="1" dirty="0"/>
              <a:t>How to be Heard!</a:t>
            </a:r>
          </a:p>
        </p:txBody>
      </p:sp>
      <p:sp>
        <p:nvSpPr>
          <p:cNvPr id="5" name="TextBox 4">
            <a:extLst>
              <a:ext uri="{FF2B5EF4-FFF2-40B4-BE49-F238E27FC236}">
                <a16:creationId xmlns:a16="http://schemas.microsoft.com/office/drawing/2014/main" id="{962399F0-FD2A-F12E-A76D-70A9AE823877}"/>
              </a:ext>
            </a:extLst>
          </p:cNvPr>
          <p:cNvSpPr txBox="1"/>
          <p:nvPr/>
        </p:nvSpPr>
        <p:spPr>
          <a:xfrm>
            <a:off x="316522" y="4088423"/>
            <a:ext cx="49764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Leigh Forsyth,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BSc Hons Physio, MSc Rehabilitation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Head of Improvement: Therapies and Social Care, ECIST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7"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BB589C-67BC-0D35-4508-9AED12DBE097}"/>
              </a:ext>
            </a:extLst>
          </p:cNvPr>
          <p:cNvSpPr>
            <a:spLocks noGrp="1"/>
          </p:cNvSpPr>
          <p:nvPr>
            <p:ph type="title"/>
          </p:nvPr>
        </p:nvSpPr>
        <p:spPr>
          <a:xfrm>
            <a:off x="4192621" y="479493"/>
            <a:ext cx="7161179" cy="1325563"/>
          </a:xfrm>
        </p:spPr>
        <p:txBody>
          <a:bodyPr vert="horz" lIns="91440" tIns="45720" rIns="91440" bIns="45720" rtlCol="0" anchor="ctr">
            <a:normAutofit/>
          </a:bodyPr>
          <a:lstStyle/>
          <a:p>
            <a:r>
              <a:rPr lang="en-US" sz="4400" dirty="0"/>
              <a:t>4</a:t>
            </a:r>
            <a:r>
              <a:rPr lang="en-US" sz="4400" kern="1200" dirty="0">
                <a:solidFill>
                  <a:schemeClr val="tx1"/>
                </a:solidFill>
                <a:latin typeface="+mj-lt"/>
                <a:ea typeface="+mj-ea"/>
                <a:cs typeface="+mj-cs"/>
              </a:rPr>
              <a:t>. Use the ‘yes and..’ approach</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yes">
            <a:extLst>
              <a:ext uri="{FF2B5EF4-FFF2-40B4-BE49-F238E27FC236}">
                <a16:creationId xmlns:a16="http://schemas.microsoft.com/office/drawing/2014/main" id="{86A6C120-7E9C-A950-EBB6-20C3EBE60C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760614"/>
            <a:ext cx="4777381" cy="316702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DD2CC0F-D9D6-864E-9E1A-D8A876DE6B10}"/>
              </a:ext>
            </a:extLst>
          </p:cNvPr>
          <p:cNvSpPr>
            <a:spLocks noGrp="1"/>
          </p:cNvSpPr>
          <p:nvPr>
            <p:ph idx="1"/>
          </p:nvPr>
        </p:nvSpPr>
        <p:spPr>
          <a:xfrm>
            <a:off x="5894962" y="1984443"/>
            <a:ext cx="5458838" cy="4192520"/>
          </a:xfrm>
        </p:spPr>
        <p:txBody>
          <a:bodyPr vert="horz" lIns="91440" tIns="45720" rIns="91440" bIns="45720" numCol="1" rtlCol="0">
            <a:normAutofit/>
          </a:bodyPr>
          <a:lstStyle/>
          <a:p>
            <a:pPr marL="342900" indent="-228600">
              <a:lnSpc>
                <a:spcPct val="90000"/>
              </a:lnSpc>
              <a:buFont typeface="Arial" panose="020B0604020202020204" pitchFamily="34" charset="0"/>
              <a:buChar char="•"/>
            </a:pPr>
            <a:r>
              <a:rPr lang="en-US" dirty="0">
                <a:solidFill>
                  <a:schemeClr val="tx1"/>
                </a:solidFill>
              </a:rPr>
              <a:t>There is a trick from Alan Alda and from communication science experts that relies on improv comedy exercises to better your communication in groups. </a:t>
            </a:r>
          </a:p>
          <a:p>
            <a:pPr marL="342900" indent="-228600">
              <a:lnSpc>
                <a:spcPct val="90000"/>
              </a:lnSpc>
              <a:buFont typeface="Arial" panose="020B0604020202020204" pitchFamily="34" charset="0"/>
              <a:buChar char="•"/>
            </a:pPr>
            <a:r>
              <a:rPr lang="en-US" dirty="0">
                <a:solidFill>
                  <a:schemeClr val="tx1"/>
                </a:solidFill>
              </a:rPr>
              <a:t>In the exercise, you are part of a scene that develops a story with multiple people, using "yes, and" as transitions. </a:t>
            </a:r>
          </a:p>
          <a:p>
            <a:pPr marL="342900" indent="-228600">
              <a:lnSpc>
                <a:spcPct val="90000"/>
              </a:lnSpc>
              <a:buFont typeface="Arial" panose="020B0604020202020204" pitchFamily="34" charset="0"/>
              <a:buChar char="•"/>
            </a:pPr>
            <a:r>
              <a:rPr lang="en-US" dirty="0">
                <a:solidFill>
                  <a:schemeClr val="tx1"/>
                </a:solidFill>
              </a:rPr>
              <a:t>You acknowledge the input of another person, then add to it. It is effective for listening to others and for being heard.</a:t>
            </a:r>
          </a:p>
          <a:p>
            <a:pPr marL="342900" indent="-228600">
              <a:lnSpc>
                <a:spcPct val="90000"/>
              </a:lnSpc>
              <a:buFont typeface="Arial" panose="020B0604020202020204" pitchFamily="34" charset="0"/>
              <a:buChar char="•"/>
            </a:pPr>
            <a:endParaRPr lang="en-US" dirty="0">
              <a:solidFill>
                <a:schemeClr val="tx1"/>
              </a:solidFill>
            </a:endParaRPr>
          </a:p>
          <a:p>
            <a:pPr indent="-228600">
              <a:lnSpc>
                <a:spcPct val="90000"/>
              </a:lnSpc>
              <a:buFont typeface="Arial" panose="020B0604020202020204" pitchFamily="34" charset="0"/>
              <a:buChar char="•"/>
            </a:pPr>
            <a:r>
              <a:rPr lang="en-US" dirty="0">
                <a:solidFill>
                  <a:schemeClr val="tx1"/>
                </a:solidFill>
                <a:hlinkClick r:id="rId3"/>
              </a:rPr>
              <a:t>The power of "Yes And" - YouTube</a:t>
            </a:r>
            <a:endParaRPr lang="en-US" dirty="0">
              <a:solidFill>
                <a:schemeClr val="tx1"/>
              </a:solidFill>
            </a:endParaRPr>
          </a:p>
        </p:txBody>
      </p:sp>
    </p:spTree>
    <p:extLst>
      <p:ext uri="{BB962C8B-B14F-4D97-AF65-F5344CB8AC3E}">
        <p14:creationId xmlns:p14="http://schemas.microsoft.com/office/powerpoint/2010/main" val="38464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E9D2E8-C8D0-9C92-AEF4-55537D35B727}"/>
              </a:ext>
            </a:extLst>
          </p:cNvPr>
          <p:cNvSpPr>
            <a:spLocks noGrp="1"/>
          </p:cNvSpPr>
          <p:nvPr>
            <p:ph type="title"/>
          </p:nvPr>
        </p:nvSpPr>
        <p:spPr>
          <a:xfrm>
            <a:off x="572493" y="238539"/>
            <a:ext cx="11018520" cy="1048861"/>
          </a:xfrm>
        </p:spPr>
        <p:txBody>
          <a:bodyPr vert="horz" lIns="91440" tIns="45720" rIns="91440" bIns="45720" rtlCol="0" anchor="b">
            <a:normAutofit/>
          </a:bodyPr>
          <a:lstStyle/>
          <a:p>
            <a:r>
              <a:rPr lang="en-US" sz="4400" dirty="0"/>
              <a:t>5. Be prepared</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202F595-A8B4-10A3-66D0-E2D331C3A1BF}"/>
              </a:ext>
            </a:extLst>
          </p:cNvPr>
          <p:cNvSpPr>
            <a:spLocks noGrp="1"/>
          </p:cNvSpPr>
          <p:nvPr>
            <p:ph idx="1"/>
          </p:nvPr>
        </p:nvSpPr>
        <p:spPr>
          <a:xfrm>
            <a:off x="572493" y="2071316"/>
            <a:ext cx="6713552" cy="4119172"/>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dirty="0">
                <a:solidFill>
                  <a:schemeClr val="tx1"/>
                </a:solidFill>
              </a:rPr>
              <a:t>You aren't just going to speak to be heard, you're going to </a:t>
            </a:r>
            <a:r>
              <a:rPr lang="en-US" b="1" dirty="0">
                <a:solidFill>
                  <a:schemeClr val="tx1"/>
                </a:solidFill>
              </a:rPr>
              <a:t>contribute value </a:t>
            </a:r>
            <a:r>
              <a:rPr lang="en-US" dirty="0">
                <a:solidFill>
                  <a:schemeClr val="tx1"/>
                </a:solidFill>
              </a:rPr>
              <a:t>to move the agenda forward. So be prepared. </a:t>
            </a:r>
          </a:p>
          <a:p>
            <a:pPr marL="342900" indent="-228600">
              <a:lnSpc>
                <a:spcPct val="90000"/>
              </a:lnSpc>
              <a:buFont typeface="Arial" panose="020B0604020202020204" pitchFamily="34" charset="0"/>
              <a:buChar char="•"/>
            </a:pPr>
            <a:r>
              <a:rPr lang="en-US" b="1" dirty="0">
                <a:solidFill>
                  <a:schemeClr val="tx1"/>
                </a:solidFill>
              </a:rPr>
              <a:t>Avoid walking blindly into a meeting. </a:t>
            </a:r>
            <a:r>
              <a:rPr lang="en-US" dirty="0">
                <a:solidFill>
                  <a:schemeClr val="tx1"/>
                </a:solidFill>
              </a:rPr>
              <a:t>Research the topic that will be discussed and form your own opinions and ideas about that topic.  </a:t>
            </a:r>
          </a:p>
          <a:p>
            <a:pPr marL="342900" indent="-228600">
              <a:lnSpc>
                <a:spcPct val="90000"/>
              </a:lnSpc>
              <a:buFont typeface="Arial" panose="020B0604020202020204" pitchFamily="34" charset="0"/>
              <a:buChar char="•"/>
            </a:pPr>
            <a:r>
              <a:rPr lang="en-US" dirty="0">
                <a:solidFill>
                  <a:schemeClr val="tx1"/>
                </a:solidFill>
              </a:rPr>
              <a:t>Find an </a:t>
            </a:r>
            <a:r>
              <a:rPr lang="en-US" b="1" dirty="0">
                <a:solidFill>
                  <a:schemeClr val="tx1"/>
                </a:solidFill>
              </a:rPr>
              <a:t>advocate!</a:t>
            </a:r>
          </a:p>
          <a:p>
            <a:pPr marL="342900" indent="-228600">
              <a:lnSpc>
                <a:spcPct val="90000"/>
              </a:lnSpc>
              <a:buFont typeface="Arial" panose="020B0604020202020204" pitchFamily="34" charset="0"/>
              <a:buChar char="•"/>
            </a:pPr>
            <a:r>
              <a:rPr lang="en-US" dirty="0">
                <a:solidFill>
                  <a:schemeClr val="tx1"/>
                </a:solidFill>
              </a:rPr>
              <a:t>You're likely to be more assertive when you know what you're saying</a:t>
            </a:r>
          </a:p>
        </p:txBody>
      </p:sp>
      <p:pic>
        <p:nvPicPr>
          <p:cNvPr id="3" name="Picture 2">
            <a:extLst>
              <a:ext uri="{FF2B5EF4-FFF2-40B4-BE49-F238E27FC236}">
                <a16:creationId xmlns:a16="http://schemas.microsoft.com/office/drawing/2014/main" id="{787CAAE1-F668-EA11-38C8-C3E3087DEA26}"/>
              </a:ext>
            </a:extLst>
          </p:cNvPr>
          <p:cNvPicPr>
            <a:picLocks noChangeAspect="1"/>
          </p:cNvPicPr>
          <p:nvPr/>
        </p:nvPicPr>
        <p:blipFill rotWithShape="1">
          <a:blip r:embed="rId2"/>
          <a:srcRect l="1283" r="2513" b="2"/>
          <a:stretch/>
        </p:blipFill>
        <p:spPr>
          <a:xfrm>
            <a:off x="7607030" y="2093976"/>
            <a:ext cx="4009692" cy="4096512"/>
          </a:xfrm>
          <a:prstGeom prst="rect">
            <a:avLst/>
          </a:prstGeom>
        </p:spPr>
      </p:pic>
    </p:spTree>
    <p:extLst>
      <p:ext uri="{BB962C8B-B14F-4D97-AF65-F5344CB8AC3E}">
        <p14:creationId xmlns:p14="http://schemas.microsoft.com/office/powerpoint/2010/main" val="70085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EAFC79-1F1C-00EE-853B-917D7BFAD5A2}"/>
              </a:ext>
            </a:extLst>
          </p:cNvPr>
          <p:cNvSpPr>
            <a:spLocks noGrp="1"/>
          </p:cNvSpPr>
          <p:nvPr>
            <p:ph type="title"/>
          </p:nvPr>
        </p:nvSpPr>
        <p:spPr>
          <a:xfrm>
            <a:off x="5294170" y="786747"/>
            <a:ext cx="5852711" cy="1597228"/>
          </a:xfrm>
        </p:spPr>
        <p:txBody>
          <a:bodyPr vert="horz" lIns="91440" tIns="45720" rIns="91440" bIns="45720" rtlCol="0" anchor="ctr">
            <a:normAutofit/>
          </a:bodyPr>
          <a:lstStyle/>
          <a:p>
            <a:r>
              <a:rPr lang="en-US" sz="4400" kern="1200" dirty="0">
                <a:solidFill>
                  <a:schemeClr val="tx1"/>
                </a:solidFill>
                <a:latin typeface="+mj-lt"/>
                <a:ea typeface="+mj-ea"/>
                <a:cs typeface="+mj-cs"/>
              </a:rPr>
              <a:t>6. Offer value</a:t>
            </a:r>
          </a:p>
        </p:txBody>
      </p:sp>
      <p:pic>
        <p:nvPicPr>
          <p:cNvPr id="5" name="Picture 4">
            <a:extLst>
              <a:ext uri="{FF2B5EF4-FFF2-40B4-BE49-F238E27FC236}">
                <a16:creationId xmlns:a16="http://schemas.microsoft.com/office/drawing/2014/main" id="{120A2C17-EE3B-D7D5-681A-D8BC85115CBA}"/>
              </a:ext>
            </a:extLst>
          </p:cNvPr>
          <p:cNvPicPr>
            <a:picLocks noChangeAspect="1"/>
          </p:cNvPicPr>
          <p:nvPr/>
        </p:nvPicPr>
        <p:blipFill rotWithShape="1">
          <a:blip r:embed="rId2"/>
          <a:srcRect l="3777" r="-2" b="-2"/>
          <a:stretch/>
        </p:blipFill>
        <p:spPr>
          <a:xfrm>
            <a:off x="1123357" y="2439225"/>
            <a:ext cx="3533985" cy="2056711"/>
          </a:xfrm>
          <a:prstGeom prst="rect">
            <a:avLst/>
          </a:prstGeom>
          <a:solidFill>
            <a:srgbClr val="FFFFFF">
              <a:shade val="85000"/>
            </a:srgbClr>
          </a:solidFill>
        </p:spPr>
      </p:pic>
      <p:sp>
        <p:nvSpPr>
          <p:cNvPr id="2" name="Content Placeholder 1">
            <a:extLst>
              <a:ext uri="{FF2B5EF4-FFF2-40B4-BE49-F238E27FC236}">
                <a16:creationId xmlns:a16="http://schemas.microsoft.com/office/drawing/2014/main" id="{66E59304-6352-03CB-A4A2-F536E253A18D}"/>
              </a:ext>
            </a:extLst>
          </p:cNvPr>
          <p:cNvSpPr>
            <a:spLocks noGrp="1"/>
          </p:cNvSpPr>
          <p:nvPr>
            <p:ph idx="1"/>
          </p:nvPr>
        </p:nvSpPr>
        <p:spPr>
          <a:xfrm>
            <a:off x="4931820" y="2439225"/>
            <a:ext cx="6430085" cy="3718384"/>
          </a:xfrm>
        </p:spPr>
        <p:txBody>
          <a:bodyPr vert="horz" lIns="91440" tIns="45720" rIns="91440" bIns="45720" numCol="1" rtlCol="0" anchor="t">
            <a:noAutofit/>
          </a:bodyPr>
          <a:lstStyle/>
          <a:p>
            <a:pPr marL="342900" indent="-228600">
              <a:lnSpc>
                <a:spcPct val="90000"/>
              </a:lnSpc>
              <a:buFont typeface="Arial" panose="020B0604020202020204" pitchFamily="34" charset="0"/>
              <a:buChar char="•"/>
            </a:pPr>
            <a:r>
              <a:rPr lang="en-US" sz="2800" dirty="0">
                <a:solidFill>
                  <a:schemeClr val="tx1"/>
                </a:solidFill>
              </a:rPr>
              <a:t>Use your voice to offer value</a:t>
            </a:r>
            <a:r>
              <a:rPr lang="en-US" sz="2800" b="1" dirty="0">
                <a:solidFill>
                  <a:schemeClr val="tx1"/>
                </a:solidFill>
              </a:rPr>
              <a:t>. If you just talk to talk, then your voice will stop being heard. </a:t>
            </a:r>
          </a:p>
          <a:p>
            <a:pPr marL="342900" indent="-228600">
              <a:lnSpc>
                <a:spcPct val="90000"/>
              </a:lnSpc>
              <a:buFont typeface="Arial" panose="020B0604020202020204" pitchFamily="34" charset="0"/>
              <a:buChar char="•"/>
            </a:pPr>
            <a:endParaRPr lang="en-US" sz="2800" dirty="0">
              <a:solidFill>
                <a:schemeClr val="tx1"/>
              </a:solidFill>
            </a:endParaRPr>
          </a:p>
          <a:p>
            <a:pPr marL="342900" indent="-228600">
              <a:lnSpc>
                <a:spcPct val="90000"/>
              </a:lnSpc>
              <a:buFont typeface="Arial" panose="020B0604020202020204" pitchFamily="34" charset="0"/>
              <a:buChar char="•"/>
            </a:pPr>
            <a:r>
              <a:rPr lang="en-US" sz="2800" dirty="0">
                <a:solidFill>
                  <a:schemeClr val="tx1"/>
                </a:solidFill>
              </a:rPr>
              <a:t>Be sure to speak with confidence. The way you think about yourself is the way you show up in the world, so if you want to be heard, </a:t>
            </a:r>
            <a:r>
              <a:rPr lang="en-US" sz="2800" b="1" dirty="0">
                <a:solidFill>
                  <a:schemeClr val="tx1"/>
                </a:solidFill>
              </a:rPr>
              <a:t>believe you are worth listening to</a:t>
            </a:r>
          </a:p>
        </p:txBody>
      </p:sp>
    </p:spTree>
    <p:extLst>
      <p:ext uri="{BB962C8B-B14F-4D97-AF65-F5344CB8AC3E}">
        <p14:creationId xmlns:p14="http://schemas.microsoft.com/office/powerpoint/2010/main" val="15489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1ECB7A-50FD-7B1B-DCB1-C024AE6C72E1}"/>
              </a:ext>
            </a:extLst>
          </p:cNvPr>
          <p:cNvSpPr>
            <a:spLocks noGrp="1"/>
          </p:cNvSpPr>
          <p:nvPr>
            <p:ph idx="1"/>
          </p:nvPr>
        </p:nvSpPr>
        <p:spPr>
          <a:xfrm>
            <a:off x="432000" y="1476462"/>
            <a:ext cx="11088000" cy="4715530"/>
          </a:xfrm>
        </p:spPr>
        <p:txBody>
          <a:bodyPr/>
          <a:lstStyle/>
          <a:p>
            <a:pPr marL="342900" indent="-342900">
              <a:buFont typeface="Arial" panose="020B0604020202020204" pitchFamily="34" charset="0"/>
              <a:buChar char="•"/>
            </a:pPr>
            <a:r>
              <a:rPr lang="en-GB" sz="2400" dirty="0">
                <a:solidFill>
                  <a:schemeClr val="tx1"/>
                </a:solidFill>
              </a:rPr>
              <a:t>I've found that the loudest critic is the one </a:t>
            </a:r>
            <a:r>
              <a:rPr lang="en-GB" sz="2400" b="1" dirty="0">
                <a:solidFill>
                  <a:schemeClr val="tx1"/>
                </a:solidFill>
              </a:rPr>
              <a:t>inside each of our minds</a:t>
            </a:r>
            <a:r>
              <a:rPr lang="en-GB" sz="2400" dirty="0">
                <a:solidFill>
                  <a:schemeClr val="tx1"/>
                </a:solidFill>
              </a:rPr>
              <a:t>. </a:t>
            </a:r>
          </a:p>
          <a:p>
            <a:pPr marL="342900" indent="-342900">
              <a:buFont typeface="Arial" panose="020B0604020202020204" pitchFamily="34" charset="0"/>
              <a:buChar char="•"/>
            </a:pPr>
            <a:r>
              <a:rPr lang="en-GB" sz="2400" dirty="0">
                <a:solidFill>
                  <a:schemeClr val="tx1"/>
                </a:solidFill>
              </a:rPr>
              <a:t>We always feel that what we are going to say is </a:t>
            </a:r>
            <a:r>
              <a:rPr lang="en-GB" sz="2400" b="1" dirty="0">
                <a:solidFill>
                  <a:schemeClr val="tx1"/>
                </a:solidFill>
              </a:rPr>
              <a:t>wrong or sounds stupid</a:t>
            </a:r>
            <a:r>
              <a:rPr lang="en-GB" sz="2400" dirty="0">
                <a:solidFill>
                  <a:schemeClr val="tx1"/>
                </a:solidFill>
              </a:rPr>
              <a:t>. </a:t>
            </a:r>
          </a:p>
          <a:p>
            <a:pPr marL="342900" indent="-342900">
              <a:buFont typeface="Arial" panose="020B0604020202020204" pitchFamily="34" charset="0"/>
              <a:buChar char="•"/>
            </a:pPr>
            <a:r>
              <a:rPr lang="en-GB" sz="2400" dirty="0">
                <a:solidFill>
                  <a:schemeClr val="tx1"/>
                </a:solidFill>
              </a:rPr>
              <a:t>The truth is, most of these voices are internal; you have to learn to put your feelings of </a:t>
            </a:r>
            <a:r>
              <a:rPr lang="en-GB" sz="2400" b="1" dirty="0">
                <a:solidFill>
                  <a:schemeClr val="tx1"/>
                </a:solidFill>
              </a:rPr>
              <a:t>self-doubt </a:t>
            </a:r>
            <a:r>
              <a:rPr lang="en-GB" sz="2400" dirty="0">
                <a:solidFill>
                  <a:schemeClr val="tx1"/>
                </a:solidFill>
              </a:rPr>
              <a:t>on the side. </a:t>
            </a:r>
          </a:p>
          <a:p>
            <a:pPr marL="342900" indent="-342900">
              <a:buFont typeface="Arial" panose="020B0604020202020204" pitchFamily="34" charset="0"/>
              <a:buChar char="•"/>
            </a:pPr>
            <a:r>
              <a:rPr lang="en-GB" sz="2400" dirty="0">
                <a:solidFill>
                  <a:schemeClr val="tx1"/>
                </a:solidFill>
              </a:rPr>
              <a:t>Once you manage to overcome that challenge, it will be much easier for you to be heard.</a:t>
            </a:r>
          </a:p>
        </p:txBody>
      </p:sp>
      <p:sp>
        <p:nvSpPr>
          <p:cNvPr id="4" name="Title 3">
            <a:extLst>
              <a:ext uri="{FF2B5EF4-FFF2-40B4-BE49-F238E27FC236}">
                <a16:creationId xmlns:a16="http://schemas.microsoft.com/office/drawing/2014/main" id="{B0AE25A7-81A3-CA27-FB7F-BFBE5B58A69E}"/>
              </a:ext>
            </a:extLst>
          </p:cNvPr>
          <p:cNvSpPr>
            <a:spLocks noGrp="1"/>
          </p:cNvSpPr>
          <p:nvPr>
            <p:ph type="title"/>
          </p:nvPr>
        </p:nvSpPr>
        <p:spPr/>
        <p:txBody>
          <a:bodyPr>
            <a:normAutofit/>
          </a:bodyPr>
          <a:lstStyle/>
          <a:p>
            <a:r>
              <a:rPr lang="en-GB" sz="4400" dirty="0"/>
              <a:t>7. Silence your inner critic</a:t>
            </a:r>
          </a:p>
        </p:txBody>
      </p:sp>
      <p:pic>
        <p:nvPicPr>
          <p:cNvPr id="6" name="Picture 5" descr="A comparison of a diagram of a person's life&#10;&#10;Description automatically generated with medium confidence">
            <a:extLst>
              <a:ext uri="{FF2B5EF4-FFF2-40B4-BE49-F238E27FC236}">
                <a16:creationId xmlns:a16="http://schemas.microsoft.com/office/drawing/2014/main" id="{7453F6AB-7CA5-98AB-A694-876FEBC15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039" y="1821403"/>
            <a:ext cx="5209961" cy="3215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00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4F6E-8828-3EE9-6C8A-A68E6CF04338}"/>
              </a:ext>
            </a:extLst>
          </p:cNvPr>
          <p:cNvSpPr>
            <a:spLocks noGrp="1"/>
          </p:cNvSpPr>
          <p:nvPr>
            <p:ph type="title"/>
          </p:nvPr>
        </p:nvSpPr>
        <p:spPr>
          <a:xfrm>
            <a:off x="643905" y="293208"/>
            <a:ext cx="9323452" cy="611649"/>
          </a:xfrm>
        </p:spPr>
        <p:txBody>
          <a:bodyPr>
            <a:noAutofit/>
          </a:bodyPr>
          <a:lstStyle/>
          <a:p>
            <a:r>
              <a:rPr lang="en-GB" sz="4400" dirty="0">
                <a:solidFill>
                  <a:schemeClr val="tx1"/>
                </a:solidFill>
                <a:latin typeface="+mn-lt"/>
                <a:cs typeface="Calibri Light" panose="020F0302020204030204" pitchFamily="34" charset="0"/>
              </a:rPr>
              <a:t>8. Don’t fear Conflict… </a:t>
            </a:r>
          </a:p>
        </p:txBody>
      </p:sp>
      <p:pic>
        <p:nvPicPr>
          <p:cNvPr id="4" name="Online Media 3" title="Simon Sinek on How to Better Handle Confrontation">
            <a:hlinkClick r:id="" action="ppaction://media"/>
            <a:extLst>
              <a:ext uri="{FF2B5EF4-FFF2-40B4-BE49-F238E27FC236}">
                <a16:creationId xmlns:a16="http://schemas.microsoft.com/office/drawing/2014/main" id="{D53A78CF-E9AD-210D-F436-844FD0FC1D31}"/>
              </a:ext>
            </a:extLst>
          </p:cNvPr>
          <p:cNvPicPr>
            <a:picLocks noGrp="1" noRot="1" noChangeAspect="1"/>
          </p:cNvPicPr>
          <p:nvPr>
            <p:ph sz="quarter" idx="10"/>
            <a:videoFile r:link="rId1"/>
          </p:nvPr>
        </p:nvPicPr>
        <p:blipFill>
          <a:blip r:embed="rId3"/>
          <a:stretch>
            <a:fillRect/>
          </a:stretch>
        </p:blipFill>
        <p:spPr>
          <a:xfrm>
            <a:off x="1632155" y="1348374"/>
            <a:ext cx="8691716" cy="49105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679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2ECA-652B-EE72-2CAD-EEC7A52BEE43}"/>
              </a:ext>
            </a:extLst>
          </p:cNvPr>
          <p:cNvSpPr>
            <a:spLocks noGrp="1"/>
          </p:cNvSpPr>
          <p:nvPr>
            <p:ph type="title"/>
          </p:nvPr>
        </p:nvSpPr>
        <p:spPr>
          <a:xfrm>
            <a:off x="263000" y="512591"/>
            <a:ext cx="10641498" cy="611649"/>
          </a:xfrm>
        </p:spPr>
        <p:txBody>
          <a:bodyPr>
            <a:noAutofit/>
          </a:bodyPr>
          <a:lstStyle/>
          <a:p>
            <a:r>
              <a:rPr lang="en-GB" sz="4400" b="1" dirty="0">
                <a:solidFill>
                  <a:schemeClr val="tx1"/>
                </a:solidFill>
              </a:rPr>
              <a:t>Team of teams</a:t>
            </a:r>
          </a:p>
        </p:txBody>
      </p:sp>
      <p:pic>
        <p:nvPicPr>
          <p:cNvPr id="4" name="Content Placeholder 3">
            <a:extLst>
              <a:ext uri="{FF2B5EF4-FFF2-40B4-BE49-F238E27FC236}">
                <a16:creationId xmlns:a16="http://schemas.microsoft.com/office/drawing/2014/main" id="{2A312283-289B-A58C-C2A8-528B85A715D7}"/>
              </a:ext>
            </a:extLst>
          </p:cNvPr>
          <p:cNvPicPr>
            <a:picLocks noGrp="1" noChangeAspect="1"/>
          </p:cNvPicPr>
          <p:nvPr>
            <p:ph sz="quarter" idx="10"/>
          </p:nvPr>
        </p:nvPicPr>
        <p:blipFill>
          <a:blip r:embed="rId2"/>
          <a:stretch>
            <a:fillRect/>
          </a:stretch>
        </p:blipFill>
        <p:spPr>
          <a:xfrm>
            <a:off x="8434128" y="1895732"/>
            <a:ext cx="3276614" cy="4374450"/>
          </a:xfrm>
          <a:prstGeom prst="rect">
            <a:avLst/>
          </a:prstGeom>
        </p:spPr>
      </p:pic>
      <p:pic>
        <p:nvPicPr>
          <p:cNvPr id="5" name="Picture 4">
            <a:extLst>
              <a:ext uri="{FF2B5EF4-FFF2-40B4-BE49-F238E27FC236}">
                <a16:creationId xmlns:a16="http://schemas.microsoft.com/office/drawing/2014/main" id="{A167E8BD-A88C-FC99-C645-73670869E5C2}"/>
              </a:ext>
            </a:extLst>
          </p:cNvPr>
          <p:cNvPicPr>
            <a:picLocks noChangeAspect="1"/>
          </p:cNvPicPr>
          <p:nvPr/>
        </p:nvPicPr>
        <p:blipFill>
          <a:blip r:embed="rId3"/>
          <a:stretch>
            <a:fillRect/>
          </a:stretch>
        </p:blipFill>
        <p:spPr>
          <a:xfrm>
            <a:off x="0" y="1455935"/>
            <a:ext cx="8148993" cy="5254043"/>
          </a:xfrm>
          <a:prstGeom prst="rect">
            <a:avLst/>
          </a:prstGeom>
        </p:spPr>
      </p:pic>
    </p:spTree>
    <p:extLst>
      <p:ext uri="{BB962C8B-B14F-4D97-AF65-F5344CB8AC3E}">
        <p14:creationId xmlns:p14="http://schemas.microsoft.com/office/powerpoint/2010/main" val="2718728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B94F-C375-0805-B2F5-B44497BE5980}"/>
              </a:ext>
            </a:extLst>
          </p:cNvPr>
          <p:cNvSpPr>
            <a:spLocks noGrp="1"/>
          </p:cNvSpPr>
          <p:nvPr>
            <p:ph type="title"/>
          </p:nvPr>
        </p:nvSpPr>
        <p:spPr>
          <a:xfrm>
            <a:off x="608131" y="401305"/>
            <a:ext cx="8500700" cy="611649"/>
          </a:xfrm>
        </p:spPr>
        <p:txBody>
          <a:bodyPr>
            <a:noAutofit/>
          </a:bodyPr>
          <a:lstStyle/>
          <a:p>
            <a:r>
              <a:rPr lang="en-GB" sz="4400" dirty="0">
                <a:solidFill>
                  <a:schemeClr val="tx1"/>
                </a:solidFill>
              </a:rPr>
              <a:t>9. Appearances matter</a:t>
            </a:r>
          </a:p>
        </p:txBody>
      </p:sp>
      <p:sp>
        <p:nvSpPr>
          <p:cNvPr id="7" name="Content Placeholder 6">
            <a:extLst>
              <a:ext uri="{FF2B5EF4-FFF2-40B4-BE49-F238E27FC236}">
                <a16:creationId xmlns:a16="http://schemas.microsoft.com/office/drawing/2014/main" id="{DA5C78A6-BCC1-8A8B-9360-01E6D24A7C94}"/>
              </a:ext>
            </a:extLst>
          </p:cNvPr>
          <p:cNvSpPr>
            <a:spLocks noGrp="1"/>
          </p:cNvSpPr>
          <p:nvPr>
            <p:ph sz="quarter" idx="10"/>
          </p:nvPr>
        </p:nvSpPr>
        <p:spPr>
          <a:xfrm>
            <a:off x="766393" y="1318847"/>
            <a:ext cx="10887343" cy="1987062"/>
          </a:xfrm>
        </p:spPr>
        <p:txBody>
          <a:bodyPr>
            <a:normAutofit/>
          </a:bodyPr>
          <a:lstStyle/>
          <a:p>
            <a:r>
              <a:rPr lang="en-GB" dirty="0"/>
              <a:t>Fair or not fair people judge us by the way we look – that includes the way we dress</a:t>
            </a:r>
          </a:p>
          <a:p>
            <a:r>
              <a:rPr lang="en-GB" dirty="0"/>
              <a:t>Research shows that your appearance strongly influences other peoples perception of your financial success, authority, trustworthiness, intelligence and suitability to hire or be promoted.</a:t>
            </a:r>
          </a:p>
          <a:p>
            <a:r>
              <a:rPr lang="en-GB" dirty="0"/>
              <a:t>Research has also found that when you combine your appearance with your communication skills it results in peoples behaviour towards you being influenced.  </a:t>
            </a:r>
          </a:p>
          <a:p>
            <a:r>
              <a:rPr lang="en-GB" dirty="0"/>
              <a:t>When viewed positively your appearance and communication skills determine whether others will comply with your request, whether they trust you with information, give you access to decision makers etc…</a:t>
            </a:r>
          </a:p>
        </p:txBody>
      </p:sp>
      <p:pic>
        <p:nvPicPr>
          <p:cNvPr id="9" name="Picture 8">
            <a:extLst>
              <a:ext uri="{FF2B5EF4-FFF2-40B4-BE49-F238E27FC236}">
                <a16:creationId xmlns:a16="http://schemas.microsoft.com/office/drawing/2014/main" id="{085E0954-50CA-CD69-0A40-195F52C0989D}"/>
              </a:ext>
            </a:extLst>
          </p:cNvPr>
          <p:cNvPicPr>
            <a:picLocks noChangeAspect="1"/>
          </p:cNvPicPr>
          <p:nvPr/>
        </p:nvPicPr>
        <p:blipFill>
          <a:blip r:embed="rId2"/>
          <a:stretch>
            <a:fillRect/>
          </a:stretch>
        </p:blipFill>
        <p:spPr>
          <a:xfrm>
            <a:off x="959258" y="3429000"/>
            <a:ext cx="6808653" cy="2492524"/>
          </a:xfrm>
          <a:prstGeom prst="rect">
            <a:avLst/>
          </a:prstGeom>
        </p:spPr>
      </p:pic>
      <p:sp>
        <p:nvSpPr>
          <p:cNvPr id="11" name="TextBox 10">
            <a:extLst>
              <a:ext uri="{FF2B5EF4-FFF2-40B4-BE49-F238E27FC236}">
                <a16:creationId xmlns:a16="http://schemas.microsoft.com/office/drawing/2014/main" id="{D709E880-3235-0677-E739-B502CF1170F5}"/>
              </a:ext>
            </a:extLst>
          </p:cNvPr>
          <p:cNvSpPr txBox="1"/>
          <p:nvPr/>
        </p:nvSpPr>
        <p:spPr>
          <a:xfrm>
            <a:off x="7930661" y="3429000"/>
            <a:ext cx="3912577" cy="2416046"/>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also includes ‘teams’ backgrounds;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1400" dirty="0">
                <a:solidFill>
                  <a:prstClr val="black"/>
                </a:solidFill>
                <a:latin typeface="Arial" panose="020B0604020202020204" pitchFamily="34" charset="0"/>
                <a:cs typeface="Arial" panose="020B0604020202020204" pitchFamily="34" charset="0"/>
              </a:rPr>
              <a:t>R</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ecent</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 has found that a background of books and/or plants significantly contributed towards creating a trusting and competent first impression.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Comedic or living room backgrounds consistently scored the lowest.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Women consistently appear more trustworthy and competent than men regardless of the background.</a:t>
            </a:r>
          </a:p>
        </p:txBody>
      </p:sp>
      <p:sp>
        <p:nvSpPr>
          <p:cNvPr id="12" name="Multiplication Sign 11">
            <a:extLst>
              <a:ext uri="{FF2B5EF4-FFF2-40B4-BE49-F238E27FC236}">
                <a16:creationId xmlns:a16="http://schemas.microsoft.com/office/drawing/2014/main" id="{4EA93DE6-C955-9923-E161-DA75DCC2C479}"/>
              </a:ext>
            </a:extLst>
          </p:cNvPr>
          <p:cNvSpPr/>
          <p:nvPr/>
        </p:nvSpPr>
        <p:spPr>
          <a:xfrm>
            <a:off x="5745681" y="3947745"/>
            <a:ext cx="1565031" cy="144193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05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819A2-C026-351A-BF0E-230ED292CE05}"/>
              </a:ext>
            </a:extLst>
          </p:cNvPr>
          <p:cNvSpPr>
            <a:spLocks noGrp="1"/>
          </p:cNvSpPr>
          <p:nvPr>
            <p:ph type="title"/>
          </p:nvPr>
        </p:nvSpPr>
        <p:spPr>
          <a:xfrm>
            <a:off x="484754" y="256154"/>
            <a:ext cx="11404154" cy="865186"/>
          </a:xfrm>
        </p:spPr>
        <p:txBody>
          <a:bodyPr>
            <a:normAutofit/>
          </a:bodyPr>
          <a:lstStyle/>
          <a:p>
            <a:r>
              <a:rPr lang="en-GB" sz="4400" dirty="0"/>
              <a:t>My reflections </a:t>
            </a:r>
          </a:p>
        </p:txBody>
      </p:sp>
      <p:sp>
        <p:nvSpPr>
          <p:cNvPr id="7" name="Content Placeholder 6">
            <a:extLst>
              <a:ext uri="{FF2B5EF4-FFF2-40B4-BE49-F238E27FC236}">
                <a16:creationId xmlns:a16="http://schemas.microsoft.com/office/drawing/2014/main" id="{3694FEC1-1558-DB65-A641-E177D5E3B0ED}"/>
              </a:ext>
            </a:extLst>
          </p:cNvPr>
          <p:cNvSpPr>
            <a:spLocks noGrp="1"/>
          </p:cNvSpPr>
          <p:nvPr>
            <p:ph idx="1"/>
          </p:nvPr>
        </p:nvSpPr>
        <p:spPr>
          <a:xfrm>
            <a:off x="355846" y="1297186"/>
            <a:ext cx="7775912" cy="4751922"/>
          </a:xfrm>
        </p:spPr>
        <p:txBody>
          <a:bodyPr numCol="1"/>
          <a:lstStyle/>
          <a:p>
            <a:pPr marL="342900" indent="-342900">
              <a:buFont typeface="Arial" panose="020B0604020202020204" pitchFamily="34" charset="0"/>
              <a:buChar char="•"/>
            </a:pPr>
            <a:r>
              <a:rPr lang="en-GB" sz="2400" dirty="0">
                <a:solidFill>
                  <a:schemeClr val="tx1"/>
                </a:solidFill>
              </a:rPr>
              <a:t>You will always have spells in your career when you don’t feel listened to</a:t>
            </a:r>
          </a:p>
          <a:p>
            <a:pPr marL="342900" indent="-342900">
              <a:buFont typeface="Arial" panose="020B0604020202020204" pitchFamily="34" charset="0"/>
              <a:buChar char="•"/>
            </a:pPr>
            <a:r>
              <a:rPr lang="en-GB" sz="2400" dirty="0">
                <a:solidFill>
                  <a:schemeClr val="tx1"/>
                </a:solidFill>
              </a:rPr>
              <a:t>Any organisation and team has ‘cultures’ and ‘sub-cultures’ </a:t>
            </a:r>
          </a:p>
          <a:p>
            <a:pPr marL="342900" indent="-342900">
              <a:buFont typeface="Arial" panose="020B0604020202020204" pitchFamily="34" charset="0"/>
              <a:buChar char="•"/>
            </a:pPr>
            <a:r>
              <a:rPr lang="en-GB" sz="2400" dirty="0">
                <a:solidFill>
                  <a:schemeClr val="tx1"/>
                </a:solidFill>
              </a:rPr>
              <a:t>Are you truly ‘listening’ to other people in these cultures</a:t>
            </a:r>
          </a:p>
          <a:p>
            <a:pPr marL="342900" indent="-342900">
              <a:buFont typeface="Arial" panose="020B0604020202020204" pitchFamily="34" charset="0"/>
              <a:buChar char="•"/>
            </a:pPr>
            <a:r>
              <a:rPr lang="en-GB" sz="2400" dirty="0">
                <a:solidFill>
                  <a:schemeClr val="tx1"/>
                </a:solidFill>
              </a:rPr>
              <a:t>There are competing priorities in most situations</a:t>
            </a:r>
          </a:p>
          <a:p>
            <a:pPr marL="342900" indent="-342900">
              <a:buFont typeface="Arial" panose="020B0604020202020204" pitchFamily="34" charset="0"/>
              <a:buChar char="•"/>
            </a:pPr>
            <a:r>
              <a:rPr lang="en-GB" sz="2400" dirty="0">
                <a:solidFill>
                  <a:schemeClr val="tx1"/>
                </a:solidFill>
              </a:rPr>
              <a:t>Hierarchies work well with simple or complicated issues – they struggle with complexity</a:t>
            </a:r>
          </a:p>
          <a:p>
            <a:pPr marL="342900" indent="-342900">
              <a:buFont typeface="Arial" panose="020B0604020202020204" pitchFamily="34" charset="0"/>
              <a:buChar char="•"/>
            </a:pPr>
            <a:r>
              <a:rPr lang="en-GB" sz="2400" dirty="0">
                <a:solidFill>
                  <a:schemeClr val="tx1"/>
                </a:solidFill>
              </a:rPr>
              <a:t>I have probably benefitted by white privilege</a:t>
            </a:r>
          </a:p>
          <a:p>
            <a:pPr marL="342900" indent="-342900">
              <a:buFont typeface="Arial" panose="020B0604020202020204" pitchFamily="34" charset="0"/>
              <a:buChar char="•"/>
            </a:pPr>
            <a:r>
              <a:rPr lang="en-GB" sz="2400" dirty="0">
                <a:solidFill>
                  <a:schemeClr val="tx1"/>
                </a:solidFill>
              </a:rPr>
              <a:t>Shouting your point rarely changes the outcome!</a:t>
            </a:r>
          </a:p>
          <a:p>
            <a:pPr marL="342900" indent="-342900">
              <a:buFont typeface="Arial" panose="020B0604020202020204" pitchFamily="34" charset="0"/>
              <a:buChar char="•"/>
            </a:pPr>
            <a:r>
              <a:rPr lang="en-GB" sz="2400" dirty="0">
                <a:solidFill>
                  <a:schemeClr val="tx1"/>
                </a:solidFill>
              </a:rPr>
              <a:t>Who empowers you?</a:t>
            </a:r>
          </a:p>
          <a:p>
            <a:pPr marL="342900" indent="-342900">
              <a:buFont typeface="Arial" panose="020B0604020202020204" pitchFamily="34" charset="0"/>
              <a:buChar char="•"/>
            </a:pPr>
            <a:r>
              <a:rPr lang="en-GB" sz="2400" dirty="0">
                <a:solidFill>
                  <a:schemeClr val="tx1"/>
                </a:solidFill>
              </a:rPr>
              <a:t>Reflective practice……</a:t>
            </a:r>
          </a:p>
          <a:p>
            <a:pPr marL="342900" indent="-342900">
              <a:buFont typeface="Arial" panose="020B0604020202020204" pitchFamily="34" charset="0"/>
              <a:buChar char="•"/>
            </a:pPr>
            <a:endParaRPr lang="en-GB" sz="2400" dirty="0">
              <a:solidFill>
                <a:schemeClr val="tx1"/>
              </a:solidFill>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9" name="Picture 8" descr="A yellow post-it note with black text&#10;&#10;Description automatically generated">
            <a:extLst>
              <a:ext uri="{FF2B5EF4-FFF2-40B4-BE49-F238E27FC236}">
                <a16:creationId xmlns:a16="http://schemas.microsoft.com/office/drawing/2014/main" id="{3C7DE797-2346-B359-D2F1-8B445CCA9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178" y="1707481"/>
            <a:ext cx="3441214" cy="2752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13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37" name="Straight Connector 36">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question&#10;&#10;Description automatically generated">
            <a:extLst>
              <a:ext uri="{FF2B5EF4-FFF2-40B4-BE49-F238E27FC236}">
                <a16:creationId xmlns:a16="http://schemas.microsoft.com/office/drawing/2014/main" id="{F239C16E-6B5B-9DDB-5BD6-F94B70B1A261}"/>
              </a:ext>
            </a:extLst>
          </p:cNvPr>
          <p:cNvPicPr>
            <a:picLocks noChangeAspect="1"/>
          </p:cNvPicPr>
          <p:nvPr/>
        </p:nvPicPr>
        <p:blipFill rotWithShape="1">
          <a:blip r:embed="rId2"/>
          <a:srcRect l="78" r="1288"/>
          <a:stretch/>
        </p:blipFill>
        <p:spPr>
          <a:xfrm>
            <a:off x="2774577" y="1455782"/>
            <a:ext cx="6642848" cy="3367336"/>
          </a:xfrm>
          <a:prstGeom prst="rect">
            <a:avLst/>
          </a:prstGeom>
        </p:spPr>
      </p:pic>
    </p:spTree>
    <p:extLst>
      <p:ext uri="{BB962C8B-B14F-4D97-AF65-F5344CB8AC3E}">
        <p14:creationId xmlns:p14="http://schemas.microsoft.com/office/powerpoint/2010/main" val="43295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p:txBody>
          <a:bodyPr rtlCol="0"/>
          <a:lstStyle/>
          <a:p>
            <a:pPr rtl="0"/>
            <a:r>
              <a:rPr lang="en-gb" dirty="0"/>
              <a:t>My journey</a:t>
            </a:r>
            <a:r>
              <a:rPr lang="en-GB" dirty="0"/>
              <a:t>….</a:t>
            </a:r>
            <a:endParaRPr lang="en-gb" dirty="0"/>
          </a:p>
        </p:txBody>
      </p:sp>
      <p:grpSp>
        <p:nvGrpSpPr>
          <p:cNvPr id="131" name="Timeline" title="Timeline">
            <a:extLst>
              <a:ext uri="{FF2B5EF4-FFF2-40B4-BE49-F238E27FC236}">
                <a16:creationId xmlns:a16="http://schemas.microsoft.com/office/drawing/2014/main" id="{80E90EA6-F479-4B68-B9E1-1C3BA327F709}"/>
              </a:ext>
            </a:extLst>
          </p:cNvPr>
          <p:cNvGrpSpPr/>
          <p:nvPr/>
        </p:nvGrpSpPr>
        <p:grpSpPr>
          <a:xfrm>
            <a:off x="418011" y="3346265"/>
            <a:ext cx="11214665" cy="165471"/>
            <a:chOff x="418011" y="3346265"/>
            <a:chExt cx="11214665" cy="165471"/>
          </a:xfrm>
        </p:grpSpPr>
        <p:cxnSp>
          <p:nvCxnSpPr>
            <p:cNvPr id="132" name="Straight Arrow Connector 131">
              <a:extLst>
                <a:ext uri="{FF2B5EF4-FFF2-40B4-BE49-F238E27FC236}">
                  <a16:creationId xmlns:a16="http://schemas.microsoft.com/office/drawing/2014/main" id="{660CCE5D-ECB2-4A25-ABD8-9C08E3FC417B}"/>
                </a:ext>
              </a:extLst>
            </p:cNvPr>
            <p:cNvCxnSpPr>
              <a:cxnSpLocks/>
            </p:cNvCxnSpPr>
            <p:nvPr/>
          </p:nvCxnSpPr>
          <p:spPr>
            <a:xfrm>
              <a:off x="418011" y="3429000"/>
              <a:ext cx="11214665"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1BDAB50-CB43-4CDA-A153-680C3AD2A94E}"/>
                </a:ext>
              </a:extLst>
            </p:cNvPr>
            <p:cNvCxnSpPr>
              <a:cxnSpLocks/>
            </p:cNvCxnSpPr>
            <p:nvPr/>
          </p:nvCxnSpPr>
          <p:spPr>
            <a:xfrm>
              <a:off x="106747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C29E3BD-5A12-4FFD-B1C1-90F4794AE974}"/>
                </a:ext>
              </a:extLst>
            </p:cNvPr>
            <p:cNvCxnSpPr>
              <a:cxnSpLocks/>
            </p:cNvCxnSpPr>
            <p:nvPr/>
          </p:nvCxnSpPr>
          <p:spPr>
            <a:xfrm>
              <a:off x="171486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632B552-5CE0-4F61-8227-D17EF98991EB}"/>
                </a:ext>
              </a:extLst>
            </p:cNvPr>
            <p:cNvCxnSpPr>
              <a:cxnSpLocks/>
            </p:cNvCxnSpPr>
            <p:nvPr/>
          </p:nvCxnSpPr>
          <p:spPr>
            <a:xfrm>
              <a:off x="236226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CA0E0ED-2B0C-4C9D-A1D5-FDBDA765B8F9}"/>
                </a:ext>
              </a:extLst>
            </p:cNvPr>
            <p:cNvCxnSpPr>
              <a:cxnSpLocks/>
            </p:cNvCxnSpPr>
            <p:nvPr/>
          </p:nvCxnSpPr>
          <p:spPr>
            <a:xfrm>
              <a:off x="300965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0E97CC2-3A8F-4FE7-8870-B3E9D1ECACA5}"/>
                </a:ext>
              </a:extLst>
            </p:cNvPr>
            <p:cNvCxnSpPr>
              <a:cxnSpLocks/>
            </p:cNvCxnSpPr>
            <p:nvPr/>
          </p:nvCxnSpPr>
          <p:spPr>
            <a:xfrm>
              <a:off x="365704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FD91290-3B48-4FA9-B818-25FA9E03C8CA}"/>
                </a:ext>
              </a:extLst>
            </p:cNvPr>
            <p:cNvCxnSpPr>
              <a:cxnSpLocks/>
            </p:cNvCxnSpPr>
            <p:nvPr/>
          </p:nvCxnSpPr>
          <p:spPr>
            <a:xfrm>
              <a:off x="430443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567788E-8E0F-4D00-8FF1-4B165095861B}"/>
                </a:ext>
              </a:extLst>
            </p:cNvPr>
            <p:cNvCxnSpPr>
              <a:cxnSpLocks/>
            </p:cNvCxnSpPr>
            <p:nvPr/>
          </p:nvCxnSpPr>
          <p:spPr>
            <a:xfrm>
              <a:off x="495182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DC95D9-C03C-4F5D-AFB1-D0AE81264BC4}"/>
                </a:ext>
              </a:extLst>
            </p:cNvPr>
            <p:cNvCxnSpPr>
              <a:cxnSpLocks/>
            </p:cNvCxnSpPr>
            <p:nvPr/>
          </p:nvCxnSpPr>
          <p:spPr>
            <a:xfrm>
              <a:off x="559922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BF3CA6B-24E1-4940-AC23-5BCBBDE1ECF2}"/>
                </a:ext>
              </a:extLst>
            </p:cNvPr>
            <p:cNvCxnSpPr>
              <a:cxnSpLocks/>
            </p:cNvCxnSpPr>
            <p:nvPr/>
          </p:nvCxnSpPr>
          <p:spPr>
            <a:xfrm>
              <a:off x="624661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791226E-3A19-4DA3-AB9B-3EA9BD4F99CB}"/>
                </a:ext>
              </a:extLst>
            </p:cNvPr>
            <p:cNvCxnSpPr>
              <a:cxnSpLocks/>
            </p:cNvCxnSpPr>
            <p:nvPr/>
          </p:nvCxnSpPr>
          <p:spPr>
            <a:xfrm>
              <a:off x="689400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ECA7BD4-0732-4C8E-9491-C3022617866F}"/>
                </a:ext>
              </a:extLst>
            </p:cNvPr>
            <p:cNvCxnSpPr>
              <a:cxnSpLocks/>
            </p:cNvCxnSpPr>
            <p:nvPr/>
          </p:nvCxnSpPr>
          <p:spPr>
            <a:xfrm>
              <a:off x="754139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66C6701-F2E7-4932-8C7E-DD6857011DF7}"/>
                </a:ext>
              </a:extLst>
            </p:cNvPr>
            <p:cNvCxnSpPr>
              <a:cxnSpLocks/>
            </p:cNvCxnSpPr>
            <p:nvPr/>
          </p:nvCxnSpPr>
          <p:spPr>
            <a:xfrm>
              <a:off x="818878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9A24C7C-DD75-4CDA-8E9E-432042F4F352}"/>
                </a:ext>
              </a:extLst>
            </p:cNvPr>
            <p:cNvCxnSpPr>
              <a:cxnSpLocks/>
            </p:cNvCxnSpPr>
            <p:nvPr/>
          </p:nvCxnSpPr>
          <p:spPr>
            <a:xfrm>
              <a:off x="883618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E5916AC-0A29-43A7-B6B0-504998D9755F}"/>
                </a:ext>
              </a:extLst>
            </p:cNvPr>
            <p:cNvCxnSpPr>
              <a:cxnSpLocks/>
            </p:cNvCxnSpPr>
            <p:nvPr/>
          </p:nvCxnSpPr>
          <p:spPr>
            <a:xfrm>
              <a:off x="948357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CE8999A-CE76-47FC-BF29-60696446007F}"/>
                </a:ext>
              </a:extLst>
            </p:cNvPr>
            <p:cNvCxnSpPr>
              <a:cxnSpLocks/>
            </p:cNvCxnSpPr>
            <p:nvPr/>
          </p:nvCxnSpPr>
          <p:spPr>
            <a:xfrm>
              <a:off x="1013096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31041EE-1B35-41D4-8FBE-39465DC15FB6}"/>
                </a:ext>
              </a:extLst>
            </p:cNvPr>
            <p:cNvCxnSpPr>
              <a:cxnSpLocks/>
            </p:cNvCxnSpPr>
            <p:nvPr/>
          </p:nvCxnSpPr>
          <p:spPr>
            <a:xfrm>
              <a:off x="1077835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75" name="Arrow: U-Turn Milestone 1" title="Timeline Arrow">
            <a:extLst>
              <a:ext uri="{FF2B5EF4-FFF2-40B4-BE49-F238E27FC236}">
                <a16:creationId xmlns:a16="http://schemas.microsoft.com/office/drawing/2014/main" id="{36189603-5B44-4AF3-AEC6-6281E5F556A7}"/>
              </a:ext>
            </a:extLst>
          </p:cNvPr>
          <p:cNvSpPr/>
          <p:nvPr/>
        </p:nvSpPr>
        <p:spPr>
          <a:xfrm>
            <a:off x="418011" y="2778033"/>
            <a:ext cx="2068014"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6" name="Duration 1" title="Duration Text">
            <a:extLst>
              <a:ext uri="{FF2B5EF4-FFF2-40B4-BE49-F238E27FC236}">
                <a16:creationId xmlns:a16="http://schemas.microsoft.com/office/drawing/2014/main" id="{BA99AB34-2A44-45C5-B5D9-CD9BEAB95EEE}"/>
              </a:ext>
            </a:extLst>
          </p:cNvPr>
          <p:cNvSpPr txBox="1"/>
          <p:nvPr/>
        </p:nvSpPr>
        <p:spPr>
          <a:xfrm>
            <a:off x="809865" y="2162479"/>
            <a:ext cx="12724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tarted; rotations </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Royal Brompton then Imperial College</a:t>
            </a:r>
          </a:p>
        </p:txBody>
      </p:sp>
      <p:cxnSp>
        <p:nvCxnSpPr>
          <p:cNvPr id="184" name="Connector Milestone 1" title="Connecter Line">
            <a:extLst>
              <a:ext uri="{FF2B5EF4-FFF2-40B4-BE49-F238E27FC236}">
                <a16:creationId xmlns:a16="http://schemas.microsoft.com/office/drawing/2014/main" id="{6540B9DE-D8F6-4EBE-8DC6-8E44C65F1330}"/>
              </a:ext>
            </a:extLst>
          </p:cNvPr>
          <p:cNvCxnSpPr>
            <a:cxnSpLocks/>
          </p:cNvCxnSpPr>
          <p:nvPr/>
        </p:nvCxnSpPr>
        <p:spPr>
          <a:xfrm flipH="1">
            <a:off x="1452019" y="2124255"/>
            <a:ext cx="1" cy="361944"/>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0" name="Text Milestone 1" title="Item Text">
            <a:extLst>
              <a:ext uri="{FF2B5EF4-FFF2-40B4-BE49-F238E27FC236}">
                <a16:creationId xmlns:a16="http://schemas.microsoft.com/office/drawing/2014/main" id="{A59FA398-8B0D-49E0-809E-6B58DA1A7F0E}"/>
              </a:ext>
            </a:extLst>
          </p:cNvPr>
          <p:cNvGrpSpPr/>
          <p:nvPr/>
        </p:nvGrpSpPr>
        <p:grpSpPr>
          <a:xfrm>
            <a:off x="568098" y="1270541"/>
            <a:ext cx="1767840" cy="727511"/>
            <a:chOff x="568098" y="1270541"/>
            <a:chExt cx="1767840" cy="727511"/>
          </a:xfrm>
        </p:grpSpPr>
        <p:sp>
          <p:nvSpPr>
            <p:cNvPr id="181" name="TextBox 180">
              <a:extLst>
                <a:ext uri="{FF2B5EF4-FFF2-40B4-BE49-F238E27FC236}">
                  <a16:creationId xmlns:a16="http://schemas.microsoft.com/office/drawing/2014/main" id="{6B5245E3-4035-4760-B649-EB7C65910BA3}"/>
                </a:ext>
              </a:extLst>
            </p:cNvPr>
            <p:cNvSpPr txBox="1"/>
            <p:nvPr/>
          </p:nvSpPr>
          <p:spPr>
            <a:xfrm>
              <a:off x="568098" y="1270541"/>
              <a:ext cx="176784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G</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raduated </a:t>
              </a:r>
            </a:p>
          </p:txBody>
        </p:sp>
        <p:sp>
          <p:nvSpPr>
            <p:cNvPr id="182" name="TextBox 181">
              <a:extLst>
                <a:ext uri="{FF2B5EF4-FFF2-40B4-BE49-F238E27FC236}">
                  <a16:creationId xmlns:a16="http://schemas.microsoft.com/office/drawing/2014/main" id="{F43BA435-89FE-4FAB-966E-23D4EF0EC493}"/>
                </a:ext>
              </a:extLst>
            </p:cNvPr>
            <p:cNvSpPr txBox="1"/>
            <p:nvPr/>
          </p:nvSpPr>
          <p:spPr>
            <a:xfrm>
              <a:off x="568098" y="1578997"/>
              <a:ext cx="1767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runel University</a:t>
              </a:r>
            </a:p>
          </p:txBody>
        </p:sp>
        <p:sp>
          <p:nvSpPr>
            <p:cNvPr id="183" name="TextBox 182">
              <a:extLst>
                <a:ext uri="{FF2B5EF4-FFF2-40B4-BE49-F238E27FC236}">
                  <a16:creationId xmlns:a16="http://schemas.microsoft.com/office/drawing/2014/main" id="{F6F2A7C3-0979-4ABB-95C5-9A102F3C1E88}"/>
                </a:ext>
              </a:extLst>
            </p:cNvPr>
            <p:cNvSpPr txBox="1"/>
            <p:nvPr/>
          </p:nvSpPr>
          <p:spPr>
            <a:xfrm>
              <a:off x="568099" y="1762315"/>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000</a:t>
              </a:r>
            </a:p>
          </p:txBody>
        </p:sp>
      </p:grpSp>
      <p:sp>
        <p:nvSpPr>
          <p:cNvPr id="185" name="Arrow: U-Turn Milestone 2" title="Timeline Arrow">
            <a:extLst>
              <a:ext uri="{FF2B5EF4-FFF2-40B4-BE49-F238E27FC236}">
                <a16:creationId xmlns:a16="http://schemas.microsoft.com/office/drawing/2014/main" id="{9D37DFEE-3A11-4C0D-A12A-80512F7F58E6}"/>
              </a:ext>
            </a:extLst>
          </p:cNvPr>
          <p:cNvSpPr/>
          <p:nvPr/>
        </p:nvSpPr>
        <p:spPr>
          <a:xfrm flipV="1">
            <a:off x="2242528" y="3428999"/>
            <a:ext cx="1536515"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86" name="Duration 2" title="Duration Text">
            <a:extLst>
              <a:ext uri="{FF2B5EF4-FFF2-40B4-BE49-F238E27FC236}">
                <a16:creationId xmlns:a16="http://schemas.microsoft.com/office/drawing/2014/main" id="{C4E1DCDE-7980-4FEF-AD3C-1931CC87AB9F}"/>
              </a:ext>
            </a:extLst>
          </p:cNvPr>
          <p:cNvSpPr txBox="1"/>
          <p:nvPr/>
        </p:nvSpPr>
        <p:spPr>
          <a:xfrm>
            <a:off x="2374585" y="4138176"/>
            <a:ext cx="127240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 years</a:t>
            </a:r>
          </a:p>
        </p:txBody>
      </p:sp>
      <p:cxnSp>
        <p:nvCxnSpPr>
          <p:cNvPr id="97" name="Connector Milestone 1" title="Connecter Line">
            <a:extLst>
              <a:ext uri="{FF2B5EF4-FFF2-40B4-BE49-F238E27FC236}">
                <a16:creationId xmlns:a16="http://schemas.microsoft.com/office/drawing/2014/main" id="{65F26748-FD4D-4281-B2A8-9B2E2D2E1E28}"/>
              </a:ext>
            </a:extLst>
          </p:cNvPr>
          <p:cNvCxnSpPr>
            <a:cxnSpLocks/>
          </p:cNvCxnSpPr>
          <p:nvPr/>
        </p:nvCxnSpPr>
        <p:spPr>
          <a:xfrm flipH="1">
            <a:off x="3010785" y="4422450"/>
            <a:ext cx="1" cy="361944"/>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7" name="Text Milestone 2" title="Item Text">
            <a:extLst>
              <a:ext uri="{FF2B5EF4-FFF2-40B4-BE49-F238E27FC236}">
                <a16:creationId xmlns:a16="http://schemas.microsoft.com/office/drawing/2014/main" id="{5280FE29-FA31-40A1-8932-846E9132EF88}"/>
              </a:ext>
            </a:extLst>
          </p:cNvPr>
          <p:cNvGrpSpPr/>
          <p:nvPr/>
        </p:nvGrpSpPr>
        <p:grpSpPr>
          <a:xfrm>
            <a:off x="2128112" y="4930773"/>
            <a:ext cx="1767840" cy="1342801"/>
            <a:chOff x="2128112" y="4930774"/>
            <a:chExt cx="1767840" cy="727511"/>
          </a:xfrm>
        </p:grpSpPr>
        <p:sp>
          <p:nvSpPr>
            <p:cNvPr id="188" name="TextBox 187">
              <a:extLst>
                <a:ext uri="{FF2B5EF4-FFF2-40B4-BE49-F238E27FC236}">
                  <a16:creationId xmlns:a16="http://schemas.microsoft.com/office/drawing/2014/main" id="{C95FD264-8E31-48FC-B238-6A950A9C6583}"/>
                </a:ext>
              </a:extLst>
            </p:cNvPr>
            <p:cNvSpPr txBox="1"/>
            <p:nvPr/>
          </p:nvSpPr>
          <p:spPr>
            <a:xfrm>
              <a:off x="2128112" y="4930774"/>
              <a:ext cx="176784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L</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ocum-</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ing</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89" name="TextBox 188">
              <a:extLst>
                <a:ext uri="{FF2B5EF4-FFF2-40B4-BE49-F238E27FC236}">
                  <a16:creationId xmlns:a16="http://schemas.microsoft.com/office/drawing/2014/main" id="{4DCD4C5A-C71A-4928-94AD-14D9409E3700}"/>
                </a:ext>
              </a:extLst>
            </p:cNvPr>
            <p:cNvSpPr txBox="1"/>
            <p:nvPr/>
          </p:nvSpPr>
          <p:spPr>
            <a:xfrm>
              <a:off x="2128112" y="5239230"/>
              <a:ext cx="1767840" cy="202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Several assignments across d</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fferent trusts</a:t>
              </a:r>
            </a:p>
          </p:txBody>
        </p:sp>
        <p:sp>
          <p:nvSpPr>
            <p:cNvPr id="190" name="TextBox 189">
              <a:extLst>
                <a:ext uri="{FF2B5EF4-FFF2-40B4-BE49-F238E27FC236}">
                  <a16:creationId xmlns:a16="http://schemas.microsoft.com/office/drawing/2014/main" id="{688C6511-455C-41DF-BE32-DD7A2D8933A9}"/>
                </a:ext>
              </a:extLst>
            </p:cNvPr>
            <p:cNvSpPr txBox="1"/>
            <p:nvPr/>
          </p:nvSpPr>
          <p:spPr>
            <a:xfrm>
              <a:off x="2128113" y="5422548"/>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rain injury, elderly medicine, intermediate care, private sector 3</a:t>
              </a:r>
              <a:r>
                <a:rPr kumimoji="0" lang="en-gb" sz="1000" b="0" i="0" u="none" strike="noStrike" kern="1200" cap="none" spc="0" normalizeH="0" baseline="30000" noProof="0" dirty="0">
                  <a:ln>
                    <a:noFill/>
                  </a:ln>
                  <a:solidFill>
                    <a:prstClr val="black">
                      <a:lumMod val="75000"/>
                      <a:lumOff val="25000"/>
                    </a:prstClr>
                  </a:solidFill>
                  <a:effectLst/>
                  <a:uLnTx/>
                  <a:uFillTx/>
                  <a:latin typeface="Trebuchet MS" panose="020B0603020202020204"/>
                  <a:ea typeface="+mn-ea"/>
                  <a:cs typeface="+mn-cs"/>
                </a:rPr>
                <a:t>rd</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sector</a:t>
              </a:r>
            </a:p>
          </p:txBody>
        </p:sp>
      </p:grpSp>
      <p:sp>
        <p:nvSpPr>
          <p:cNvPr id="192" name="Arrow: U-Turn Milestone 3" title="Timeline Arrow">
            <a:extLst>
              <a:ext uri="{FF2B5EF4-FFF2-40B4-BE49-F238E27FC236}">
                <a16:creationId xmlns:a16="http://schemas.microsoft.com/office/drawing/2014/main" id="{1933FDD6-F066-4538-99D7-94C1D06624C3}"/>
              </a:ext>
            </a:extLst>
          </p:cNvPr>
          <p:cNvSpPr/>
          <p:nvPr/>
        </p:nvSpPr>
        <p:spPr>
          <a:xfrm>
            <a:off x="3533126" y="2193928"/>
            <a:ext cx="893303" cy="1235070"/>
          </a:xfrm>
          <a:prstGeom prst="uturnArrow">
            <a:avLst>
              <a:gd name="adj1" fmla="val 27292"/>
              <a:gd name="adj2" fmla="val 13691"/>
              <a:gd name="adj3" fmla="val 20519"/>
              <a:gd name="adj4" fmla="val 52602"/>
              <a:gd name="adj5" fmla="val 9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93" name="Text Milestone 3" title="Item Text">
            <a:extLst>
              <a:ext uri="{FF2B5EF4-FFF2-40B4-BE49-F238E27FC236}">
                <a16:creationId xmlns:a16="http://schemas.microsoft.com/office/drawing/2014/main" id="{0439C5B7-9C38-40E2-8D97-5E778964EAD1}"/>
              </a:ext>
            </a:extLst>
          </p:cNvPr>
          <p:cNvGrpSpPr/>
          <p:nvPr/>
        </p:nvGrpSpPr>
        <p:grpSpPr>
          <a:xfrm>
            <a:off x="3095088" y="919633"/>
            <a:ext cx="1767840" cy="1078419"/>
            <a:chOff x="3095088" y="1270541"/>
            <a:chExt cx="1767840" cy="727511"/>
          </a:xfrm>
        </p:grpSpPr>
        <p:sp>
          <p:nvSpPr>
            <p:cNvPr id="194" name="TextBox 193">
              <a:extLst>
                <a:ext uri="{FF2B5EF4-FFF2-40B4-BE49-F238E27FC236}">
                  <a16:creationId xmlns:a16="http://schemas.microsoft.com/office/drawing/2014/main" id="{57BE9E71-DFEF-4975-BCC6-C716CADF2553}"/>
                </a:ext>
              </a:extLst>
            </p:cNvPr>
            <p:cNvSpPr txBox="1"/>
            <p:nvPr/>
          </p:nvSpPr>
          <p:spPr>
            <a:xfrm>
              <a:off x="3095088" y="1270541"/>
              <a:ext cx="176784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Senior PT permanent role</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96" name="TextBox 195">
              <a:extLst>
                <a:ext uri="{FF2B5EF4-FFF2-40B4-BE49-F238E27FC236}">
                  <a16:creationId xmlns:a16="http://schemas.microsoft.com/office/drawing/2014/main" id="{C2751D8C-2432-4EAC-9CAA-F95158DA6B0D}"/>
                </a:ext>
              </a:extLst>
            </p:cNvPr>
            <p:cNvSpPr txBox="1"/>
            <p:nvPr/>
          </p:nvSpPr>
          <p:spPr>
            <a:xfrm>
              <a:off x="3095089" y="1762315"/>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Band 7 role </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12 month</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rotational across acute and community </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where stayed</a:t>
              </a:r>
            </a:p>
          </p:txBody>
        </p:sp>
      </p:grpSp>
      <p:sp>
        <p:nvSpPr>
          <p:cNvPr id="197" name="Arrow: U-Turn Milestone 4" title="Timeline Arrow">
            <a:extLst>
              <a:ext uri="{FF2B5EF4-FFF2-40B4-BE49-F238E27FC236}">
                <a16:creationId xmlns:a16="http://schemas.microsoft.com/office/drawing/2014/main" id="{E23F67B2-BA7A-475B-82FA-2AC38000CCA7}"/>
              </a:ext>
            </a:extLst>
          </p:cNvPr>
          <p:cNvSpPr/>
          <p:nvPr/>
        </p:nvSpPr>
        <p:spPr>
          <a:xfrm flipV="1">
            <a:off x="4184042" y="3428996"/>
            <a:ext cx="893303" cy="1235070"/>
          </a:xfrm>
          <a:prstGeom prst="uturnArrow">
            <a:avLst>
              <a:gd name="adj1" fmla="val 27292"/>
              <a:gd name="adj2" fmla="val 13691"/>
              <a:gd name="adj3" fmla="val 20519"/>
              <a:gd name="adj4" fmla="val 52602"/>
              <a:gd name="adj5" fmla="val 9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98" name="Text Milestone 4" title="Item Text">
            <a:extLst>
              <a:ext uri="{FF2B5EF4-FFF2-40B4-BE49-F238E27FC236}">
                <a16:creationId xmlns:a16="http://schemas.microsoft.com/office/drawing/2014/main" id="{925A13D7-3013-4915-B8AA-60DCEBDC4A01}"/>
              </a:ext>
            </a:extLst>
          </p:cNvPr>
          <p:cNvGrpSpPr/>
          <p:nvPr/>
        </p:nvGrpSpPr>
        <p:grpSpPr>
          <a:xfrm>
            <a:off x="3895952" y="4930777"/>
            <a:ext cx="1650931" cy="1828599"/>
            <a:chOff x="3764706" y="4930774"/>
            <a:chExt cx="1782177" cy="1027203"/>
          </a:xfrm>
        </p:grpSpPr>
        <p:sp>
          <p:nvSpPr>
            <p:cNvPr id="199" name="TextBox 198">
              <a:extLst>
                <a:ext uri="{FF2B5EF4-FFF2-40B4-BE49-F238E27FC236}">
                  <a16:creationId xmlns:a16="http://schemas.microsoft.com/office/drawing/2014/main" id="{79806D6A-513A-48E1-8624-5F56FD41FD8E}"/>
                </a:ext>
              </a:extLst>
            </p:cNvPr>
            <p:cNvSpPr txBox="1"/>
            <p:nvPr/>
          </p:nvSpPr>
          <p:spPr>
            <a:xfrm>
              <a:off x="3764706" y="4930774"/>
              <a:ext cx="1767840" cy="46680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Started in operational management</a:t>
              </a:r>
            </a:p>
          </p:txBody>
        </p:sp>
        <p:sp>
          <p:nvSpPr>
            <p:cNvPr id="200" name="TextBox 199">
              <a:extLst>
                <a:ext uri="{FF2B5EF4-FFF2-40B4-BE49-F238E27FC236}">
                  <a16:creationId xmlns:a16="http://schemas.microsoft.com/office/drawing/2014/main" id="{0560C968-3479-4EF0-861F-4E7AE6F35E6D}"/>
                </a:ext>
              </a:extLst>
            </p:cNvPr>
            <p:cNvSpPr txBox="1"/>
            <p:nvPr/>
          </p:nvSpPr>
          <p:spPr>
            <a:xfrm>
              <a:off x="3779043" y="5439303"/>
              <a:ext cx="1767840" cy="5186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Went from a band 7 clinician to an operational role managing the community rehab services across Hammersmith &amp; Fulham – 65 WTE</a:t>
              </a:r>
              <a:endPar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grpSp>
      <p:sp>
        <p:nvSpPr>
          <p:cNvPr id="202" name="Arrow: U-Turn Milestone 5" title="Timeline Arrow">
            <a:extLst>
              <a:ext uri="{FF2B5EF4-FFF2-40B4-BE49-F238E27FC236}">
                <a16:creationId xmlns:a16="http://schemas.microsoft.com/office/drawing/2014/main" id="{60B2DC70-87DD-44B4-9974-2E0B2117DE08}"/>
              </a:ext>
            </a:extLst>
          </p:cNvPr>
          <p:cNvSpPr/>
          <p:nvPr/>
        </p:nvSpPr>
        <p:spPr>
          <a:xfrm>
            <a:off x="4826144" y="2778033"/>
            <a:ext cx="2841482"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3" name="Duration 5" title="Duration Text">
            <a:extLst>
              <a:ext uri="{FF2B5EF4-FFF2-40B4-BE49-F238E27FC236}">
                <a16:creationId xmlns:a16="http://schemas.microsoft.com/office/drawing/2014/main" id="{AE511117-5F81-4EEF-9123-295DC980CAC8}"/>
              </a:ext>
            </a:extLst>
          </p:cNvPr>
          <p:cNvSpPr txBox="1"/>
          <p:nvPr/>
        </p:nvSpPr>
        <p:spPr>
          <a:xfrm>
            <a:off x="5610685" y="2568934"/>
            <a:ext cx="127240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1.5 Years</a:t>
            </a:r>
          </a:p>
        </p:txBody>
      </p:sp>
      <p:cxnSp>
        <p:nvCxnSpPr>
          <p:cNvPr id="98" name="Connector Milestone 1" title="Connecter Line">
            <a:extLst>
              <a:ext uri="{FF2B5EF4-FFF2-40B4-BE49-F238E27FC236}">
                <a16:creationId xmlns:a16="http://schemas.microsoft.com/office/drawing/2014/main" id="{33CE460B-EDDE-4B77-A80A-B18C8292C77D}"/>
              </a:ext>
            </a:extLst>
          </p:cNvPr>
          <p:cNvCxnSpPr>
            <a:cxnSpLocks/>
          </p:cNvCxnSpPr>
          <p:nvPr/>
        </p:nvCxnSpPr>
        <p:spPr>
          <a:xfrm flipH="1">
            <a:off x="6246611" y="2124255"/>
            <a:ext cx="1" cy="361944"/>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04" name="Text Milestone 5" title="Item Text">
            <a:extLst>
              <a:ext uri="{FF2B5EF4-FFF2-40B4-BE49-F238E27FC236}">
                <a16:creationId xmlns:a16="http://schemas.microsoft.com/office/drawing/2014/main" id="{BFB56E2D-6AC2-44DC-BB7B-423C3393A995}"/>
              </a:ext>
            </a:extLst>
          </p:cNvPr>
          <p:cNvGrpSpPr/>
          <p:nvPr/>
        </p:nvGrpSpPr>
        <p:grpSpPr>
          <a:xfrm>
            <a:off x="5362965" y="758705"/>
            <a:ext cx="1767840" cy="1239347"/>
            <a:chOff x="5362965" y="1270541"/>
            <a:chExt cx="1767840" cy="727511"/>
          </a:xfrm>
        </p:grpSpPr>
        <p:sp>
          <p:nvSpPr>
            <p:cNvPr id="205" name="TextBox 204">
              <a:extLst>
                <a:ext uri="{FF2B5EF4-FFF2-40B4-BE49-F238E27FC236}">
                  <a16:creationId xmlns:a16="http://schemas.microsoft.com/office/drawing/2014/main" id="{6C6BF4F5-4187-4C24-91F8-B0334FE9A105}"/>
                </a:ext>
              </a:extLst>
            </p:cNvPr>
            <p:cNvSpPr txBox="1"/>
            <p:nvPr/>
          </p:nvSpPr>
          <p:spPr>
            <a:xfrm>
              <a:off x="5362965" y="1270541"/>
              <a:ext cx="176784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QI coach</a:t>
              </a:r>
            </a:p>
          </p:txBody>
        </p:sp>
        <p:sp>
          <p:nvSpPr>
            <p:cNvPr id="206" name="TextBox 205">
              <a:extLst>
                <a:ext uri="{FF2B5EF4-FFF2-40B4-BE49-F238E27FC236}">
                  <a16:creationId xmlns:a16="http://schemas.microsoft.com/office/drawing/2014/main" id="{AF85AC23-D6EA-4B23-98AE-B44CC72A87D9}"/>
                </a:ext>
              </a:extLst>
            </p:cNvPr>
            <p:cNvSpPr txBox="1"/>
            <p:nvPr/>
          </p:nvSpPr>
          <p:spPr>
            <a:xfrm>
              <a:off x="5362965" y="1578997"/>
              <a:ext cx="176784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O</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rganisational restructure </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role was deleted</a:t>
              </a:r>
            </a:p>
          </p:txBody>
        </p:sp>
        <p:sp>
          <p:nvSpPr>
            <p:cNvPr id="207" name="TextBox 206">
              <a:extLst>
                <a:ext uri="{FF2B5EF4-FFF2-40B4-BE49-F238E27FC236}">
                  <a16:creationId xmlns:a16="http://schemas.microsoft.com/office/drawing/2014/main" id="{1CC75737-AFD3-48E5-832B-7658C285FA83}"/>
                </a:ext>
              </a:extLst>
            </p:cNvPr>
            <p:cNvSpPr txBox="1"/>
            <p:nvPr/>
          </p:nvSpPr>
          <p:spPr>
            <a:xfrm>
              <a:off x="5362966" y="1762315"/>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ad a </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year's</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training and coaching from the NHS III</a:t>
              </a:r>
            </a:p>
          </p:txBody>
        </p:sp>
      </p:grpSp>
      <p:sp>
        <p:nvSpPr>
          <p:cNvPr id="208" name="Arrow: U-Turn Milestone 6a" title="Timeline Arrow">
            <a:extLst>
              <a:ext uri="{FF2B5EF4-FFF2-40B4-BE49-F238E27FC236}">
                <a16:creationId xmlns:a16="http://schemas.microsoft.com/office/drawing/2014/main" id="{F0525C47-CDE0-4E1B-AEF8-B7FC39073B28}"/>
              </a:ext>
            </a:extLst>
          </p:cNvPr>
          <p:cNvSpPr/>
          <p:nvPr/>
        </p:nvSpPr>
        <p:spPr>
          <a:xfrm flipV="1">
            <a:off x="7420531" y="3428998"/>
            <a:ext cx="893304"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5" name="Short Milestone" title="Short Milestone">
            <a:extLst>
              <a:ext uri="{FF2B5EF4-FFF2-40B4-BE49-F238E27FC236}">
                <a16:creationId xmlns:a16="http://schemas.microsoft.com/office/drawing/2014/main" id="{71CFBDF1-89AF-4D5E-9F70-E0C7ED461FA0}"/>
              </a:ext>
            </a:extLst>
          </p:cNvPr>
          <p:cNvGrpSpPr/>
          <p:nvPr/>
        </p:nvGrpSpPr>
        <p:grpSpPr>
          <a:xfrm>
            <a:off x="7634775" y="3713610"/>
            <a:ext cx="464817" cy="464817"/>
            <a:chOff x="7634775" y="3713610"/>
            <a:chExt cx="464817" cy="464817"/>
          </a:xfrm>
        </p:grpSpPr>
        <p:sp>
          <p:nvSpPr>
            <p:cNvPr id="218" name="Oval 217" title="Circle Background">
              <a:extLst>
                <a:ext uri="{FF2B5EF4-FFF2-40B4-BE49-F238E27FC236}">
                  <a16:creationId xmlns:a16="http://schemas.microsoft.com/office/drawing/2014/main" id="{657CEE0F-82C8-41D2-BD4B-D953994D0BA3}"/>
                </a:ext>
              </a:extLst>
            </p:cNvPr>
            <p:cNvSpPr/>
            <p:nvPr/>
          </p:nvSpPr>
          <p:spPr>
            <a:xfrm>
              <a:off x="7634775" y="3713610"/>
              <a:ext cx="464817" cy="464817"/>
            </a:xfrm>
            <a:prstGeom prst="ellips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9" name="TextBox 218">
              <a:extLst>
                <a:ext uri="{FF2B5EF4-FFF2-40B4-BE49-F238E27FC236}">
                  <a16:creationId xmlns:a16="http://schemas.microsoft.com/office/drawing/2014/main" id="{DF26529B-2EA3-43C0-A879-39AF9630F1D6}"/>
                </a:ext>
              </a:extLst>
            </p:cNvPr>
            <p:cNvSpPr txBox="1"/>
            <p:nvPr/>
          </p:nvSpPr>
          <p:spPr>
            <a:xfrm>
              <a:off x="7667326" y="3869424"/>
              <a:ext cx="39971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Trebuchet MS" panose="020B0603020202020204"/>
                  <a:ea typeface="+mn-ea"/>
                  <a:cs typeface="+mn-cs"/>
                </a:rPr>
                <a:t>01</a:t>
              </a:r>
            </a:p>
          </p:txBody>
        </p:sp>
      </p:grpSp>
      <p:grpSp>
        <p:nvGrpSpPr>
          <p:cNvPr id="2" name="Year Indicator" title="Year Indicator">
            <a:extLst>
              <a:ext uri="{FF2B5EF4-FFF2-40B4-BE49-F238E27FC236}">
                <a16:creationId xmlns:a16="http://schemas.microsoft.com/office/drawing/2014/main" id="{3AB6EB77-4545-48A2-A002-4EB191B9BFC6}"/>
              </a:ext>
            </a:extLst>
          </p:cNvPr>
          <p:cNvGrpSpPr/>
          <p:nvPr/>
        </p:nvGrpSpPr>
        <p:grpSpPr>
          <a:xfrm>
            <a:off x="8067631" y="1344708"/>
            <a:ext cx="893302" cy="2084288"/>
            <a:chOff x="8067631" y="1344708"/>
            <a:chExt cx="893302" cy="2084288"/>
          </a:xfrm>
        </p:grpSpPr>
        <p:cxnSp>
          <p:nvCxnSpPr>
            <p:cNvPr id="130" name="Straight Connector 129" title="Connecter Line">
              <a:extLst>
                <a:ext uri="{FF2B5EF4-FFF2-40B4-BE49-F238E27FC236}">
                  <a16:creationId xmlns:a16="http://schemas.microsoft.com/office/drawing/2014/main" id="{74B37803-5889-4CF1-9F0B-A07766089133}"/>
                </a:ext>
              </a:extLst>
            </p:cNvPr>
            <p:cNvCxnSpPr>
              <a:cxnSpLocks/>
            </p:cNvCxnSpPr>
            <p:nvPr/>
          </p:nvCxnSpPr>
          <p:spPr>
            <a:xfrm flipV="1">
              <a:off x="8512405" y="1705998"/>
              <a:ext cx="0" cy="1722998"/>
            </a:xfrm>
            <a:prstGeom prst="line">
              <a:avLst/>
            </a:prstGeom>
            <a:ln>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30" name="TextBox 229">
              <a:extLst>
                <a:ext uri="{FF2B5EF4-FFF2-40B4-BE49-F238E27FC236}">
                  <a16:creationId xmlns:a16="http://schemas.microsoft.com/office/drawing/2014/main" id="{2A0D47C8-C8FA-4C8E-AB65-688C8C35B195}"/>
                </a:ext>
              </a:extLst>
            </p:cNvPr>
            <p:cNvSpPr txBox="1"/>
            <p:nvPr/>
          </p:nvSpPr>
          <p:spPr>
            <a:xfrm>
              <a:off x="8067631" y="1344708"/>
              <a:ext cx="893302"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a:t>
              </a:r>
              <a:r>
                <a:rPr kumimoji="0" lang="en-gb" sz="105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xperience</a:t>
              </a:r>
            </a:p>
          </p:txBody>
        </p:sp>
      </p:grpSp>
      <p:sp>
        <p:nvSpPr>
          <p:cNvPr id="220" name="Arrow: U-Turn Milestone 6b" title="Timeline Arrow">
            <a:extLst>
              <a:ext uri="{FF2B5EF4-FFF2-40B4-BE49-F238E27FC236}">
                <a16:creationId xmlns:a16="http://schemas.microsoft.com/office/drawing/2014/main" id="{8FAD98CD-7A29-4212-8CE4-048668E399DA}"/>
              </a:ext>
            </a:extLst>
          </p:cNvPr>
          <p:cNvSpPr/>
          <p:nvPr/>
        </p:nvSpPr>
        <p:spPr>
          <a:xfrm>
            <a:off x="8067341" y="2778033"/>
            <a:ext cx="893882"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6" name="Short Milestone" title="Short Milestone">
            <a:extLst>
              <a:ext uri="{FF2B5EF4-FFF2-40B4-BE49-F238E27FC236}">
                <a16:creationId xmlns:a16="http://schemas.microsoft.com/office/drawing/2014/main" id="{6C8D348F-E6AF-4658-A1A5-F9E84E8A2034}"/>
              </a:ext>
            </a:extLst>
          </p:cNvPr>
          <p:cNvGrpSpPr/>
          <p:nvPr/>
        </p:nvGrpSpPr>
        <p:grpSpPr>
          <a:xfrm>
            <a:off x="8281874" y="2663225"/>
            <a:ext cx="464817" cy="464817"/>
            <a:chOff x="8281874" y="2663225"/>
            <a:chExt cx="464817" cy="464817"/>
          </a:xfrm>
        </p:grpSpPr>
        <p:sp>
          <p:nvSpPr>
            <p:cNvPr id="221" name="Oval 220" title="Circle Background">
              <a:extLst>
                <a:ext uri="{FF2B5EF4-FFF2-40B4-BE49-F238E27FC236}">
                  <a16:creationId xmlns:a16="http://schemas.microsoft.com/office/drawing/2014/main" id="{459BC7C6-2D09-408E-8406-36D93C1F5E8E}"/>
                </a:ext>
              </a:extLst>
            </p:cNvPr>
            <p:cNvSpPr/>
            <p:nvPr/>
          </p:nvSpPr>
          <p:spPr>
            <a:xfrm>
              <a:off x="8281874" y="2663225"/>
              <a:ext cx="464817" cy="464817"/>
            </a:xfrm>
            <a:prstGeom prst="ellips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2" name="TextBox 221">
              <a:extLst>
                <a:ext uri="{FF2B5EF4-FFF2-40B4-BE49-F238E27FC236}">
                  <a16:creationId xmlns:a16="http://schemas.microsoft.com/office/drawing/2014/main" id="{EA7B1D15-9E93-430C-8F1F-E97330E664F4}"/>
                </a:ext>
              </a:extLst>
            </p:cNvPr>
            <p:cNvSpPr txBox="1"/>
            <p:nvPr/>
          </p:nvSpPr>
          <p:spPr>
            <a:xfrm>
              <a:off x="8314425" y="2818690"/>
              <a:ext cx="39971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rebuchet MS" panose="020B0603020202020204"/>
                  <a:ea typeface="+mn-ea"/>
                  <a:cs typeface="+mn-cs"/>
                </a:rPr>
                <a:t>02</a:t>
              </a:r>
            </a:p>
          </p:txBody>
        </p:sp>
      </p:grpSp>
      <p:sp>
        <p:nvSpPr>
          <p:cNvPr id="209" name="Arrow: U-Turn Milestone 6c" title="Timeline Arrow">
            <a:extLst>
              <a:ext uri="{FF2B5EF4-FFF2-40B4-BE49-F238E27FC236}">
                <a16:creationId xmlns:a16="http://schemas.microsoft.com/office/drawing/2014/main" id="{09BAEF3B-CE9C-4190-80A9-27539CEE3033}"/>
              </a:ext>
            </a:extLst>
          </p:cNvPr>
          <p:cNvSpPr/>
          <p:nvPr/>
        </p:nvSpPr>
        <p:spPr>
          <a:xfrm flipV="1">
            <a:off x="8715310" y="3428998"/>
            <a:ext cx="893304" cy="65096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7" name="Short Milestone" title="Short Milestone">
            <a:extLst>
              <a:ext uri="{FF2B5EF4-FFF2-40B4-BE49-F238E27FC236}">
                <a16:creationId xmlns:a16="http://schemas.microsoft.com/office/drawing/2014/main" id="{A644DB06-17F5-4FCD-BA39-265731B1E943}"/>
              </a:ext>
            </a:extLst>
          </p:cNvPr>
          <p:cNvGrpSpPr/>
          <p:nvPr/>
        </p:nvGrpSpPr>
        <p:grpSpPr>
          <a:xfrm>
            <a:off x="8929554" y="3713610"/>
            <a:ext cx="464817" cy="464817"/>
            <a:chOff x="8929554" y="3713610"/>
            <a:chExt cx="464817" cy="464817"/>
          </a:xfrm>
        </p:grpSpPr>
        <p:sp>
          <p:nvSpPr>
            <p:cNvPr id="223" name="Oval 222" title="Circle Background">
              <a:extLst>
                <a:ext uri="{FF2B5EF4-FFF2-40B4-BE49-F238E27FC236}">
                  <a16:creationId xmlns:a16="http://schemas.microsoft.com/office/drawing/2014/main" id="{5924A2AE-1E61-4E21-AC7E-742DC1AFBDF5}"/>
                </a:ext>
              </a:extLst>
            </p:cNvPr>
            <p:cNvSpPr/>
            <p:nvPr/>
          </p:nvSpPr>
          <p:spPr>
            <a:xfrm>
              <a:off x="8929554" y="3713610"/>
              <a:ext cx="464817" cy="464817"/>
            </a:xfrm>
            <a:prstGeom prst="ellips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4" name="TextBox 223">
              <a:extLst>
                <a:ext uri="{FF2B5EF4-FFF2-40B4-BE49-F238E27FC236}">
                  <a16:creationId xmlns:a16="http://schemas.microsoft.com/office/drawing/2014/main" id="{0AF4BF00-FF4D-4D47-8326-0D1EEAE6DC78}"/>
                </a:ext>
              </a:extLst>
            </p:cNvPr>
            <p:cNvSpPr txBox="1"/>
            <p:nvPr/>
          </p:nvSpPr>
          <p:spPr>
            <a:xfrm>
              <a:off x="8962105" y="3869424"/>
              <a:ext cx="39971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rebuchet MS" panose="020B0603020202020204"/>
                  <a:ea typeface="+mn-ea"/>
                  <a:cs typeface="+mn-cs"/>
                </a:rPr>
                <a:t>03</a:t>
              </a:r>
            </a:p>
          </p:txBody>
        </p:sp>
      </p:grpSp>
      <p:sp>
        <p:nvSpPr>
          <p:cNvPr id="212" name="Brace for Grouped Items" title="Group Bracket">
            <a:extLst>
              <a:ext uri="{FF2B5EF4-FFF2-40B4-BE49-F238E27FC236}">
                <a16:creationId xmlns:a16="http://schemas.microsoft.com/office/drawing/2014/main" id="{20E3BE3F-E81D-41AD-A12D-26D35A4AC09F}"/>
              </a:ext>
            </a:extLst>
          </p:cNvPr>
          <p:cNvSpPr/>
          <p:nvPr/>
        </p:nvSpPr>
        <p:spPr>
          <a:xfrm rot="5400000">
            <a:off x="8285972" y="3322514"/>
            <a:ext cx="457201" cy="2188082"/>
          </a:xfrm>
          <a:prstGeom prst="rightBrace">
            <a:avLst>
              <a:gd name="adj1" fmla="val 44270"/>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213" name="Text Milestone 6" title="Item Text">
            <a:extLst>
              <a:ext uri="{FF2B5EF4-FFF2-40B4-BE49-F238E27FC236}">
                <a16:creationId xmlns:a16="http://schemas.microsoft.com/office/drawing/2014/main" id="{9F717C98-ECB0-4B40-8494-A87D968ACD50}"/>
              </a:ext>
            </a:extLst>
          </p:cNvPr>
          <p:cNvGrpSpPr/>
          <p:nvPr/>
        </p:nvGrpSpPr>
        <p:grpSpPr>
          <a:xfrm>
            <a:off x="7602524" y="4930774"/>
            <a:ext cx="1767840" cy="1489345"/>
            <a:chOff x="7602524" y="4930774"/>
            <a:chExt cx="1767840" cy="1489345"/>
          </a:xfrm>
        </p:grpSpPr>
        <p:sp>
          <p:nvSpPr>
            <p:cNvPr id="214" name="TextBox 213">
              <a:extLst>
                <a:ext uri="{FF2B5EF4-FFF2-40B4-BE49-F238E27FC236}">
                  <a16:creationId xmlns:a16="http://schemas.microsoft.com/office/drawing/2014/main" id="{F2E111CE-6E3B-451A-B1CA-D4EDF27F1F15}"/>
                </a:ext>
              </a:extLst>
            </p:cNvPr>
            <p:cNvSpPr txBox="1"/>
            <p:nvPr/>
          </p:nvSpPr>
          <p:spPr>
            <a:xfrm>
              <a:off x="7602524" y="4930774"/>
              <a:ext cx="176784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tepping stones </a:t>
              </a:r>
            </a:p>
          </p:txBody>
        </p:sp>
        <p:sp>
          <p:nvSpPr>
            <p:cNvPr id="215" name="TextBox 214">
              <a:extLst>
                <a:ext uri="{FF2B5EF4-FFF2-40B4-BE49-F238E27FC236}">
                  <a16:creationId xmlns:a16="http://schemas.microsoft.com/office/drawing/2014/main" id="{2252438A-0F18-493A-9B41-1705B30B4723}"/>
                </a:ext>
              </a:extLst>
            </p:cNvPr>
            <p:cNvSpPr txBox="1"/>
            <p:nvPr/>
          </p:nvSpPr>
          <p:spPr>
            <a:xfrm>
              <a:off x="7602524" y="5239230"/>
              <a:ext cx="176784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J</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ob roles</a:t>
              </a:r>
            </a:p>
          </p:txBody>
        </p:sp>
        <p:sp>
          <p:nvSpPr>
            <p:cNvPr id="216" name="TextBox 215">
              <a:extLst>
                <a:ext uri="{FF2B5EF4-FFF2-40B4-BE49-F238E27FC236}">
                  <a16:creationId xmlns:a16="http://schemas.microsoft.com/office/drawing/2014/main" id="{76D2DF04-A543-4288-B812-7AE614CDECA7}"/>
                </a:ext>
              </a:extLst>
            </p:cNvPr>
            <p:cNvSpPr txBox="1"/>
            <p:nvPr/>
          </p:nvSpPr>
          <p:spPr>
            <a:xfrm>
              <a:off x="7602524" y="5422548"/>
              <a:ext cx="1767839" cy="997571"/>
            </a:xfrm>
            <a:prstGeom prst="rect">
              <a:avLst/>
            </a:prstGeom>
            <a:noFill/>
          </p:spPr>
          <p:txBody>
            <a:bodyPr wrap="square" lIns="0" tIns="0" rIns="0" bIns="0" rtlCol="0">
              <a:noAutofit/>
            </a:bodyPr>
            <a:lstStyle/>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CCG Data analyst for Q&amp;S</a:t>
              </a: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CCG deputy director for nu</a:t>
              </a:r>
              <a:r>
                <a:rPr kumimoji="0" lang="en-GB" sz="1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rs</a:t>
              </a:r>
              <a:r>
                <a:rPr kumimoji="0" lang="en-gb" sz="1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ing (AHP)</a:t>
              </a: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Monitor - Quality Improvement coach</a:t>
              </a:r>
              <a:endPar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endPar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grpSp>
      <p:sp>
        <p:nvSpPr>
          <p:cNvPr id="210" name="Arrow: U-Turn Milestone 7" title="Timeline Arrow">
            <a:extLst>
              <a:ext uri="{FF2B5EF4-FFF2-40B4-BE49-F238E27FC236}">
                <a16:creationId xmlns:a16="http://schemas.microsoft.com/office/drawing/2014/main" id="{058AE435-1F45-4B7B-8E34-B4AABA51CC48}"/>
              </a:ext>
            </a:extLst>
          </p:cNvPr>
          <p:cNvSpPr/>
          <p:nvPr/>
        </p:nvSpPr>
        <p:spPr>
          <a:xfrm>
            <a:off x="9370364" y="2778033"/>
            <a:ext cx="2055383" cy="650967"/>
          </a:xfrm>
          <a:prstGeom prst="uturnArrow">
            <a:avLst>
              <a:gd name="adj1" fmla="val 37244"/>
              <a:gd name="adj2" fmla="val 18622"/>
              <a:gd name="adj3" fmla="val 20252"/>
              <a:gd name="adj4" fmla="val 52602"/>
              <a:gd name="adj5" fmla="val 968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1" name="Duration 7" title="Duration Text">
            <a:extLst>
              <a:ext uri="{FF2B5EF4-FFF2-40B4-BE49-F238E27FC236}">
                <a16:creationId xmlns:a16="http://schemas.microsoft.com/office/drawing/2014/main" id="{EE6D4252-E578-43E2-B07D-1BD8A9A87252}"/>
              </a:ext>
            </a:extLst>
          </p:cNvPr>
          <p:cNvSpPr txBox="1"/>
          <p:nvPr/>
        </p:nvSpPr>
        <p:spPr>
          <a:xfrm>
            <a:off x="9768171" y="2568934"/>
            <a:ext cx="127240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years</a:t>
            </a:r>
          </a:p>
        </p:txBody>
      </p:sp>
      <p:cxnSp>
        <p:nvCxnSpPr>
          <p:cNvPr id="99" name="Connector Milestone 1" title="Connecter Line">
            <a:extLst>
              <a:ext uri="{FF2B5EF4-FFF2-40B4-BE49-F238E27FC236}">
                <a16:creationId xmlns:a16="http://schemas.microsoft.com/office/drawing/2014/main" id="{63529282-517A-4B10-89E2-0FD11D256738}"/>
              </a:ext>
            </a:extLst>
          </p:cNvPr>
          <p:cNvCxnSpPr>
            <a:cxnSpLocks/>
          </p:cNvCxnSpPr>
          <p:nvPr/>
        </p:nvCxnSpPr>
        <p:spPr>
          <a:xfrm flipH="1">
            <a:off x="10398055" y="2124255"/>
            <a:ext cx="1" cy="361944"/>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25" name="Text Milestone 7" title="Item Text">
            <a:extLst>
              <a:ext uri="{FF2B5EF4-FFF2-40B4-BE49-F238E27FC236}">
                <a16:creationId xmlns:a16="http://schemas.microsoft.com/office/drawing/2014/main" id="{B8D93E6F-FCFD-4751-9199-7AB157111B64}"/>
              </a:ext>
            </a:extLst>
          </p:cNvPr>
          <p:cNvGrpSpPr/>
          <p:nvPr/>
        </p:nvGrpSpPr>
        <p:grpSpPr>
          <a:xfrm>
            <a:off x="9361820" y="529813"/>
            <a:ext cx="2076553" cy="1468240"/>
            <a:chOff x="9361820" y="1270541"/>
            <a:chExt cx="2076553" cy="727511"/>
          </a:xfrm>
        </p:grpSpPr>
        <p:sp>
          <p:nvSpPr>
            <p:cNvPr id="226" name="TextBox 225">
              <a:extLst>
                <a:ext uri="{FF2B5EF4-FFF2-40B4-BE49-F238E27FC236}">
                  <a16:creationId xmlns:a16="http://schemas.microsoft.com/office/drawing/2014/main" id="{8F8EBB4A-906D-4B4E-9C8D-2D01E7086702}"/>
                </a:ext>
              </a:extLst>
            </p:cNvPr>
            <p:cNvSpPr txBox="1"/>
            <p:nvPr/>
          </p:nvSpPr>
          <p:spPr>
            <a:xfrm>
              <a:off x="9361820" y="1270541"/>
              <a:ext cx="2076553"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National QI advisor</a:t>
              </a:r>
            </a:p>
          </p:txBody>
        </p:sp>
        <p:sp>
          <p:nvSpPr>
            <p:cNvPr id="227" name="TextBox 226">
              <a:extLst>
                <a:ext uri="{FF2B5EF4-FFF2-40B4-BE49-F238E27FC236}">
                  <a16:creationId xmlns:a16="http://schemas.microsoft.com/office/drawing/2014/main" id="{2DD0E340-2933-4D6A-AB6B-9CAB6C5D06E9}"/>
                </a:ext>
              </a:extLst>
            </p:cNvPr>
            <p:cNvSpPr txBox="1"/>
            <p:nvPr/>
          </p:nvSpPr>
          <p:spPr>
            <a:xfrm>
              <a:off x="9520451" y="1578997"/>
              <a:ext cx="1767840" cy="1806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eveloping People Imp</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ro</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ving Care 2016</a:t>
              </a:r>
            </a:p>
          </p:txBody>
        </p:sp>
        <p:sp>
          <p:nvSpPr>
            <p:cNvPr id="228" name="TextBox 227">
              <a:extLst>
                <a:ext uri="{FF2B5EF4-FFF2-40B4-BE49-F238E27FC236}">
                  <a16:creationId xmlns:a16="http://schemas.microsoft.com/office/drawing/2014/main" id="{234F23B4-77A7-4807-99F7-B6F339BE1121}"/>
                </a:ext>
              </a:extLst>
            </p:cNvPr>
            <p:cNvSpPr txBox="1"/>
            <p:nvPr/>
          </p:nvSpPr>
          <p:spPr>
            <a:xfrm>
              <a:off x="9520452" y="1762315"/>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HI, Virginia Mason, Health Foundation, Aqua, NETS, European QI forum</a:t>
              </a:r>
            </a:p>
          </p:txBody>
        </p:sp>
      </p:grpSp>
      <p:cxnSp>
        <p:nvCxnSpPr>
          <p:cNvPr id="242" name="Connector Launch" title="Connecter Line">
            <a:extLst>
              <a:ext uri="{FF2B5EF4-FFF2-40B4-BE49-F238E27FC236}">
                <a16:creationId xmlns:a16="http://schemas.microsoft.com/office/drawing/2014/main" id="{B9C1D786-BB48-4CC7-8273-A3DF0DFCB266}"/>
              </a:ext>
            </a:extLst>
          </p:cNvPr>
          <p:cNvCxnSpPr>
            <a:cxnSpLocks/>
            <a:endCxn id="236" idx="0"/>
          </p:cNvCxnSpPr>
          <p:nvPr/>
        </p:nvCxnSpPr>
        <p:spPr>
          <a:xfrm flipH="1">
            <a:off x="11301571" y="3428996"/>
            <a:ext cx="4" cy="554531"/>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35" name="Launch Graphic" title="Launch Graphic">
            <a:extLst>
              <a:ext uri="{FF2B5EF4-FFF2-40B4-BE49-F238E27FC236}">
                <a16:creationId xmlns:a16="http://schemas.microsoft.com/office/drawing/2014/main" id="{EE7BDC36-5F29-455C-B739-3B266E64CA8C}"/>
              </a:ext>
            </a:extLst>
          </p:cNvPr>
          <p:cNvGrpSpPr/>
          <p:nvPr/>
        </p:nvGrpSpPr>
        <p:grpSpPr>
          <a:xfrm>
            <a:off x="10961301" y="3983527"/>
            <a:ext cx="680539" cy="680539"/>
            <a:chOff x="10961301" y="3355525"/>
            <a:chExt cx="680539" cy="680539"/>
          </a:xfrm>
        </p:grpSpPr>
        <p:sp>
          <p:nvSpPr>
            <p:cNvPr id="236" name="Oval 235" title="Launch Circle">
              <a:extLst>
                <a:ext uri="{FF2B5EF4-FFF2-40B4-BE49-F238E27FC236}">
                  <a16:creationId xmlns:a16="http://schemas.microsoft.com/office/drawing/2014/main" id="{C2680208-3C44-427A-8695-8FD5BD8AAF59}"/>
                </a:ext>
              </a:extLst>
            </p:cNvPr>
            <p:cNvSpPr/>
            <p:nvPr/>
          </p:nvSpPr>
          <p:spPr>
            <a:xfrm>
              <a:off x="10961301" y="3355525"/>
              <a:ext cx="680539" cy="6805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37" name="Graphic 236" title="Launch Icon">
              <a:extLst>
                <a:ext uri="{FF2B5EF4-FFF2-40B4-BE49-F238E27FC236}">
                  <a16:creationId xmlns:a16="http://schemas.microsoft.com/office/drawing/2014/main" id="{4ADF9E33-C612-4489-A970-8A8264C44F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2868" y="3548145"/>
              <a:ext cx="235505" cy="315487"/>
            </a:xfrm>
            <a:prstGeom prst="rect">
              <a:avLst/>
            </a:prstGeom>
          </p:spPr>
        </p:pic>
      </p:grpSp>
      <p:grpSp>
        <p:nvGrpSpPr>
          <p:cNvPr id="238" name="Text Milestone Launch" title="Item Text">
            <a:extLst>
              <a:ext uri="{FF2B5EF4-FFF2-40B4-BE49-F238E27FC236}">
                <a16:creationId xmlns:a16="http://schemas.microsoft.com/office/drawing/2014/main" id="{5B8632A9-13B7-425C-908B-4D706C125BED}"/>
              </a:ext>
            </a:extLst>
          </p:cNvPr>
          <p:cNvGrpSpPr/>
          <p:nvPr/>
        </p:nvGrpSpPr>
        <p:grpSpPr>
          <a:xfrm>
            <a:off x="10318948" y="4930774"/>
            <a:ext cx="1873052" cy="1652903"/>
            <a:chOff x="10318948" y="4930774"/>
            <a:chExt cx="1842762" cy="727511"/>
          </a:xfrm>
        </p:grpSpPr>
        <p:sp>
          <p:nvSpPr>
            <p:cNvPr id="239" name="TextBox 238">
              <a:extLst>
                <a:ext uri="{FF2B5EF4-FFF2-40B4-BE49-F238E27FC236}">
                  <a16:creationId xmlns:a16="http://schemas.microsoft.com/office/drawing/2014/main" id="{91D454EC-4400-4DAC-9F48-C016E301B8D4}"/>
                </a:ext>
              </a:extLst>
            </p:cNvPr>
            <p:cNvSpPr txBox="1"/>
            <p:nvPr/>
          </p:nvSpPr>
          <p:spPr>
            <a:xfrm>
              <a:off x="10393870" y="4930774"/>
              <a:ext cx="176784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CIST</a:t>
              </a:r>
            </a:p>
          </p:txBody>
        </p:sp>
        <p:sp>
          <p:nvSpPr>
            <p:cNvPr id="240" name="TextBox 239">
              <a:extLst>
                <a:ext uri="{FF2B5EF4-FFF2-40B4-BE49-F238E27FC236}">
                  <a16:creationId xmlns:a16="http://schemas.microsoft.com/office/drawing/2014/main" id="{373BC807-CB25-43DF-B8C7-A5319C0C7977}"/>
                </a:ext>
              </a:extLst>
            </p:cNvPr>
            <p:cNvSpPr txBox="1"/>
            <p:nvPr/>
          </p:nvSpPr>
          <p:spPr>
            <a:xfrm>
              <a:off x="10318948" y="5143457"/>
              <a:ext cx="1767840" cy="2709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National improvement team supporting people to drive imp</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ro</a:t>
              </a: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vements across the UEC pathway</a:t>
              </a:r>
            </a:p>
          </p:txBody>
        </p:sp>
        <p:sp>
          <p:nvSpPr>
            <p:cNvPr id="241" name="TextBox 240">
              <a:extLst>
                <a:ext uri="{FF2B5EF4-FFF2-40B4-BE49-F238E27FC236}">
                  <a16:creationId xmlns:a16="http://schemas.microsoft.com/office/drawing/2014/main" id="{9E18F431-86F4-4785-AA79-B80D10241897}"/>
                </a:ext>
              </a:extLst>
            </p:cNvPr>
            <p:cNvSpPr txBox="1"/>
            <p:nvPr/>
          </p:nvSpPr>
          <p:spPr>
            <a:xfrm>
              <a:off x="10393871" y="5422548"/>
              <a:ext cx="1767839"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Therapy-Improvement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Head of Improvement for therapies and Social care</a:t>
              </a:r>
              <a:endParaRPr kumimoji="0" lang="en-gb"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grpSp>
      <p:grpSp>
        <p:nvGrpSpPr>
          <p:cNvPr id="3" name="Milestone Graphic" title="Milestone Graphic">
            <a:extLst>
              <a:ext uri="{FF2B5EF4-FFF2-40B4-BE49-F238E27FC236}">
                <a16:creationId xmlns:a16="http://schemas.microsoft.com/office/drawing/2014/main" id="{26620272-83B2-4343-A993-207B3866032F}"/>
              </a:ext>
            </a:extLst>
          </p:cNvPr>
          <p:cNvGrpSpPr/>
          <p:nvPr/>
        </p:nvGrpSpPr>
        <p:grpSpPr>
          <a:xfrm>
            <a:off x="4387224" y="4319577"/>
            <a:ext cx="464817" cy="464817"/>
            <a:chOff x="4398285" y="4297293"/>
            <a:chExt cx="464817" cy="464817"/>
          </a:xfrm>
        </p:grpSpPr>
        <p:sp>
          <p:nvSpPr>
            <p:cNvPr id="232" name="Oval 231" title="Circle Background">
              <a:extLst>
                <a:ext uri="{FF2B5EF4-FFF2-40B4-BE49-F238E27FC236}">
                  <a16:creationId xmlns:a16="http://schemas.microsoft.com/office/drawing/2014/main" id="{A7810D83-8D40-4F8E-873F-738446B74114}"/>
                </a:ext>
              </a:extLst>
            </p:cNvPr>
            <p:cNvSpPr/>
            <p:nvPr/>
          </p:nvSpPr>
          <p:spPr>
            <a:xfrm>
              <a:off x="4398285" y="4297293"/>
              <a:ext cx="464817" cy="464817"/>
            </a:xfrm>
            <a:prstGeom prst="ellipse">
              <a:avLst/>
            </a:prstGeom>
            <a:solidFill>
              <a:schemeClr val="tx1">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34" name="Graphic 233" title="Milestone Icon">
              <a:extLst>
                <a:ext uri="{FF2B5EF4-FFF2-40B4-BE49-F238E27FC236}">
                  <a16:creationId xmlns:a16="http://schemas.microsoft.com/office/drawing/2014/main" id="{B2D5DEBF-9EF4-4878-B668-9BA022CC98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1991" y="4382052"/>
              <a:ext cx="235505" cy="315487"/>
            </a:xfrm>
            <a:prstGeom prst="rect">
              <a:avLst/>
            </a:prstGeom>
          </p:spPr>
        </p:pic>
      </p:grpSp>
      <p:grpSp>
        <p:nvGrpSpPr>
          <p:cNvPr id="4" name="Milestone Graphic" title="Milestone Graphic">
            <a:extLst>
              <a:ext uri="{FF2B5EF4-FFF2-40B4-BE49-F238E27FC236}">
                <a16:creationId xmlns:a16="http://schemas.microsoft.com/office/drawing/2014/main" id="{913EAD05-5455-4B5E-8508-9C62E1EF0D52}"/>
              </a:ext>
            </a:extLst>
          </p:cNvPr>
          <p:cNvGrpSpPr/>
          <p:nvPr/>
        </p:nvGrpSpPr>
        <p:grpSpPr>
          <a:xfrm>
            <a:off x="9309347" y="3955544"/>
            <a:ext cx="464817" cy="464817"/>
            <a:chOff x="3764706" y="2101552"/>
            <a:chExt cx="464817" cy="464817"/>
          </a:xfrm>
        </p:grpSpPr>
        <p:sp>
          <p:nvSpPr>
            <p:cNvPr id="231" name="Oval 230" title="Circle Background">
              <a:extLst>
                <a:ext uri="{FF2B5EF4-FFF2-40B4-BE49-F238E27FC236}">
                  <a16:creationId xmlns:a16="http://schemas.microsoft.com/office/drawing/2014/main" id="{D04A7E40-AE17-466D-B8F1-754FA6B9907D}"/>
                </a:ext>
              </a:extLst>
            </p:cNvPr>
            <p:cNvSpPr/>
            <p:nvPr/>
          </p:nvSpPr>
          <p:spPr>
            <a:xfrm>
              <a:off x="3764706" y="2101552"/>
              <a:ext cx="464817" cy="464817"/>
            </a:xfrm>
            <a:prstGeom prst="ellipse">
              <a:avLst/>
            </a:prstGeom>
            <a:solidFill>
              <a:schemeClr val="tx1">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33" name="Graphic 232" title="Milestone Icon">
              <a:extLst>
                <a:ext uri="{FF2B5EF4-FFF2-40B4-BE49-F238E27FC236}">
                  <a16:creationId xmlns:a16="http://schemas.microsoft.com/office/drawing/2014/main" id="{D5835B93-0E07-4B9D-86E8-710FE29E4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8732" y="2154698"/>
              <a:ext cx="235505" cy="315487"/>
            </a:xfrm>
            <a:prstGeom prst="rect">
              <a:avLst/>
            </a:prstGeom>
          </p:spPr>
        </p:pic>
      </p:grpSp>
    </p:spTree>
    <p:extLst>
      <p:ext uri="{BB962C8B-B14F-4D97-AF65-F5344CB8AC3E}">
        <p14:creationId xmlns:p14="http://schemas.microsoft.com/office/powerpoint/2010/main" val="20889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7AC32E4-FDDB-D5F6-570D-A0CD75AD4F4F}"/>
              </a:ext>
            </a:extLst>
          </p:cNvPr>
          <p:cNvPicPr>
            <a:picLocks noGrp="1" noChangeAspect="1"/>
          </p:cNvPicPr>
          <p:nvPr>
            <p:ph idx="1"/>
          </p:nvPr>
        </p:nvPicPr>
        <p:blipFill rotWithShape="1">
          <a:blip r:embed="rId2"/>
          <a:srcRect t="14122"/>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F8968F-D76D-F791-B56D-C1ED2B74985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solidFill>
                  <a:schemeClr val="tx1">
                    <a:lumMod val="85000"/>
                    <a:lumOff val="15000"/>
                  </a:schemeClr>
                </a:solidFill>
              </a:rPr>
              <a:t>How do you get the therapy voice heard?</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5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D1D9F7-494A-0294-72D8-7F00F362C6F0}"/>
              </a:ext>
            </a:extLst>
          </p:cNvPr>
          <p:cNvSpPr>
            <a:spLocks noGrp="1"/>
          </p:cNvSpPr>
          <p:nvPr>
            <p:ph type="title"/>
          </p:nvPr>
        </p:nvSpPr>
        <p:spPr>
          <a:xfrm>
            <a:off x="504967" y="675564"/>
            <a:ext cx="3609833" cy="5204085"/>
          </a:xfrm>
        </p:spPr>
        <p:txBody>
          <a:bodyPr vert="horz" lIns="91440" tIns="45720" rIns="91440" bIns="45720" rtlCol="0" anchor="ctr">
            <a:normAutofit/>
          </a:bodyPr>
          <a:lstStyle/>
          <a:p>
            <a:r>
              <a:rPr lang="en-US" sz="4400" kern="1200">
                <a:solidFill>
                  <a:schemeClr val="tx1"/>
                </a:solidFill>
                <a:latin typeface="+mj-lt"/>
                <a:ea typeface="+mj-ea"/>
                <a:cs typeface="+mj-cs"/>
              </a:rPr>
              <a:t>How to make yourself heard</a:t>
            </a:r>
          </a:p>
        </p:txBody>
      </p:sp>
      <p:cxnSp>
        <p:nvCxnSpPr>
          <p:cNvPr id="18" name="Straight Connector 17">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 name="Content Placeholder 1">
            <a:extLst>
              <a:ext uri="{FF2B5EF4-FFF2-40B4-BE49-F238E27FC236}">
                <a16:creationId xmlns:a16="http://schemas.microsoft.com/office/drawing/2014/main" id="{C381115B-14D7-C6B5-DE9C-E9B040FB67C4}"/>
              </a:ext>
            </a:extLst>
          </p:cNvPr>
          <p:cNvGraphicFramePr>
            <a:graphicFrameLocks noGrp="1"/>
          </p:cNvGraphicFramePr>
          <p:nvPr>
            <p:ph idx="1"/>
            <p:extLst>
              <p:ext uri="{D42A27DB-BD31-4B8C-83A1-F6EECF244321}">
                <p14:modId xmlns:p14="http://schemas.microsoft.com/office/powerpoint/2010/main" val="1303110649"/>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483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B380-1287-667C-EA89-EDFD11F2CF58}"/>
              </a:ext>
            </a:extLst>
          </p:cNvPr>
          <p:cNvSpPr>
            <a:spLocks noGrp="1"/>
          </p:cNvSpPr>
          <p:nvPr>
            <p:ph type="title"/>
          </p:nvPr>
        </p:nvSpPr>
        <p:spPr>
          <a:xfrm>
            <a:off x="543233" y="390292"/>
            <a:ext cx="10810567" cy="1325563"/>
          </a:xfrm>
        </p:spPr>
        <p:txBody>
          <a:bodyPr/>
          <a:lstStyle/>
          <a:p>
            <a:r>
              <a:rPr lang="en-GB" b="1" dirty="0"/>
              <a:t>3. Understand the situation</a:t>
            </a:r>
            <a:br>
              <a:rPr lang="en-GB" dirty="0"/>
            </a:br>
            <a:r>
              <a:rPr lang="en-GB" dirty="0"/>
              <a:t> - </a:t>
            </a:r>
            <a:r>
              <a:rPr lang="en-GB" sz="3200" dirty="0"/>
              <a:t>Simple, complicated and complex problems </a:t>
            </a:r>
          </a:p>
        </p:txBody>
      </p:sp>
      <p:pic>
        <p:nvPicPr>
          <p:cNvPr id="4" name="Content Placeholder 3">
            <a:extLst>
              <a:ext uri="{FF2B5EF4-FFF2-40B4-BE49-F238E27FC236}">
                <a16:creationId xmlns:a16="http://schemas.microsoft.com/office/drawing/2014/main" id="{CB995A7F-6B12-8492-8720-E81B36BAF466}"/>
              </a:ext>
            </a:extLst>
          </p:cNvPr>
          <p:cNvPicPr>
            <a:picLocks noGrp="1" noChangeAspect="1"/>
          </p:cNvPicPr>
          <p:nvPr>
            <p:ph idx="1"/>
          </p:nvPr>
        </p:nvPicPr>
        <p:blipFill>
          <a:blip r:embed="rId3"/>
          <a:stretch>
            <a:fillRect/>
          </a:stretch>
        </p:blipFill>
        <p:spPr>
          <a:xfrm>
            <a:off x="543233" y="1845289"/>
            <a:ext cx="3268338" cy="4351338"/>
          </a:xfrm>
          <a:prstGeom prst="rect">
            <a:avLst/>
          </a:prstGeom>
        </p:spPr>
      </p:pic>
      <p:pic>
        <p:nvPicPr>
          <p:cNvPr id="5" name="Picture 4">
            <a:extLst>
              <a:ext uri="{FF2B5EF4-FFF2-40B4-BE49-F238E27FC236}">
                <a16:creationId xmlns:a16="http://schemas.microsoft.com/office/drawing/2014/main" id="{69B686CA-CCEB-993B-7386-EAB7D349435B}"/>
              </a:ext>
            </a:extLst>
          </p:cNvPr>
          <p:cNvPicPr>
            <a:picLocks noChangeAspect="1"/>
          </p:cNvPicPr>
          <p:nvPr/>
        </p:nvPicPr>
        <p:blipFill>
          <a:blip r:embed="rId4"/>
          <a:stretch>
            <a:fillRect/>
          </a:stretch>
        </p:blipFill>
        <p:spPr>
          <a:xfrm>
            <a:off x="4324194" y="1845289"/>
            <a:ext cx="3526150" cy="4351338"/>
          </a:xfrm>
          <a:prstGeom prst="rect">
            <a:avLst/>
          </a:prstGeom>
        </p:spPr>
      </p:pic>
      <p:pic>
        <p:nvPicPr>
          <p:cNvPr id="6" name="Picture 5">
            <a:extLst>
              <a:ext uri="{FF2B5EF4-FFF2-40B4-BE49-F238E27FC236}">
                <a16:creationId xmlns:a16="http://schemas.microsoft.com/office/drawing/2014/main" id="{16B3EBF1-9250-0C01-CAA4-6A75FF887CC6}"/>
              </a:ext>
            </a:extLst>
          </p:cNvPr>
          <p:cNvPicPr>
            <a:picLocks noChangeAspect="1"/>
          </p:cNvPicPr>
          <p:nvPr/>
        </p:nvPicPr>
        <p:blipFill>
          <a:blip r:embed="rId5"/>
          <a:stretch>
            <a:fillRect/>
          </a:stretch>
        </p:blipFill>
        <p:spPr>
          <a:xfrm>
            <a:off x="8362967" y="1845289"/>
            <a:ext cx="3620314" cy="4351338"/>
          </a:xfrm>
          <a:prstGeom prst="rect">
            <a:avLst/>
          </a:prstGeom>
        </p:spPr>
      </p:pic>
    </p:spTree>
    <p:extLst>
      <p:ext uri="{BB962C8B-B14F-4D97-AF65-F5344CB8AC3E}">
        <p14:creationId xmlns:p14="http://schemas.microsoft.com/office/powerpoint/2010/main" val="396372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A74767-FE85-4BDE-C532-9D71BE0BE50C}"/>
              </a:ext>
            </a:extLst>
          </p:cNvPr>
          <p:cNvPicPr>
            <a:picLocks noGrp="1" noChangeAspect="1"/>
          </p:cNvPicPr>
          <p:nvPr>
            <p:ph idx="1"/>
          </p:nvPr>
        </p:nvPicPr>
        <p:blipFill rotWithShape="1">
          <a:blip r:embed="rId3"/>
          <a:srcRect r="872" b="1"/>
          <a:stretch/>
        </p:blipFill>
        <p:spPr>
          <a:xfrm>
            <a:off x="470514" y="252585"/>
            <a:ext cx="10953115" cy="6159986"/>
          </a:xfrm>
          <a:prstGeom prst="rect">
            <a:avLst/>
          </a:prstGeom>
        </p:spPr>
      </p:pic>
      <p:sp>
        <p:nvSpPr>
          <p:cNvPr id="5" name="TextBox 4">
            <a:extLst>
              <a:ext uri="{FF2B5EF4-FFF2-40B4-BE49-F238E27FC236}">
                <a16:creationId xmlns:a16="http://schemas.microsoft.com/office/drawing/2014/main" id="{DCA47322-4228-93D4-C576-E9D9AADD516A}"/>
              </a:ext>
            </a:extLst>
          </p:cNvPr>
          <p:cNvSpPr txBox="1"/>
          <p:nvPr/>
        </p:nvSpPr>
        <p:spPr>
          <a:xfrm>
            <a:off x="4905954" y="6359194"/>
            <a:ext cx="6648830" cy="246221"/>
          </a:xfrm>
          <a:prstGeom prst="rect">
            <a:avLst/>
          </a:prstGeom>
          <a:noFill/>
        </p:spPr>
        <p:txBody>
          <a:bodyPr wrap="square" rtlCol="0">
            <a:spAutoFit/>
          </a:bodyPr>
          <a:lstStyle/>
          <a:p>
            <a:r>
              <a:rPr lang="en-GB" sz="1000" dirty="0">
                <a:hlinkClick r:id="rId4"/>
              </a:rPr>
              <a:t>The Canadian health care system was an </a:t>
            </a:r>
            <a:r>
              <a:rPr lang="en-GB" sz="1000" dirty="0" err="1">
                <a:hlinkClick r:id="rId4"/>
              </a:rPr>
              <a:t>improtant</a:t>
            </a:r>
            <a:r>
              <a:rPr lang="en-GB" sz="1000" dirty="0">
                <a:hlinkClick r:id="rId4"/>
              </a:rPr>
              <a:t> ingredient of Canadian federalism for twenty years (publications.gc.ca)</a:t>
            </a:r>
            <a:endParaRPr lang="en-GB" sz="1000" dirty="0"/>
          </a:p>
        </p:txBody>
      </p:sp>
      <p:sp>
        <p:nvSpPr>
          <p:cNvPr id="6" name="Oval 5">
            <a:extLst>
              <a:ext uri="{FF2B5EF4-FFF2-40B4-BE49-F238E27FC236}">
                <a16:creationId xmlns:a16="http://schemas.microsoft.com/office/drawing/2014/main" id="{65B54A7C-FB8F-5AB8-3646-9309A1224DE8}"/>
              </a:ext>
            </a:extLst>
          </p:cNvPr>
          <p:cNvSpPr/>
          <p:nvPr/>
        </p:nvSpPr>
        <p:spPr>
          <a:xfrm>
            <a:off x="7594573" y="2181896"/>
            <a:ext cx="3681454" cy="9977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8A937DE-0F99-1152-8901-69A2AD66D0A2}"/>
              </a:ext>
            </a:extLst>
          </p:cNvPr>
          <p:cNvSpPr/>
          <p:nvPr/>
        </p:nvSpPr>
        <p:spPr>
          <a:xfrm>
            <a:off x="4211037" y="3044687"/>
            <a:ext cx="3681454" cy="10734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26E014B-4C9D-03AD-232C-A9F9D2E83CFD}"/>
              </a:ext>
            </a:extLst>
          </p:cNvPr>
          <p:cNvSpPr/>
          <p:nvPr/>
        </p:nvSpPr>
        <p:spPr>
          <a:xfrm>
            <a:off x="7594573" y="3091418"/>
            <a:ext cx="3681454" cy="10734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D57414C-D688-4464-1EA4-17BA1D678AC5}"/>
              </a:ext>
            </a:extLst>
          </p:cNvPr>
          <p:cNvSpPr/>
          <p:nvPr/>
        </p:nvSpPr>
        <p:spPr>
          <a:xfrm>
            <a:off x="7525406" y="3907478"/>
            <a:ext cx="3681454" cy="10734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765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0ACD-E265-8463-3943-FD6BAC66386D}"/>
              </a:ext>
            </a:extLst>
          </p:cNvPr>
          <p:cNvSpPr>
            <a:spLocks noGrp="1"/>
          </p:cNvSpPr>
          <p:nvPr>
            <p:ph type="title"/>
          </p:nvPr>
        </p:nvSpPr>
        <p:spPr>
          <a:xfrm>
            <a:off x="484239" y="709254"/>
            <a:ext cx="4241066" cy="2387907"/>
          </a:xfrm>
        </p:spPr>
        <p:txBody>
          <a:bodyPr/>
          <a:lstStyle/>
          <a:p>
            <a:r>
              <a:rPr lang="en-GB" dirty="0">
                <a:solidFill>
                  <a:schemeClr val="accent1"/>
                </a:solidFill>
                <a:latin typeface="Arial" panose="020B0604020202020204" pitchFamily="34" charset="0"/>
                <a:cs typeface="Arial" panose="020B0604020202020204" pitchFamily="34" charset="0"/>
              </a:rPr>
              <a:t>Stacey complexity matrix </a:t>
            </a:r>
          </a:p>
        </p:txBody>
      </p:sp>
      <p:pic>
        <p:nvPicPr>
          <p:cNvPr id="4" name="Content Placeholder 3">
            <a:extLst>
              <a:ext uri="{FF2B5EF4-FFF2-40B4-BE49-F238E27FC236}">
                <a16:creationId xmlns:a16="http://schemas.microsoft.com/office/drawing/2014/main" id="{60E29E5D-A15A-766C-E665-7F4EA8FDA5E6}"/>
              </a:ext>
            </a:extLst>
          </p:cNvPr>
          <p:cNvPicPr>
            <a:picLocks noGrp="1" noChangeAspect="1"/>
          </p:cNvPicPr>
          <p:nvPr>
            <p:ph idx="1"/>
          </p:nvPr>
        </p:nvPicPr>
        <p:blipFill>
          <a:blip r:embed="rId2"/>
          <a:stretch>
            <a:fillRect/>
          </a:stretch>
        </p:blipFill>
        <p:spPr>
          <a:xfrm>
            <a:off x="4866968" y="147484"/>
            <a:ext cx="7247110" cy="6341806"/>
          </a:xfrm>
          <a:prstGeom prst="rect">
            <a:avLst/>
          </a:prstGeom>
        </p:spPr>
      </p:pic>
      <p:pic>
        <p:nvPicPr>
          <p:cNvPr id="3" name="Picture 2">
            <a:extLst>
              <a:ext uri="{FF2B5EF4-FFF2-40B4-BE49-F238E27FC236}">
                <a16:creationId xmlns:a16="http://schemas.microsoft.com/office/drawing/2014/main" id="{FC55A8FF-043F-4F03-EB9E-3979B4BDA949}"/>
              </a:ext>
            </a:extLst>
          </p:cNvPr>
          <p:cNvPicPr>
            <a:picLocks noChangeAspect="1"/>
          </p:cNvPicPr>
          <p:nvPr/>
        </p:nvPicPr>
        <p:blipFill>
          <a:blip r:embed="rId3"/>
          <a:stretch>
            <a:fillRect/>
          </a:stretch>
        </p:blipFill>
        <p:spPr>
          <a:xfrm>
            <a:off x="6418234" y="3854245"/>
            <a:ext cx="731532" cy="974466"/>
          </a:xfrm>
          <a:prstGeom prst="rect">
            <a:avLst/>
          </a:prstGeom>
        </p:spPr>
      </p:pic>
      <p:pic>
        <p:nvPicPr>
          <p:cNvPr id="6" name="Picture 5">
            <a:extLst>
              <a:ext uri="{FF2B5EF4-FFF2-40B4-BE49-F238E27FC236}">
                <a16:creationId xmlns:a16="http://schemas.microsoft.com/office/drawing/2014/main" id="{0B421E0F-4D6D-2F38-36C3-1046845F64FB}"/>
              </a:ext>
            </a:extLst>
          </p:cNvPr>
          <p:cNvPicPr>
            <a:picLocks noChangeAspect="1"/>
          </p:cNvPicPr>
          <p:nvPr/>
        </p:nvPicPr>
        <p:blipFill>
          <a:blip r:embed="rId4"/>
          <a:stretch>
            <a:fillRect/>
          </a:stretch>
        </p:blipFill>
        <p:spPr>
          <a:xfrm>
            <a:off x="9456999" y="1162352"/>
            <a:ext cx="810690" cy="974466"/>
          </a:xfrm>
          <a:prstGeom prst="rect">
            <a:avLst/>
          </a:prstGeom>
        </p:spPr>
      </p:pic>
      <p:sp>
        <p:nvSpPr>
          <p:cNvPr id="8" name="TextBox 7">
            <a:extLst>
              <a:ext uri="{FF2B5EF4-FFF2-40B4-BE49-F238E27FC236}">
                <a16:creationId xmlns:a16="http://schemas.microsoft.com/office/drawing/2014/main" id="{C68E8BBE-CF47-26AC-52C2-2FBC77134683}"/>
              </a:ext>
            </a:extLst>
          </p:cNvPr>
          <p:cNvSpPr txBox="1"/>
          <p:nvPr/>
        </p:nvSpPr>
        <p:spPr>
          <a:xfrm>
            <a:off x="484239" y="3519770"/>
            <a:ext cx="4154263" cy="2031325"/>
          </a:xfrm>
          <a:prstGeom prst="rect">
            <a:avLst/>
          </a:prstGeom>
          <a:noFill/>
        </p:spPr>
        <p:txBody>
          <a:bodyPr wrap="square" rtlCol="0">
            <a:spAutoFit/>
          </a:bodyPr>
          <a:lstStyle/>
          <a:p>
            <a:r>
              <a:rPr lang="en-GB" b="0" i="1" dirty="0">
                <a:solidFill>
                  <a:srgbClr val="000000"/>
                </a:solidFill>
                <a:effectLst/>
                <a:latin typeface="Arial" panose="020B0604020202020204" pitchFamily="34" charset="0"/>
              </a:rPr>
              <a:t>‘Our world is increasingly complex, interdependent, and culturally diverse.  The most pressing challenges we face cut across geographic, cultural, and technical boundaries.  Working together is central to making progress.’</a:t>
            </a:r>
            <a:endParaRPr lang="en-GB" i="1" dirty="0"/>
          </a:p>
        </p:txBody>
      </p:sp>
    </p:spTree>
    <p:extLst>
      <p:ext uri="{BB962C8B-B14F-4D97-AF65-F5344CB8AC3E}">
        <p14:creationId xmlns:p14="http://schemas.microsoft.com/office/powerpoint/2010/main" val="8497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1C796804-CE3D-026D-C02F-50903C827D87}"/>
              </a:ext>
            </a:extLst>
          </p:cNvPr>
          <p:cNvGraphicFramePr>
            <a:graphicFrameLocks noGrp="1"/>
          </p:cNvGraphicFramePr>
          <p:nvPr>
            <p:ph idx="1"/>
            <p:extLst>
              <p:ext uri="{D42A27DB-BD31-4B8C-83A1-F6EECF244321}">
                <p14:modId xmlns:p14="http://schemas.microsoft.com/office/powerpoint/2010/main" val="93364867"/>
              </p:ext>
            </p:extLst>
          </p:nvPr>
        </p:nvGraphicFramePr>
        <p:xfrm>
          <a:off x="413350" y="1643974"/>
          <a:ext cx="11088000" cy="4411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F1467553-ADD4-9CAF-3DC7-309D67A29977}"/>
              </a:ext>
            </a:extLst>
          </p:cNvPr>
          <p:cNvSpPr>
            <a:spLocks noGrp="1"/>
          </p:cNvSpPr>
          <p:nvPr>
            <p:ph type="title"/>
          </p:nvPr>
        </p:nvSpPr>
        <p:spPr/>
        <p:txBody>
          <a:bodyPr>
            <a:normAutofit/>
          </a:bodyPr>
          <a:lstStyle/>
          <a:p>
            <a:r>
              <a:rPr lang="en-GB" sz="4400" dirty="0"/>
              <a:t>2. Introduce yourself </a:t>
            </a:r>
          </a:p>
        </p:txBody>
      </p:sp>
    </p:spTree>
    <p:extLst>
      <p:ext uri="{BB962C8B-B14F-4D97-AF65-F5344CB8AC3E}">
        <p14:creationId xmlns:p14="http://schemas.microsoft.com/office/powerpoint/2010/main" val="8865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55F13C-6B30-95E6-EDAC-4EE4A06C3EEE}"/>
              </a:ext>
            </a:extLst>
          </p:cNvPr>
          <p:cNvSpPr>
            <a:spLocks noGrp="1"/>
          </p:cNvSpPr>
          <p:nvPr>
            <p:ph type="title"/>
          </p:nvPr>
        </p:nvSpPr>
        <p:spPr>
          <a:xfrm>
            <a:off x="572493" y="238539"/>
            <a:ext cx="11047013" cy="1124317"/>
          </a:xfrm>
        </p:spPr>
        <p:txBody>
          <a:bodyPr vert="horz" lIns="91440" tIns="45720" rIns="91440" bIns="45720" rtlCol="0" anchor="b">
            <a:normAutofit/>
          </a:bodyPr>
          <a:lstStyle/>
          <a:p>
            <a:r>
              <a:rPr lang="en-US" sz="4400" dirty="0"/>
              <a:t>3. Start with active listening </a:t>
            </a:r>
          </a:p>
        </p:txBody>
      </p:sp>
      <p:sp>
        <p:nvSpPr>
          <p:cNvPr id="1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3E1C07-C9C5-9AC1-0EF5-F6D8A58A297E}"/>
              </a:ext>
            </a:extLst>
          </p:cNvPr>
          <p:cNvPicPr>
            <a:picLocks noChangeAspect="1"/>
          </p:cNvPicPr>
          <p:nvPr/>
        </p:nvPicPr>
        <p:blipFill rotWithShape="1">
          <a:blip r:embed="rId2"/>
          <a:srcRect l="45361" r="4450"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8" name="Content Placeholder 1">
            <a:extLst>
              <a:ext uri="{FF2B5EF4-FFF2-40B4-BE49-F238E27FC236}">
                <a16:creationId xmlns:a16="http://schemas.microsoft.com/office/drawing/2014/main" id="{CA7630A8-4DE2-C29C-0A24-9ABB701BCCC3}"/>
              </a:ext>
            </a:extLst>
          </p:cNvPr>
          <p:cNvGraphicFramePr>
            <a:graphicFrameLocks noGrp="1"/>
          </p:cNvGraphicFramePr>
          <p:nvPr>
            <p:ph idx="1"/>
            <p:extLst>
              <p:ext uri="{D42A27DB-BD31-4B8C-83A1-F6EECF244321}">
                <p14:modId xmlns:p14="http://schemas.microsoft.com/office/powerpoint/2010/main" val="2958549831"/>
              </p:ext>
            </p:extLst>
          </p:nvPr>
        </p:nvGraphicFramePr>
        <p:xfrm>
          <a:off x="4905955" y="2071316"/>
          <a:ext cx="671355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0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7">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9719455_TF16411192.potx" id="{DF894DC9-47B3-4760-BF34-F0088A2F4CC3}" vid="{03005F29-F69D-425F-AF7F-9DE9D0E4A0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6228694CFF094BAF2319550995D0A6" ma:contentTypeVersion="56" ma:contentTypeDescription="Create a new document." ma:contentTypeScope="" ma:versionID="ac97539b7e9e949b3f80a078efdc8776">
  <xsd:schema xmlns:xsd="http://www.w3.org/2001/XMLSchema" xmlns:xs="http://www.w3.org/2001/XMLSchema" xmlns:p="http://schemas.microsoft.com/office/2006/metadata/properties" xmlns:ns1="http://schemas.microsoft.com/sharepoint/v3" xmlns:ns2="00405e2d-ab17-4d57-81f5-1ee9003f9ce6" xmlns:ns3="36e1300c-9968-4ef4-9456-fc51d76d31d2" xmlns:ns4="cccaf3ac-2de9-44d4-aa31-54302fceb5f7" targetNamespace="http://schemas.microsoft.com/office/2006/metadata/properties" ma:root="true" ma:fieldsID="d9b62b24403f98042eaf5330cf13ae70" ns1:_="" ns2:_="" ns3:_="" ns4:_="">
    <xsd:import namespace="http://schemas.microsoft.com/sharepoint/v3"/>
    <xsd:import namespace="00405e2d-ab17-4d57-81f5-1ee9003f9ce6"/>
    <xsd:import namespace="36e1300c-9968-4ef4-9456-fc51d76d31d2"/>
    <xsd:import namespace="cccaf3ac-2de9-44d4-aa31-54302fceb5f7"/>
    <xsd:element name="properties">
      <xsd:complexType>
        <xsd:sequence>
          <xsd:element name="documentManagement">
            <xsd:complexType>
              <xsd:all>
                <xsd:element ref="ns1:_ip_UnifiedCompliancePolicyProperties" minOccurs="0"/>
                <xsd:element ref="ns1:_ip_UnifiedCompliancePolicyUIAction" minOccurs="0"/>
                <xsd:element ref="ns2:SharedWithUsers" minOccurs="0"/>
                <xsd:element ref="ns2:SharedWithDetails" minOccurs="0"/>
                <xsd:element ref="ns3:Review_x0020_Date"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405e2d-ab17-4d57-81f5-1ee9003f9ce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e1300c-9968-4ef4-9456-fc51d76d31d2" elementFormDefault="qualified">
    <xsd:import namespace="http://schemas.microsoft.com/office/2006/documentManagement/types"/>
    <xsd:import namespace="http://schemas.microsoft.com/office/infopath/2007/PartnerControls"/>
    <xsd:element name="Review_x0020_Date" ma:index="12" nillable="true" ma:displayName="Review date" ma:indexed="true" ma:internalName="Review_x0020_Dat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1d7d862-90c4-479f-9c9e-a83ff5c9712d}" ma:internalName="TaxCatchAll" ma:showField="CatchAllData" ma:web="ebd64cbd-6cf5-435c-bd4a-b8fc9bc14a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Review_x0020_Date xmlns="36e1300c-9968-4ef4-9456-fc51d76d31d2" xsi:nil="true"/>
    <_ip_UnifiedCompliancePolicyProperties xmlns="http://schemas.microsoft.com/sharepoint/v3" xsi:nil="true"/>
    <lcf76f155ced4ddcb4097134ff3c332f xmlns="36e1300c-9968-4ef4-9456-fc51d76d31d2">
      <Terms xmlns="http://schemas.microsoft.com/office/infopath/2007/PartnerControls"/>
    </lcf76f155ced4ddcb4097134ff3c332f>
    <TaxCatchAll xmlns="cccaf3ac-2de9-44d4-aa31-54302fceb5f7" xsi:nil="true"/>
  </documentManagement>
</p:properties>
</file>

<file path=customXml/itemProps1.xml><?xml version="1.0" encoding="utf-8"?>
<ds:datastoreItem xmlns:ds="http://schemas.openxmlformats.org/officeDocument/2006/customXml" ds:itemID="{32F7D964-EAEB-4B76-BBC0-C9991484BEF6}">
  <ds:schemaRefs>
    <ds:schemaRef ds:uri="00405e2d-ab17-4d57-81f5-1ee9003f9ce6"/>
    <ds:schemaRef ds:uri="36e1300c-9968-4ef4-9456-fc51d76d31d2"/>
    <ds:schemaRef ds:uri="cccaf3ac-2de9-44d4-aa31-54302fceb5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53B128-2751-4C0D-9B11-A5F59705A6C0}">
  <ds:schemaRefs>
    <ds:schemaRef ds:uri="http://schemas.microsoft.com/sharepoint/v3/contenttype/forms"/>
  </ds:schemaRefs>
</ds:datastoreItem>
</file>

<file path=customXml/itemProps3.xml><?xml version="1.0" encoding="utf-8"?>
<ds:datastoreItem xmlns:ds="http://schemas.openxmlformats.org/officeDocument/2006/customXml" ds:itemID="{5D88B4A6-217D-4A06-9A8D-350ACED34B27}">
  <ds:schemaRefs>
    <ds:schemaRef ds:uri="00405e2d-ab17-4d57-81f5-1ee9003f9ce6"/>
    <ds:schemaRef ds:uri="36e1300c-9968-4ef4-9456-fc51d76d31d2"/>
    <ds:schemaRef ds:uri="cccaf3ac-2de9-44d4-aa31-54302fceb5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721</TotalTime>
  <Words>1266</Words>
  <Application>Microsoft Office PowerPoint</Application>
  <PresentationFormat>Widescreen</PresentationFormat>
  <Paragraphs>119</Paragraphs>
  <Slides>18</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Georgia</vt:lpstr>
      <vt:lpstr>Trebuchet MS</vt:lpstr>
      <vt:lpstr>Wingdings</vt:lpstr>
      <vt:lpstr>Office Theme</vt:lpstr>
      <vt:lpstr>1_Office Theme</vt:lpstr>
      <vt:lpstr>Welcome!</vt:lpstr>
      <vt:lpstr>My journey….</vt:lpstr>
      <vt:lpstr>How do you get the therapy voice heard?</vt:lpstr>
      <vt:lpstr>How to make yourself heard</vt:lpstr>
      <vt:lpstr>3. Understand the situation  - Simple, complicated and complex problems </vt:lpstr>
      <vt:lpstr>PowerPoint Presentation</vt:lpstr>
      <vt:lpstr>Stacey complexity matrix </vt:lpstr>
      <vt:lpstr>2. Introduce yourself </vt:lpstr>
      <vt:lpstr>3. Start with active listening </vt:lpstr>
      <vt:lpstr>4. Use the ‘yes and..’ approach</vt:lpstr>
      <vt:lpstr>5. Be prepared</vt:lpstr>
      <vt:lpstr>6. Offer value</vt:lpstr>
      <vt:lpstr>7. Silence your inner critic</vt:lpstr>
      <vt:lpstr>8. Don’t fear Conflict… </vt:lpstr>
      <vt:lpstr>Team of teams</vt:lpstr>
      <vt:lpstr>9. Appearances matter</vt:lpstr>
      <vt:lpstr>My reflections </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Holding</dc:creator>
  <cp:lastModifiedBy>Mindy Dalloway</cp:lastModifiedBy>
  <cp:revision>7</cp:revision>
  <dcterms:created xsi:type="dcterms:W3CDTF">2023-08-15T09:29:44Z</dcterms:created>
  <dcterms:modified xsi:type="dcterms:W3CDTF">2023-10-18T11:21:50Z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0x010100CB6228694CFF094BAF2319550995D0A6</vt:lpwstr>
  </property>
  <property fmtid="{D5CDD505-2E9C-101B-9397-08002B2CF9AE}" pid="3" name="MediaServiceImageTags">
    <vt:lpwstr/>
  </property>
</Properties>
</file>