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1324" r:id="rId3"/>
    <p:sldId id="730" r:id="rId4"/>
    <p:sldId id="1208" r:id="rId5"/>
    <p:sldId id="1163" r:id="rId6"/>
    <p:sldId id="1430" r:id="rId7"/>
    <p:sldId id="1432" r:id="rId8"/>
    <p:sldId id="1433" r:id="rId9"/>
    <p:sldId id="1453" r:id="rId10"/>
    <p:sldId id="1454" r:id="rId11"/>
    <p:sldId id="1456" r:id="rId12"/>
    <p:sldId id="1457" r:id="rId13"/>
    <p:sldId id="1458" r:id="rId14"/>
    <p:sldId id="1459" r:id="rId15"/>
    <p:sldId id="1222" r:id="rId16"/>
    <p:sldId id="1249" r:id="rId17"/>
    <p:sldId id="1463" r:id="rId18"/>
    <p:sldId id="1343" r:id="rId19"/>
    <p:sldId id="1130" r:id="rId20"/>
    <p:sldId id="263" r:id="rId21"/>
    <p:sldId id="265" r:id="rId22"/>
    <p:sldId id="1141" r:id="rId23"/>
    <p:sldId id="269" r:id="rId24"/>
    <p:sldId id="1142" r:id="rId25"/>
    <p:sldId id="273" r:id="rId26"/>
    <p:sldId id="1460" r:id="rId27"/>
    <p:sldId id="932" r:id="rId28"/>
    <p:sldId id="935" r:id="rId29"/>
    <p:sldId id="1126" r:id="rId30"/>
    <p:sldId id="1125" r:id="rId31"/>
    <p:sldId id="1427" r:id="rId32"/>
    <p:sldId id="939" r:id="rId33"/>
    <p:sldId id="950" r:id="rId34"/>
    <p:sldId id="953" r:id="rId35"/>
    <p:sldId id="969" r:id="rId36"/>
    <p:sldId id="954" r:id="rId37"/>
    <p:sldId id="1428" r:id="rId38"/>
    <p:sldId id="1429" r:id="rId39"/>
    <p:sldId id="1393" r:id="rId40"/>
    <p:sldId id="1394" r:id="rId41"/>
    <p:sldId id="952" r:id="rId42"/>
    <p:sldId id="1183" r:id="rId43"/>
    <p:sldId id="1220" r:id="rId44"/>
    <p:sldId id="1184" r:id="rId45"/>
    <p:sldId id="1190" r:id="rId46"/>
    <p:sldId id="1177" r:id="rId47"/>
    <p:sldId id="1179" r:id="rId48"/>
    <p:sldId id="580" r:id="rId49"/>
    <p:sldId id="890" r:id="rId50"/>
    <p:sldId id="1191" r:id="rId51"/>
    <p:sldId id="1217" r:id="rId52"/>
    <p:sldId id="1462" r:id="rId53"/>
    <p:sldId id="1360" r:id="rId5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107" d="100"/>
          <a:sy n="107" d="100"/>
        </p:scale>
        <p:origin x="1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0" i="0" u="none" strike="noStrike" baseline="0">
                <a:effectLst/>
              </a:rPr>
              <a:t>Average activity by day of week, by referring CCG</a:t>
            </a:r>
            <a:endParaRPr lang="en-GB" sz="2000"/>
          </a:p>
        </c:rich>
      </c:tx>
      <c:overlay val="0"/>
      <c:spPr>
        <a:noFill/>
        <a:ln>
          <a:noFill/>
        </a:ln>
        <a:effectLst/>
      </c:spPr>
    </c:title>
    <c:autoTitleDeleted val="0"/>
    <c:plotArea>
      <c:layout>
        <c:manualLayout>
          <c:layoutTarget val="inner"/>
          <c:xMode val="edge"/>
          <c:yMode val="edge"/>
          <c:x val="3.5061098332218106E-2"/>
          <c:y val="8.5613245022846271E-2"/>
          <c:w val="0.91748799407841641"/>
          <c:h val="0.77968889297247779"/>
        </c:manualLayout>
      </c:layout>
      <c:barChart>
        <c:barDir val="col"/>
        <c:grouping val="clustered"/>
        <c:varyColors val="0"/>
        <c:ser>
          <c:idx val="0"/>
          <c:order val="0"/>
          <c:tx>
            <c:strRef>
              <c:f>'[Referrals 365 days SS 2 analysis.xlsx]Summary analysis'!$X$4</c:f>
              <c:strCache>
                <c:ptCount val="1"/>
                <c:pt idx="0">
                  <c:v>Monday</c:v>
                </c:pt>
              </c:strCache>
            </c:strRef>
          </c:tx>
          <c:spPr>
            <a:solidFill>
              <a:schemeClr val="accent1"/>
            </a:solidFill>
            <a:ln>
              <a:noFill/>
            </a:ln>
            <a:effectLst/>
          </c:spPr>
          <c:invertIfNegative val="0"/>
          <c:cat>
            <c:strRef>
              <c:f>'[Referrals 365 days SS 2 analysis.xlsx]Summary analysis'!$Y$3:$AC$3</c:f>
              <c:strCache>
                <c:ptCount val="5"/>
                <c:pt idx="0">
                  <c:v>NHS Southampton CCG</c:v>
                </c:pt>
                <c:pt idx="1">
                  <c:v>NHS West Hampshire CCG</c:v>
                </c:pt>
                <c:pt idx="2">
                  <c:v>NHS Portsmouth CCG</c:v>
                </c:pt>
                <c:pt idx="3">
                  <c:v>NHS South Eastern Hampshire CCG</c:v>
                </c:pt>
                <c:pt idx="4">
                  <c:v>NHS Fareham and Gosport CCG</c:v>
                </c:pt>
              </c:strCache>
            </c:strRef>
          </c:cat>
          <c:val>
            <c:numRef>
              <c:f>'[Referrals 365 days SS 2 analysis.xlsx]Summary analysis'!$Y$4:$AC$4</c:f>
              <c:numCache>
                <c:formatCode>General</c:formatCode>
                <c:ptCount val="5"/>
                <c:pt idx="0">
                  <c:v>32.106382978723403</c:v>
                </c:pt>
                <c:pt idx="1">
                  <c:v>13.74468085106383</c:v>
                </c:pt>
                <c:pt idx="2">
                  <c:v>11.893617021276595</c:v>
                </c:pt>
                <c:pt idx="3">
                  <c:v>7.7021276595744679</c:v>
                </c:pt>
                <c:pt idx="4">
                  <c:v>7.9148936170212769</c:v>
                </c:pt>
              </c:numCache>
            </c:numRef>
          </c:val>
          <c:extLst>
            <c:ext xmlns:c16="http://schemas.microsoft.com/office/drawing/2014/chart" uri="{C3380CC4-5D6E-409C-BE32-E72D297353CC}">
              <c16:uniqueId val="{00000000-D4ED-4B33-83C0-90D598DC025E}"/>
            </c:ext>
          </c:extLst>
        </c:ser>
        <c:ser>
          <c:idx val="1"/>
          <c:order val="1"/>
          <c:tx>
            <c:strRef>
              <c:f>'[Referrals 365 days SS 2 analysis.xlsx]Summary analysis'!$X$5</c:f>
              <c:strCache>
                <c:ptCount val="1"/>
                <c:pt idx="0">
                  <c:v>Tuesday</c:v>
                </c:pt>
              </c:strCache>
            </c:strRef>
          </c:tx>
          <c:spPr>
            <a:solidFill>
              <a:schemeClr val="accent2"/>
            </a:solidFill>
            <a:ln>
              <a:noFill/>
            </a:ln>
            <a:effectLst/>
          </c:spPr>
          <c:invertIfNegative val="0"/>
          <c:cat>
            <c:strRef>
              <c:f>'[Referrals 365 days SS 2 analysis.xlsx]Summary analysis'!$Y$3:$AC$3</c:f>
              <c:strCache>
                <c:ptCount val="5"/>
                <c:pt idx="0">
                  <c:v>NHS Southampton CCG</c:v>
                </c:pt>
                <c:pt idx="1">
                  <c:v>NHS West Hampshire CCG</c:v>
                </c:pt>
                <c:pt idx="2">
                  <c:v>NHS Portsmouth CCG</c:v>
                </c:pt>
                <c:pt idx="3">
                  <c:v>NHS South Eastern Hampshire CCG</c:v>
                </c:pt>
                <c:pt idx="4">
                  <c:v>NHS Fareham and Gosport CCG</c:v>
                </c:pt>
              </c:strCache>
            </c:strRef>
          </c:cat>
          <c:val>
            <c:numRef>
              <c:f>'[Referrals 365 days SS 2 analysis.xlsx]Summary analysis'!$Y$5:$AC$5</c:f>
              <c:numCache>
                <c:formatCode>General</c:formatCode>
                <c:ptCount val="5"/>
                <c:pt idx="0">
                  <c:v>13.823529411764707</c:v>
                </c:pt>
                <c:pt idx="1">
                  <c:v>12.96078431372549</c:v>
                </c:pt>
                <c:pt idx="2">
                  <c:v>14.450980392156863</c:v>
                </c:pt>
                <c:pt idx="3">
                  <c:v>8.7450980392156854</c:v>
                </c:pt>
                <c:pt idx="4">
                  <c:v>6.8627450980392153</c:v>
                </c:pt>
              </c:numCache>
            </c:numRef>
          </c:val>
          <c:extLst>
            <c:ext xmlns:c16="http://schemas.microsoft.com/office/drawing/2014/chart" uri="{C3380CC4-5D6E-409C-BE32-E72D297353CC}">
              <c16:uniqueId val="{00000001-D4ED-4B33-83C0-90D598DC025E}"/>
            </c:ext>
          </c:extLst>
        </c:ser>
        <c:ser>
          <c:idx val="2"/>
          <c:order val="2"/>
          <c:tx>
            <c:strRef>
              <c:f>'[Referrals 365 days SS 2 analysis.xlsx]Summary analysis'!$X$6</c:f>
              <c:strCache>
                <c:ptCount val="1"/>
                <c:pt idx="0">
                  <c:v>Wednesday</c:v>
                </c:pt>
              </c:strCache>
            </c:strRef>
          </c:tx>
          <c:spPr>
            <a:solidFill>
              <a:schemeClr val="accent3"/>
            </a:solidFill>
            <a:ln>
              <a:noFill/>
            </a:ln>
            <a:effectLst/>
          </c:spPr>
          <c:invertIfNegative val="0"/>
          <c:cat>
            <c:strRef>
              <c:f>'[Referrals 365 days SS 2 analysis.xlsx]Summary analysis'!$Y$3:$AC$3</c:f>
              <c:strCache>
                <c:ptCount val="5"/>
                <c:pt idx="0">
                  <c:v>NHS Southampton CCG</c:v>
                </c:pt>
                <c:pt idx="1">
                  <c:v>NHS West Hampshire CCG</c:v>
                </c:pt>
                <c:pt idx="2">
                  <c:v>NHS Portsmouth CCG</c:v>
                </c:pt>
                <c:pt idx="3">
                  <c:v>NHS South Eastern Hampshire CCG</c:v>
                </c:pt>
                <c:pt idx="4">
                  <c:v>NHS Fareham and Gosport CCG</c:v>
                </c:pt>
              </c:strCache>
            </c:strRef>
          </c:cat>
          <c:val>
            <c:numRef>
              <c:f>'[Referrals 365 days SS 2 analysis.xlsx]Summary analysis'!$Y$6:$AC$6</c:f>
              <c:numCache>
                <c:formatCode>General</c:formatCode>
                <c:ptCount val="5"/>
                <c:pt idx="0">
                  <c:v>14.307692307692308</c:v>
                </c:pt>
                <c:pt idx="1">
                  <c:v>15.576923076923077</c:v>
                </c:pt>
                <c:pt idx="2">
                  <c:v>13.01923076923077</c:v>
                </c:pt>
                <c:pt idx="3">
                  <c:v>7.5961538461538458</c:v>
                </c:pt>
                <c:pt idx="4">
                  <c:v>8.134615384615385</c:v>
                </c:pt>
              </c:numCache>
            </c:numRef>
          </c:val>
          <c:extLst>
            <c:ext xmlns:c16="http://schemas.microsoft.com/office/drawing/2014/chart" uri="{C3380CC4-5D6E-409C-BE32-E72D297353CC}">
              <c16:uniqueId val="{00000002-D4ED-4B33-83C0-90D598DC025E}"/>
            </c:ext>
          </c:extLst>
        </c:ser>
        <c:ser>
          <c:idx val="3"/>
          <c:order val="3"/>
          <c:tx>
            <c:strRef>
              <c:f>'[Referrals 365 days SS 2 analysis.xlsx]Summary analysis'!$X$7</c:f>
              <c:strCache>
                <c:ptCount val="1"/>
                <c:pt idx="0">
                  <c:v>Thursday</c:v>
                </c:pt>
              </c:strCache>
            </c:strRef>
          </c:tx>
          <c:spPr>
            <a:solidFill>
              <a:schemeClr val="accent4"/>
            </a:solidFill>
            <a:ln>
              <a:noFill/>
            </a:ln>
            <a:effectLst/>
          </c:spPr>
          <c:invertIfNegative val="0"/>
          <c:cat>
            <c:strRef>
              <c:f>'[Referrals 365 days SS 2 analysis.xlsx]Summary analysis'!$Y$3:$AC$3</c:f>
              <c:strCache>
                <c:ptCount val="5"/>
                <c:pt idx="0">
                  <c:v>NHS Southampton CCG</c:v>
                </c:pt>
                <c:pt idx="1">
                  <c:v>NHS West Hampshire CCG</c:v>
                </c:pt>
                <c:pt idx="2">
                  <c:v>NHS Portsmouth CCG</c:v>
                </c:pt>
                <c:pt idx="3">
                  <c:v>NHS South Eastern Hampshire CCG</c:v>
                </c:pt>
                <c:pt idx="4">
                  <c:v>NHS Fareham and Gosport CCG</c:v>
                </c:pt>
              </c:strCache>
            </c:strRef>
          </c:cat>
          <c:val>
            <c:numRef>
              <c:f>'[Referrals 365 days SS 2 analysis.xlsx]Summary analysis'!$Y$7:$AC$7</c:f>
              <c:numCache>
                <c:formatCode>General</c:formatCode>
                <c:ptCount val="5"/>
                <c:pt idx="0">
                  <c:v>14.326923076923077</c:v>
                </c:pt>
                <c:pt idx="1">
                  <c:v>16.923076923076923</c:v>
                </c:pt>
                <c:pt idx="2">
                  <c:v>11.173076923076923</c:v>
                </c:pt>
                <c:pt idx="3">
                  <c:v>8.0384615384615383</c:v>
                </c:pt>
                <c:pt idx="4">
                  <c:v>8.1538461538461533</c:v>
                </c:pt>
              </c:numCache>
            </c:numRef>
          </c:val>
          <c:extLst>
            <c:ext xmlns:c16="http://schemas.microsoft.com/office/drawing/2014/chart" uri="{C3380CC4-5D6E-409C-BE32-E72D297353CC}">
              <c16:uniqueId val="{00000003-D4ED-4B33-83C0-90D598DC025E}"/>
            </c:ext>
          </c:extLst>
        </c:ser>
        <c:ser>
          <c:idx val="4"/>
          <c:order val="4"/>
          <c:tx>
            <c:strRef>
              <c:f>'[Referrals 365 days SS 2 analysis.xlsx]Summary analysis'!$X$8</c:f>
              <c:strCache>
                <c:ptCount val="1"/>
                <c:pt idx="0">
                  <c:v>Friday</c:v>
                </c:pt>
              </c:strCache>
            </c:strRef>
          </c:tx>
          <c:spPr>
            <a:solidFill>
              <a:schemeClr val="accent5"/>
            </a:solidFill>
            <a:ln>
              <a:noFill/>
            </a:ln>
            <a:effectLst/>
          </c:spPr>
          <c:invertIfNegative val="0"/>
          <c:cat>
            <c:strRef>
              <c:f>'[Referrals 365 days SS 2 analysis.xlsx]Summary analysis'!$Y$3:$AC$3</c:f>
              <c:strCache>
                <c:ptCount val="5"/>
                <c:pt idx="0">
                  <c:v>NHS Southampton CCG</c:v>
                </c:pt>
                <c:pt idx="1">
                  <c:v>NHS West Hampshire CCG</c:v>
                </c:pt>
                <c:pt idx="2">
                  <c:v>NHS Portsmouth CCG</c:v>
                </c:pt>
                <c:pt idx="3">
                  <c:v>NHS South Eastern Hampshire CCG</c:v>
                </c:pt>
                <c:pt idx="4">
                  <c:v>NHS Fareham and Gosport CCG</c:v>
                </c:pt>
              </c:strCache>
            </c:strRef>
          </c:cat>
          <c:val>
            <c:numRef>
              <c:f>'[Referrals 365 days SS 2 analysis.xlsx]Summary analysis'!$Y$8:$AC$8</c:f>
              <c:numCache>
                <c:formatCode>General</c:formatCode>
                <c:ptCount val="5"/>
                <c:pt idx="0">
                  <c:v>15.745098039215685</c:v>
                </c:pt>
                <c:pt idx="1">
                  <c:v>16.215686274509803</c:v>
                </c:pt>
                <c:pt idx="2">
                  <c:v>13.215686274509803</c:v>
                </c:pt>
                <c:pt idx="3">
                  <c:v>7.882352941176471</c:v>
                </c:pt>
                <c:pt idx="4">
                  <c:v>7.2941176470588234</c:v>
                </c:pt>
              </c:numCache>
            </c:numRef>
          </c:val>
          <c:extLst>
            <c:ext xmlns:c16="http://schemas.microsoft.com/office/drawing/2014/chart" uri="{C3380CC4-5D6E-409C-BE32-E72D297353CC}">
              <c16:uniqueId val="{00000004-D4ED-4B33-83C0-90D598DC025E}"/>
            </c:ext>
          </c:extLst>
        </c:ser>
        <c:dLbls>
          <c:showLegendKey val="0"/>
          <c:showVal val="0"/>
          <c:showCatName val="0"/>
          <c:showSerName val="0"/>
          <c:showPercent val="0"/>
          <c:showBubbleSize val="0"/>
        </c:dLbls>
        <c:gapWidth val="219"/>
        <c:overlap val="-27"/>
        <c:axId val="64981248"/>
        <c:axId val="64999808"/>
      </c:barChart>
      <c:catAx>
        <c:axId val="6498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999808"/>
        <c:crosses val="autoZero"/>
        <c:auto val="1"/>
        <c:lblAlgn val="ctr"/>
        <c:lblOffset val="100"/>
        <c:noMultiLvlLbl val="0"/>
      </c:catAx>
      <c:valAx>
        <c:axId val="64999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981248"/>
        <c:crosses val="autoZero"/>
        <c:crossBetween val="between"/>
      </c:valAx>
      <c:spPr>
        <a:noFill/>
        <a:ln>
          <a:noFill/>
        </a:ln>
        <a:effectLst/>
      </c:spPr>
    </c:plotArea>
    <c:legend>
      <c:legendPos val="b"/>
      <c:layout>
        <c:manualLayout>
          <c:xMode val="edge"/>
          <c:yMode val="edge"/>
          <c:x val="0.19458862667128907"/>
          <c:y val="0.95074029301859408"/>
          <c:w val="0.34759659239539631"/>
          <c:h val="4.650393738717890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0D461F-D4CC-4BA7-BF2C-4C8AEBFF65AF}" type="doc">
      <dgm:prSet loTypeId="urn:microsoft.com/office/officeart/2005/8/layout/pyramid2" loCatId="list" qsTypeId="urn:microsoft.com/office/officeart/2005/8/quickstyle/simple1" qsCatId="simple" csTypeId="urn:microsoft.com/office/officeart/2005/8/colors/accent1_2" csCatId="accent1" phldr="1"/>
      <dgm:spPr/>
    </dgm:pt>
    <dgm:pt modelId="{98775FAA-B5D1-4024-87B8-D4ECBD37E80D}">
      <dgm:prSet phldrT="[Text]" custT="1"/>
      <dgm:spPr/>
      <dgm:t>
        <a:bodyPr/>
        <a:lstStyle/>
        <a:p>
          <a:r>
            <a:rPr lang="en-GB" sz="1600" dirty="0"/>
            <a:t>Understand and manage capacity</a:t>
          </a:r>
        </a:p>
      </dgm:t>
    </dgm:pt>
    <dgm:pt modelId="{3CB1F00E-53BA-4ADA-A0C7-2B003AD85220}" type="parTrans" cxnId="{63519F51-399B-4089-B4F1-7BA927E8FCE7}">
      <dgm:prSet/>
      <dgm:spPr/>
      <dgm:t>
        <a:bodyPr/>
        <a:lstStyle/>
        <a:p>
          <a:endParaRPr lang="en-GB"/>
        </a:p>
      </dgm:t>
    </dgm:pt>
    <dgm:pt modelId="{415EDBE1-E688-4725-9CFE-41E87A96CAC1}" type="sibTrans" cxnId="{63519F51-399B-4089-B4F1-7BA927E8FCE7}">
      <dgm:prSet/>
      <dgm:spPr/>
      <dgm:t>
        <a:bodyPr/>
        <a:lstStyle/>
        <a:p>
          <a:endParaRPr lang="en-GB"/>
        </a:p>
      </dgm:t>
    </dgm:pt>
    <dgm:pt modelId="{458EE345-5C02-4168-BB5F-C7E9DA67A4E1}">
      <dgm:prSet phldrT="[Text]" custT="1"/>
      <dgm:spPr/>
      <dgm:t>
        <a:bodyPr/>
        <a:lstStyle/>
        <a:p>
          <a:r>
            <a:rPr lang="en-GB" sz="1600" dirty="0"/>
            <a:t>Understand, m</a:t>
          </a:r>
          <a:r>
            <a:rPr lang="en-GB" sz="1600" baseline="0" dirty="0"/>
            <a:t>anage and plan for variation</a:t>
          </a:r>
          <a:endParaRPr lang="en-GB" sz="1600" dirty="0"/>
        </a:p>
      </dgm:t>
    </dgm:pt>
    <dgm:pt modelId="{991B5B9D-271D-42C2-86CA-50E0A687BD21}" type="parTrans" cxnId="{13A969D2-DE7C-4D6F-BA3C-DAA8A8DDDD5B}">
      <dgm:prSet/>
      <dgm:spPr/>
      <dgm:t>
        <a:bodyPr/>
        <a:lstStyle/>
        <a:p>
          <a:endParaRPr lang="en-GB"/>
        </a:p>
      </dgm:t>
    </dgm:pt>
    <dgm:pt modelId="{F04FAA9D-5FB9-46BB-A906-F620AEC41D1B}" type="sibTrans" cxnId="{13A969D2-DE7C-4D6F-BA3C-DAA8A8DDDD5B}">
      <dgm:prSet/>
      <dgm:spPr/>
      <dgm:t>
        <a:bodyPr/>
        <a:lstStyle/>
        <a:p>
          <a:endParaRPr lang="en-GB"/>
        </a:p>
      </dgm:t>
    </dgm:pt>
    <dgm:pt modelId="{2B2F887A-327A-4BF7-BF11-7C0F360E3540}">
      <dgm:prSet phldrT="[Text]" custT="1"/>
      <dgm:spPr/>
      <dgm:t>
        <a:bodyPr/>
        <a:lstStyle/>
        <a:p>
          <a:r>
            <a:rPr lang="en-GB" sz="1600"/>
            <a:t>Map system pathways</a:t>
          </a:r>
        </a:p>
      </dgm:t>
    </dgm:pt>
    <dgm:pt modelId="{81B5EFAC-C47B-4405-92D7-12AEC0E0B7E0}" type="parTrans" cxnId="{93742789-ADAC-4F81-BBE9-B2947B3B4936}">
      <dgm:prSet/>
      <dgm:spPr/>
      <dgm:t>
        <a:bodyPr/>
        <a:lstStyle/>
        <a:p>
          <a:endParaRPr lang="en-GB"/>
        </a:p>
      </dgm:t>
    </dgm:pt>
    <dgm:pt modelId="{476B1C71-5BE9-4A24-9ACE-6032ED599EBD}" type="sibTrans" cxnId="{93742789-ADAC-4F81-BBE9-B2947B3B4936}">
      <dgm:prSet/>
      <dgm:spPr/>
      <dgm:t>
        <a:bodyPr/>
        <a:lstStyle/>
        <a:p>
          <a:endParaRPr lang="en-GB"/>
        </a:p>
      </dgm:t>
    </dgm:pt>
    <dgm:pt modelId="{74B1A65C-D300-491E-A1E1-78C959EAFEA5}">
      <dgm:prSet phldrT="[Text]" custT="1"/>
      <dgm:spPr/>
      <dgm:t>
        <a:bodyPr/>
        <a:lstStyle/>
        <a:p>
          <a:r>
            <a:rPr lang="en-GB" sz="1600" dirty="0"/>
            <a:t>Understand &amp; manage demand</a:t>
          </a:r>
        </a:p>
      </dgm:t>
    </dgm:pt>
    <dgm:pt modelId="{E5DC70D1-F135-4D71-A513-C9BAF41B558B}" type="parTrans" cxnId="{BEE371C5-3548-4162-AECE-177271B4FA12}">
      <dgm:prSet/>
      <dgm:spPr/>
      <dgm:t>
        <a:bodyPr/>
        <a:lstStyle/>
        <a:p>
          <a:endParaRPr lang="en-GB"/>
        </a:p>
      </dgm:t>
    </dgm:pt>
    <dgm:pt modelId="{3360F024-FAA6-4FB9-A49B-ED63B0C51407}" type="sibTrans" cxnId="{BEE371C5-3548-4162-AECE-177271B4FA12}">
      <dgm:prSet/>
      <dgm:spPr/>
      <dgm:t>
        <a:bodyPr/>
        <a:lstStyle/>
        <a:p>
          <a:endParaRPr lang="en-GB"/>
        </a:p>
      </dgm:t>
    </dgm:pt>
    <dgm:pt modelId="{9F589BDA-76FB-460E-A222-B8A5ABEF04B5}">
      <dgm:prSet phldrT="[Text]" custT="1"/>
      <dgm:spPr/>
      <dgm:t>
        <a:bodyPr/>
        <a:lstStyle/>
        <a:p>
          <a:r>
            <a:rPr lang="en-GB" sz="1600"/>
            <a:t>Understand &amp; manage waiting lists</a:t>
          </a:r>
        </a:p>
      </dgm:t>
    </dgm:pt>
    <dgm:pt modelId="{C45B2C51-9DB4-468A-A74C-BBF08EB23B71}" type="parTrans" cxnId="{8CD295AD-AC97-4988-A688-1507F719F593}">
      <dgm:prSet/>
      <dgm:spPr/>
      <dgm:t>
        <a:bodyPr/>
        <a:lstStyle/>
        <a:p>
          <a:endParaRPr lang="en-GB"/>
        </a:p>
      </dgm:t>
    </dgm:pt>
    <dgm:pt modelId="{A91BCD4C-66E8-4F55-9261-CE036B1C1C35}" type="sibTrans" cxnId="{8CD295AD-AC97-4988-A688-1507F719F593}">
      <dgm:prSet/>
      <dgm:spPr/>
      <dgm:t>
        <a:bodyPr/>
        <a:lstStyle/>
        <a:p>
          <a:endParaRPr lang="en-GB"/>
        </a:p>
      </dgm:t>
    </dgm:pt>
    <dgm:pt modelId="{6740CD76-97EB-4D52-B831-209FD970FEDB}" type="pres">
      <dgm:prSet presAssocID="{910D461F-D4CC-4BA7-BF2C-4C8AEBFF65AF}" presName="compositeShape" presStyleCnt="0">
        <dgm:presLayoutVars>
          <dgm:dir/>
          <dgm:resizeHandles/>
        </dgm:presLayoutVars>
      </dgm:prSet>
      <dgm:spPr/>
    </dgm:pt>
    <dgm:pt modelId="{795CBE62-C205-4AB8-A71E-495AEB01DA58}" type="pres">
      <dgm:prSet presAssocID="{910D461F-D4CC-4BA7-BF2C-4C8AEBFF65AF}" presName="pyramid" presStyleLbl="node1" presStyleIdx="0" presStyleCnt="1" custScaleX="72827"/>
      <dgm:spPr/>
    </dgm:pt>
    <dgm:pt modelId="{67E7417C-4491-4E9E-AE85-D9FAA82B0036}" type="pres">
      <dgm:prSet presAssocID="{910D461F-D4CC-4BA7-BF2C-4C8AEBFF65AF}" presName="theList" presStyleCnt="0"/>
      <dgm:spPr/>
    </dgm:pt>
    <dgm:pt modelId="{2155BD40-3B2D-44E4-9E5D-93E57CA8A5E3}" type="pres">
      <dgm:prSet presAssocID="{9F589BDA-76FB-460E-A222-B8A5ABEF04B5}" presName="aNode" presStyleLbl="fgAcc1" presStyleIdx="0" presStyleCnt="5">
        <dgm:presLayoutVars>
          <dgm:bulletEnabled val="1"/>
        </dgm:presLayoutVars>
      </dgm:prSet>
      <dgm:spPr/>
    </dgm:pt>
    <dgm:pt modelId="{0DF49AC2-E268-4E1B-BEC6-DC022E7E5494}" type="pres">
      <dgm:prSet presAssocID="{9F589BDA-76FB-460E-A222-B8A5ABEF04B5}" presName="aSpace" presStyleCnt="0"/>
      <dgm:spPr/>
    </dgm:pt>
    <dgm:pt modelId="{8C28BA48-3AA9-4052-ABC1-DC62BD68D1A9}" type="pres">
      <dgm:prSet presAssocID="{98775FAA-B5D1-4024-87B8-D4ECBD37E80D}" presName="aNode" presStyleLbl="fgAcc1" presStyleIdx="1" presStyleCnt="5">
        <dgm:presLayoutVars>
          <dgm:bulletEnabled val="1"/>
        </dgm:presLayoutVars>
      </dgm:prSet>
      <dgm:spPr/>
    </dgm:pt>
    <dgm:pt modelId="{AD718617-A869-446F-9841-B58DC71D1CAF}" type="pres">
      <dgm:prSet presAssocID="{98775FAA-B5D1-4024-87B8-D4ECBD37E80D}" presName="aSpace" presStyleCnt="0"/>
      <dgm:spPr/>
    </dgm:pt>
    <dgm:pt modelId="{1D9B0525-F77B-471A-98CC-C2F7139FD9C1}" type="pres">
      <dgm:prSet presAssocID="{74B1A65C-D300-491E-A1E1-78C959EAFEA5}" presName="aNode" presStyleLbl="fgAcc1" presStyleIdx="2" presStyleCnt="5">
        <dgm:presLayoutVars>
          <dgm:bulletEnabled val="1"/>
        </dgm:presLayoutVars>
      </dgm:prSet>
      <dgm:spPr/>
    </dgm:pt>
    <dgm:pt modelId="{F2142276-C7E2-4326-A60A-625129EDE7E0}" type="pres">
      <dgm:prSet presAssocID="{74B1A65C-D300-491E-A1E1-78C959EAFEA5}" presName="aSpace" presStyleCnt="0"/>
      <dgm:spPr/>
    </dgm:pt>
    <dgm:pt modelId="{0E79913F-1FA5-480F-B4DA-3409755C9B75}" type="pres">
      <dgm:prSet presAssocID="{458EE345-5C02-4168-BB5F-C7E9DA67A4E1}" presName="aNode" presStyleLbl="fgAcc1" presStyleIdx="3" presStyleCnt="5">
        <dgm:presLayoutVars>
          <dgm:bulletEnabled val="1"/>
        </dgm:presLayoutVars>
      </dgm:prSet>
      <dgm:spPr/>
    </dgm:pt>
    <dgm:pt modelId="{E75C91E3-2F12-40BE-B9B3-ADAEB5405D99}" type="pres">
      <dgm:prSet presAssocID="{458EE345-5C02-4168-BB5F-C7E9DA67A4E1}" presName="aSpace" presStyleCnt="0"/>
      <dgm:spPr/>
    </dgm:pt>
    <dgm:pt modelId="{DCE960FA-46F0-4992-A8BB-CE4E27FF1797}" type="pres">
      <dgm:prSet presAssocID="{2B2F887A-327A-4BF7-BF11-7C0F360E3540}" presName="aNode" presStyleLbl="fgAcc1" presStyleIdx="4" presStyleCnt="5">
        <dgm:presLayoutVars>
          <dgm:bulletEnabled val="1"/>
        </dgm:presLayoutVars>
      </dgm:prSet>
      <dgm:spPr/>
    </dgm:pt>
    <dgm:pt modelId="{68DCCAF0-67A0-4F2C-A64B-062A9D1BF28F}" type="pres">
      <dgm:prSet presAssocID="{2B2F887A-327A-4BF7-BF11-7C0F360E3540}" presName="aSpace" presStyleCnt="0"/>
      <dgm:spPr/>
    </dgm:pt>
  </dgm:ptLst>
  <dgm:cxnLst>
    <dgm:cxn modelId="{5726500B-C938-4ECB-89F9-5CD29C955603}" type="presOf" srcId="{98775FAA-B5D1-4024-87B8-D4ECBD37E80D}" destId="{8C28BA48-3AA9-4052-ABC1-DC62BD68D1A9}" srcOrd="0" destOrd="0" presId="urn:microsoft.com/office/officeart/2005/8/layout/pyramid2"/>
    <dgm:cxn modelId="{66BD3028-806F-4710-9B4A-F15C933AE37D}" type="presOf" srcId="{9F589BDA-76FB-460E-A222-B8A5ABEF04B5}" destId="{2155BD40-3B2D-44E4-9E5D-93E57CA8A5E3}" srcOrd="0" destOrd="0" presId="urn:microsoft.com/office/officeart/2005/8/layout/pyramid2"/>
    <dgm:cxn modelId="{759F1D44-2A02-425E-867D-B80F20975CE8}" type="presOf" srcId="{2B2F887A-327A-4BF7-BF11-7C0F360E3540}" destId="{DCE960FA-46F0-4992-A8BB-CE4E27FF1797}" srcOrd="0" destOrd="0" presId="urn:microsoft.com/office/officeart/2005/8/layout/pyramid2"/>
    <dgm:cxn modelId="{63519F51-399B-4089-B4F1-7BA927E8FCE7}" srcId="{910D461F-D4CC-4BA7-BF2C-4C8AEBFF65AF}" destId="{98775FAA-B5D1-4024-87B8-D4ECBD37E80D}" srcOrd="1" destOrd="0" parTransId="{3CB1F00E-53BA-4ADA-A0C7-2B003AD85220}" sibTransId="{415EDBE1-E688-4725-9CFE-41E87A96CAC1}"/>
    <dgm:cxn modelId="{8C56C071-8799-40FD-8D99-7DB3D88A67EE}" type="presOf" srcId="{458EE345-5C02-4168-BB5F-C7E9DA67A4E1}" destId="{0E79913F-1FA5-480F-B4DA-3409755C9B75}" srcOrd="0" destOrd="0" presId="urn:microsoft.com/office/officeart/2005/8/layout/pyramid2"/>
    <dgm:cxn modelId="{93742789-ADAC-4F81-BBE9-B2947B3B4936}" srcId="{910D461F-D4CC-4BA7-BF2C-4C8AEBFF65AF}" destId="{2B2F887A-327A-4BF7-BF11-7C0F360E3540}" srcOrd="4" destOrd="0" parTransId="{81B5EFAC-C47B-4405-92D7-12AEC0E0B7E0}" sibTransId="{476B1C71-5BE9-4A24-9ACE-6032ED599EBD}"/>
    <dgm:cxn modelId="{8CD295AD-AC97-4988-A688-1507F719F593}" srcId="{910D461F-D4CC-4BA7-BF2C-4C8AEBFF65AF}" destId="{9F589BDA-76FB-460E-A222-B8A5ABEF04B5}" srcOrd="0" destOrd="0" parTransId="{C45B2C51-9DB4-468A-A74C-BBF08EB23B71}" sibTransId="{A91BCD4C-66E8-4F55-9261-CE036B1C1C35}"/>
    <dgm:cxn modelId="{8F473FBE-8FAD-4426-8D02-F9A29BA0B148}" type="presOf" srcId="{910D461F-D4CC-4BA7-BF2C-4C8AEBFF65AF}" destId="{6740CD76-97EB-4D52-B831-209FD970FEDB}" srcOrd="0" destOrd="0" presId="urn:microsoft.com/office/officeart/2005/8/layout/pyramid2"/>
    <dgm:cxn modelId="{BEE371C5-3548-4162-AECE-177271B4FA12}" srcId="{910D461F-D4CC-4BA7-BF2C-4C8AEBFF65AF}" destId="{74B1A65C-D300-491E-A1E1-78C959EAFEA5}" srcOrd="2" destOrd="0" parTransId="{E5DC70D1-F135-4D71-A513-C9BAF41B558B}" sibTransId="{3360F024-FAA6-4FB9-A49B-ED63B0C51407}"/>
    <dgm:cxn modelId="{13A969D2-DE7C-4D6F-BA3C-DAA8A8DDDD5B}" srcId="{910D461F-D4CC-4BA7-BF2C-4C8AEBFF65AF}" destId="{458EE345-5C02-4168-BB5F-C7E9DA67A4E1}" srcOrd="3" destOrd="0" parTransId="{991B5B9D-271D-42C2-86CA-50E0A687BD21}" sibTransId="{F04FAA9D-5FB9-46BB-A906-F620AEC41D1B}"/>
    <dgm:cxn modelId="{2A9EB2E7-3BE2-4C1B-B97B-9A6DD4A24DC9}" type="presOf" srcId="{74B1A65C-D300-491E-A1E1-78C959EAFEA5}" destId="{1D9B0525-F77B-471A-98CC-C2F7139FD9C1}" srcOrd="0" destOrd="0" presId="urn:microsoft.com/office/officeart/2005/8/layout/pyramid2"/>
    <dgm:cxn modelId="{B2AE4635-3712-462E-968A-67E92FAAD033}" type="presParOf" srcId="{6740CD76-97EB-4D52-B831-209FD970FEDB}" destId="{795CBE62-C205-4AB8-A71E-495AEB01DA58}" srcOrd="0" destOrd="0" presId="urn:microsoft.com/office/officeart/2005/8/layout/pyramid2"/>
    <dgm:cxn modelId="{CD33172F-5B6D-4512-81A5-58D2B2EFF90D}" type="presParOf" srcId="{6740CD76-97EB-4D52-B831-209FD970FEDB}" destId="{67E7417C-4491-4E9E-AE85-D9FAA82B0036}" srcOrd="1" destOrd="0" presId="urn:microsoft.com/office/officeart/2005/8/layout/pyramid2"/>
    <dgm:cxn modelId="{4B1783A7-5565-4EDA-A7A8-BA03C7CE6B08}" type="presParOf" srcId="{67E7417C-4491-4E9E-AE85-D9FAA82B0036}" destId="{2155BD40-3B2D-44E4-9E5D-93E57CA8A5E3}" srcOrd="0" destOrd="0" presId="urn:microsoft.com/office/officeart/2005/8/layout/pyramid2"/>
    <dgm:cxn modelId="{FB9E58E9-A806-4CDC-A63D-298D217BA74D}" type="presParOf" srcId="{67E7417C-4491-4E9E-AE85-D9FAA82B0036}" destId="{0DF49AC2-E268-4E1B-BEC6-DC022E7E5494}" srcOrd="1" destOrd="0" presId="urn:microsoft.com/office/officeart/2005/8/layout/pyramid2"/>
    <dgm:cxn modelId="{6190FDCF-BB58-427C-948B-0604CE58DA0D}" type="presParOf" srcId="{67E7417C-4491-4E9E-AE85-D9FAA82B0036}" destId="{8C28BA48-3AA9-4052-ABC1-DC62BD68D1A9}" srcOrd="2" destOrd="0" presId="urn:microsoft.com/office/officeart/2005/8/layout/pyramid2"/>
    <dgm:cxn modelId="{D6D7BA25-252F-4523-A47A-F69CFBF6B037}" type="presParOf" srcId="{67E7417C-4491-4E9E-AE85-D9FAA82B0036}" destId="{AD718617-A869-446F-9841-B58DC71D1CAF}" srcOrd="3" destOrd="0" presId="urn:microsoft.com/office/officeart/2005/8/layout/pyramid2"/>
    <dgm:cxn modelId="{B2D03034-811D-4BE9-8963-174A1B200E3E}" type="presParOf" srcId="{67E7417C-4491-4E9E-AE85-D9FAA82B0036}" destId="{1D9B0525-F77B-471A-98CC-C2F7139FD9C1}" srcOrd="4" destOrd="0" presId="urn:microsoft.com/office/officeart/2005/8/layout/pyramid2"/>
    <dgm:cxn modelId="{C9D2628E-767B-4449-B777-803EB08DDA42}" type="presParOf" srcId="{67E7417C-4491-4E9E-AE85-D9FAA82B0036}" destId="{F2142276-C7E2-4326-A60A-625129EDE7E0}" srcOrd="5" destOrd="0" presId="urn:microsoft.com/office/officeart/2005/8/layout/pyramid2"/>
    <dgm:cxn modelId="{10FDCEAC-2A19-49CB-B571-FB77DD7B4CE5}" type="presParOf" srcId="{67E7417C-4491-4E9E-AE85-D9FAA82B0036}" destId="{0E79913F-1FA5-480F-B4DA-3409755C9B75}" srcOrd="6" destOrd="0" presId="urn:microsoft.com/office/officeart/2005/8/layout/pyramid2"/>
    <dgm:cxn modelId="{9E509BC4-27EC-4E77-A948-3E580EB0F0CD}" type="presParOf" srcId="{67E7417C-4491-4E9E-AE85-D9FAA82B0036}" destId="{E75C91E3-2F12-40BE-B9B3-ADAEB5405D99}" srcOrd="7" destOrd="0" presId="urn:microsoft.com/office/officeart/2005/8/layout/pyramid2"/>
    <dgm:cxn modelId="{A7A60BFD-5D68-4A78-88E9-9884D06287D5}" type="presParOf" srcId="{67E7417C-4491-4E9E-AE85-D9FAA82B0036}" destId="{DCE960FA-46F0-4992-A8BB-CE4E27FF1797}" srcOrd="8" destOrd="0" presId="urn:microsoft.com/office/officeart/2005/8/layout/pyramid2"/>
    <dgm:cxn modelId="{9165F074-1FC7-4A90-857E-FF98645D12ED}" type="presParOf" srcId="{67E7417C-4491-4E9E-AE85-D9FAA82B0036}" destId="{68DCCAF0-67A0-4F2C-A64B-062A9D1BF28F}"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0D461F-D4CC-4BA7-BF2C-4C8AEBFF65AF}" type="doc">
      <dgm:prSet loTypeId="urn:microsoft.com/office/officeart/2005/8/layout/pyramid2" loCatId="list" qsTypeId="urn:microsoft.com/office/officeart/2005/8/quickstyle/simple1" qsCatId="simple" csTypeId="urn:microsoft.com/office/officeart/2005/8/colors/accent1_2" csCatId="accent1" phldr="1"/>
      <dgm:spPr/>
    </dgm:pt>
    <dgm:pt modelId="{98775FAA-B5D1-4024-87B8-D4ECBD37E80D}">
      <dgm:prSet phldrT="[Text]" custT="1"/>
      <dgm:spPr/>
      <dgm:t>
        <a:bodyPr/>
        <a:lstStyle/>
        <a:p>
          <a:r>
            <a:rPr lang="en-GB" sz="1600" dirty="0"/>
            <a:t>Understand and manage capacity</a:t>
          </a:r>
        </a:p>
      </dgm:t>
    </dgm:pt>
    <dgm:pt modelId="{3CB1F00E-53BA-4ADA-A0C7-2B003AD85220}" type="parTrans" cxnId="{63519F51-399B-4089-B4F1-7BA927E8FCE7}">
      <dgm:prSet/>
      <dgm:spPr/>
      <dgm:t>
        <a:bodyPr/>
        <a:lstStyle/>
        <a:p>
          <a:endParaRPr lang="en-GB"/>
        </a:p>
      </dgm:t>
    </dgm:pt>
    <dgm:pt modelId="{415EDBE1-E688-4725-9CFE-41E87A96CAC1}" type="sibTrans" cxnId="{63519F51-399B-4089-B4F1-7BA927E8FCE7}">
      <dgm:prSet/>
      <dgm:spPr/>
      <dgm:t>
        <a:bodyPr/>
        <a:lstStyle/>
        <a:p>
          <a:endParaRPr lang="en-GB"/>
        </a:p>
      </dgm:t>
    </dgm:pt>
    <dgm:pt modelId="{458EE345-5C02-4168-BB5F-C7E9DA67A4E1}">
      <dgm:prSet phldrT="[Text]" custT="1"/>
      <dgm:spPr/>
      <dgm:t>
        <a:bodyPr/>
        <a:lstStyle/>
        <a:p>
          <a:r>
            <a:rPr lang="en-GB" sz="1600" dirty="0"/>
            <a:t>Understand, m</a:t>
          </a:r>
          <a:r>
            <a:rPr lang="en-GB" sz="1600" baseline="0" dirty="0"/>
            <a:t>anage and plan for variation</a:t>
          </a:r>
          <a:endParaRPr lang="en-GB" sz="1600" dirty="0"/>
        </a:p>
      </dgm:t>
    </dgm:pt>
    <dgm:pt modelId="{991B5B9D-271D-42C2-86CA-50E0A687BD21}" type="parTrans" cxnId="{13A969D2-DE7C-4D6F-BA3C-DAA8A8DDDD5B}">
      <dgm:prSet/>
      <dgm:spPr/>
      <dgm:t>
        <a:bodyPr/>
        <a:lstStyle/>
        <a:p>
          <a:endParaRPr lang="en-GB"/>
        </a:p>
      </dgm:t>
    </dgm:pt>
    <dgm:pt modelId="{F04FAA9D-5FB9-46BB-A906-F620AEC41D1B}" type="sibTrans" cxnId="{13A969D2-DE7C-4D6F-BA3C-DAA8A8DDDD5B}">
      <dgm:prSet/>
      <dgm:spPr/>
      <dgm:t>
        <a:bodyPr/>
        <a:lstStyle/>
        <a:p>
          <a:endParaRPr lang="en-GB"/>
        </a:p>
      </dgm:t>
    </dgm:pt>
    <dgm:pt modelId="{2B2F887A-327A-4BF7-BF11-7C0F360E3540}">
      <dgm:prSet phldrT="[Text]" custT="1"/>
      <dgm:spPr/>
      <dgm:t>
        <a:bodyPr/>
        <a:lstStyle/>
        <a:p>
          <a:r>
            <a:rPr lang="en-GB" sz="1600"/>
            <a:t>Map system pathways</a:t>
          </a:r>
        </a:p>
      </dgm:t>
    </dgm:pt>
    <dgm:pt modelId="{81B5EFAC-C47B-4405-92D7-12AEC0E0B7E0}" type="parTrans" cxnId="{93742789-ADAC-4F81-BBE9-B2947B3B4936}">
      <dgm:prSet/>
      <dgm:spPr/>
      <dgm:t>
        <a:bodyPr/>
        <a:lstStyle/>
        <a:p>
          <a:endParaRPr lang="en-GB"/>
        </a:p>
      </dgm:t>
    </dgm:pt>
    <dgm:pt modelId="{476B1C71-5BE9-4A24-9ACE-6032ED599EBD}" type="sibTrans" cxnId="{93742789-ADAC-4F81-BBE9-B2947B3B4936}">
      <dgm:prSet/>
      <dgm:spPr/>
      <dgm:t>
        <a:bodyPr/>
        <a:lstStyle/>
        <a:p>
          <a:endParaRPr lang="en-GB"/>
        </a:p>
      </dgm:t>
    </dgm:pt>
    <dgm:pt modelId="{74B1A65C-D300-491E-A1E1-78C959EAFEA5}">
      <dgm:prSet phldrT="[Text]" custT="1"/>
      <dgm:spPr/>
      <dgm:t>
        <a:bodyPr/>
        <a:lstStyle/>
        <a:p>
          <a:r>
            <a:rPr lang="en-GB" sz="1600" dirty="0"/>
            <a:t>Understand &amp; manage demand</a:t>
          </a:r>
        </a:p>
      </dgm:t>
    </dgm:pt>
    <dgm:pt modelId="{E5DC70D1-F135-4D71-A513-C9BAF41B558B}" type="parTrans" cxnId="{BEE371C5-3548-4162-AECE-177271B4FA12}">
      <dgm:prSet/>
      <dgm:spPr/>
      <dgm:t>
        <a:bodyPr/>
        <a:lstStyle/>
        <a:p>
          <a:endParaRPr lang="en-GB"/>
        </a:p>
      </dgm:t>
    </dgm:pt>
    <dgm:pt modelId="{3360F024-FAA6-4FB9-A49B-ED63B0C51407}" type="sibTrans" cxnId="{BEE371C5-3548-4162-AECE-177271B4FA12}">
      <dgm:prSet/>
      <dgm:spPr/>
      <dgm:t>
        <a:bodyPr/>
        <a:lstStyle/>
        <a:p>
          <a:endParaRPr lang="en-GB"/>
        </a:p>
      </dgm:t>
    </dgm:pt>
    <dgm:pt modelId="{9F589BDA-76FB-460E-A222-B8A5ABEF04B5}">
      <dgm:prSet phldrT="[Text]" custT="1"/>
      <dgm:spPr/>
      <dgm:t>
        <a:bodyPr/>
        <a:lstStyle/>
        <a:p>
          <a:r>
            <a:rPr lang="en-GB" sz="1600"/>
            <a:t>Understand &amp; manage waiting lists</a:t>
          </a:r>
        </a:p>
      </dgm:t>
    </dgm:pt>
    <dgm:pt modelId="{C45B2C51-9DB4-468A-A74C-BBF08EB23B71}" type="parTrans" cxnId="{8CD295AD-AC97-4988-A688-1507F719F593}">
      <dgm:prSet/>
      <dgm:spPr/>
      <dgm:t>
        <a:bodyPr/>
        <a:lstStyle/>
        <a:p>
          <a:endParaRPr lang="en-GB"/>
        </a:p>
      </dgm:t>
    </dgm:pt>
    <dgm:pt modelId="{A91BCD4C-66E8-4F55-9261-CE036B1C1C35}" type="sibTrans" cxnId="{8CD295AD-AC97-4988-A688-1507F719F593}">
      <dgm:prSet/>
      <dgm:spPr/>
      <dgm:t>
        <a:bodyPr/>
        <a:lstStyle/>
        <a:p>
          <a:endParaRPr lang="en-GB"/>
        </a:p>
      </dgm:t>
    </dgm:pt>
    <dgm:pt modelId="{6740CD76-97EB-4D52-B831-209FD970FEDB}" type="pres">
      <dgm:prSet presAssocID="{910D461F-D4CC-4BA7-BF2C-4C8AEBFF65AF}" presName="compositeShape" presStyleCnt="0">
        <dgm:presLayoutVars>
          <dgm:dir/>
          <dgm:resizeHandles/>
        </dgm:presLayoutVars>
      </dgm:prSet>
      <dgm:spPr/>
    </dgm:pt>
    <dgm:pt modelId="{795CBE62-C205-4AB8-A71E-495AEB01DA58}" type="pres">
      <dgm:prSet presAssocID="{910D461F-D4CC-4BA7-BF2C-4C8AEBFF65AF}" presName="pyramid" presStyleLbl="node1" presStyleIdx="0" presStyleCnt="1" custScaleX="72827" custLinFactNeighborX="-499"/>
      <dgm:spPr/>
    </dgm:pt>
    <dgm:pt modelId="{67E7417C-4491-4E9E-AE85-D9FAA82B0036}" type="pres">
      <dgm:prSet presAssocID="{910D461F-D4CC-4BA7-BF2C-4C8AEBFF65AF}" presName="theList" presStyleCnt="0"/>
      <dgm:spPr/>
    </dgm:pt>
    <dgm:pt modelId="{2155BD40-3B2D-44E4-9E5D-93E57CA8A5E3}" type="pres">
      <dgm:prSet presAssocID="{9F589BDA-76FB-460E-A222-B8A5ABEF04B5}" presName="aNode" presStyleLbl="fgAcc1" presStyleIdx="0" presStyleCnt="5">
        <dgm:presLayoutVars>
          <dgm:bulletEnabled val="1"/>
        </dgm:presLayoutVars>
      </dgm:prSet>
      <dgm:spPr/>
    </dgm:pt>
    <dgm:pt modelId="{0DF49AC2-E268-4E1B-BEC6-DC022E7E5494}" type="pres">
      <dgm:prSet presAssocID="{9F589BDA-76FB-460E-A222-B8A5ABEF04B5}" presName="aSpace" presStyleCnt="0"/>
      <dgm:spPr/>
    </dgm:pt>
    <dgm:pt modelId="{8C28BA48-3AA9-4052-ABC1-DC62BD68D1A9}" type="pres">
      <dgm:prSet presAssocID="{98775FAA-B5D1-4024-87B8-D4ECBD37E80D}" presName="aNode" presStyleLbl="fgAcc1" presStyleIdx="1" presStyleCnt="5">
        <dgm:presLayoutVars>
          <dgm:bulletEnabled val="1"/>
        </dgm:presLayoutVars>
      </dgm:prSet>
      <dgm:spPr/>
    </dgm:pt>
    <dgm:pt modelId="{AD718617-A869-446F-9841-B58DC71D1CAF}" type="pres">
      <dgm:prSet presAssocID="{98775FAA-B5D1-4024-87B8-D4ECBD37E80D}" presName="aSpace" presStyleCnt="0"/>
      <dgm:spPr/>
    </dgm:pt>
    <dgm:pt modelId="{1D9B0525-F77B-471A-98CC-C2F7139FD9C1}" type="pres">
      <dgm:prSet presAssocID="{74B1A65C-D300-491E-A1E1-78C959EAFEA5}" presName="aNode" presStyleLbl="fgAcc1" presStyleIdx="2" presStyleCnt="5">
        <dgm:presLayoutVars>
          <dgm:bulletEnabled val="1"/>
        </dgm:presLayoutVars>
      </dgm:prSet>
      <dgm:spPr/>
    </dgm:pt>
    <dgm:pt modelId="{F2142276-C7E2-4326-A60A-625129EDE7E0}" type="pres">
      <dgm:prSet presAssocID="{74B1A65C-D300-491E-A1E1-78C959EAFEA5}" presName="aSpace" presStyleCnt="0"/>
      <dgm:spPr/>
    </dgm:pt>
    <dgm:pt modelId="{0E79913F-1FA5-480F-B4DA-3409755C9B75}" type="pres">
      <dgm:prSet presAssocID="{458EE345-5C02-4168-BB5F-C7E9DA67A4E1}" presName="aNode" presStyleLbl="fgAcc1" presStyleIdx="3" presStyleCnt="5">
        <dgm:presLayoutVars>
          <dgm:bulletEnabled val="1"/>
        </dgm:presLayoutVars>
      </dgm:prSet>
      <dgm:spPr/>
    </dgm:pt>
    <dgm:pt modelId="{E75C91E3-2F12-40BE-B9B3-ADAEB5405D99}" type="pres">
      <dgm:prSet presAssocID="{458EE345-5C02-4168-BB5F-C7E9DA67A4E1}" presName="aSpace" presStyleCnt="0"/>
      <dgm:spPr/>
    </dgm:pt>
    <dgm:pt modelId="{DCE960FA-46F0-4992-A8BB-CE4E27FF1797}" type="pres">
      <dgm:prSet presAssocID="{2B2F887A-327A-4BF7-BF11-7C0F360E3540}" presName="aNode" presStyleLbl="fgAcc1" presStyleIdx="4" presStyleCnt="5">
        <dgm:presLayoutVars>
          <dgm:bulletEnabled val="1"/>
        </dgm:presLayoutVars>
      </dgm:prSet>
      <dgm:spPr/>
    </dgm:pt>
    <dgm:pt modelId="{68DCCAF0-67A0-4F2C-A64B-062A9D1BF28F}" type="pres">
      <dgm:prSet presAssocID="{2B2F887A-327A-4BF7-BF11-7C0F360E3540}" presName="aSpace" presStyleCnt="0"/>
      <dgm:spPr/>
    </dgm:pt>
  </dgm:ptLst>
  <dgm:cxnLst>
    <dgm:cxn modelId="{5726500B-C938-4ECB-89F9-5CD29C955603}" type="presOf" srcId="{98775FAA-B5D1-4024-87B8-D4ECBD37E80D}" destId="{8C28BA48-3AA9-4052-ABC1-DC62BD68D1A9}" srcOrd="0" destOrd="0" presId="urn:microsoft.com/office/officeart/2005/8/layout/pyramid2"/>
    <dgm:cxn modelId="{66BD3028-806F-4710-9B4A-F15C933AE37D}" type="presOf" srcId="{9F589BDA-76FB-460E-A222-B8A5ABEF04B5}" destId="{2155BD40-3B2D-44E4-9E5D-93E57CA8A5E3}" srcOrd="0" destOrd="0" presId="urn:microsoft.com/office/officeart/2005/8/layout/pyramid2"/>
    <dgm:cxn modelId="{759F1D44-2A02-425E-867D-B80F20975CE8}" type="presOf" srcId="{2B2F887A-327A-4BF7-BF11-7C0F360E3540}" destId="{DCE960FA-46F0-4992-A8BB-CE4E27FF1797}" srcOrd="0" destOrd="0" presId="urn:microsoft.com/office/officeart/2005/8/layout/pyramid2"/>
    <dgm:cxn modelId="{63519F51-399B-4089-B4F1-7BA927E8FCE7}" srcId="{910D461F-D4CC-4BA7-BF2C-4C8AEBFF65AF}" destId="{98775FAA-B5D1-4024-87B8-D4ECBD37E80D}" srcOrd="1" destOrd="0" parTransId="{3CB1F00E-53BA-4ADA-A0C7-2B003AD85220}" sibTransId="{415EDBE1-E688-4725-9CFE-41E87A96CAC1}"/>
    <dgm:cxn modelId="{8C56C071-8799-40FD-8D99-7DB3D88A67EE}" type="presOf" srcId="{458EE345-5C02-4168-BB5F-C7E9DA67A4E1}" destId="{0E79913F-1FA5-480F-B4DA-3409755C9B75}" srcOrd="0" destOrd="0" presId="urn:microsoft.com/office/officeart/2005/8/layout/pyramid2"/>
    <dgm:cxn modelId="{93742789-ADAC-4F81-BBE9-B2947B3B4936}" srcId="{910D461F-D4CC-4BA7-BF2C-4C8AEBFF65AF}" destId="{2B2F887A-327A-4BF7-BF11-7C0F360E3540}" srcOrd="4" destOrd="0" parTransId="{81B5EFAC-C47B-4405-92D7-12AEC0E0B7E0}" sibTransId="{476B1C71-5BE9-4A24-9ACE-6032ED599EBD}"/>
    <dgm:cxn modelId="{8CD295AD-AC97-4988-A688-1507F719F593}" srcId="{910D461F-D4CC-4BA7-BF2C-4C8AEBFF65AF}" destId="{9F589BDA-76FB-460E-A222-B8A5ABEF04B5}" srcOrd="0" destOrd="0" parTransId="{C45B2C51-9DB4-468A-A74C-BBF08EB23B71}" sibTransId="{A91BCD4C-66E8-4F55-9261-CE036B1C1C35}"/>
    <dgm:cxn modelId="{8F473FBE-8FAD-4426-8D02-F9A29BA0B148}" type="presOf" srcId="{910D461F-D4CC-4BA7-BF2C-4C8AEBFF65AF}" destId="{6740CD76-97EB-4D52-B831-209FD970FEDB}" srcOrd="0" destOrd="0" presId="urn:microsoft.com/office/officeart/2005/8/layout/pyramid2"/>
    <dgm:cxn modelId="{BEE371C5-3548-4162-AECE-177271B4FA12}" srcId="{910D461F-D4CC-4BA7-BF2C-4C8AEBFF65AF}" destId="{74B1A65C-D300-491E-A1E1-78C959EAFEA5}" srcOrd="2" destOrd="0" parTransId="{E5DC70D1-F135-4D71-A513-C9BAF41B558B}" sibTransId="{3360F024-FAA6-4FB9-A49B-ED63B0C51407}"/>
    <dgm:cxn modelId="{13A969D2-DE7C-4D6F-BA3C-DAA8A8DDDD5B}" srcId="{910D461F-D4CC-4BA7-BF2C-4C8AEBFF65AF}" destId="{458EE345-5C02-4168-BB5F-C7E9DA67A4E1}" srcOrd="3" destOrd="0" parTransId="{991B5B9D-271D-42C2-86CA-50E0A687BD21}" sibTransId="{F04FAA9D-5FB9-46BB-A906-F620AEC41D1B}"/>
    <dgm:cxn modelId="{2A9EB2E7-3BE2-4C1B-B97B-9A6DD4A24DC9}" type="presOf" srcId="{74B1A65C-D300-491E-A1E1-78C959EAFEA5}" destId="{1D9B0525-F77B-471A-98CC-C2F7139FD9C1}" srcOrd="0" destOrd="0" presId="urn:microsoft.com/office/officeart/2005/8/layout/pyramid2"/>
    <dgm:cxn modelId="{B2AE4635-3712-462E-968A-67E92FAAD033}" type="presParOf" srcId="{6740CD76-97EB-4D52-B831-209FD970FEDB}" destId="{795CBE62-C205-4AB8-A71E-495AEB01DA58}" srcOrd="0" destOrd="0" presId="urn:microsoft.com/office/officeart/2005/8/layout/pyramid2"/>
    <dgm:cxn modelId="{CD33172F-5B6D-4512-81A5-58D2B2EFF90D}" type="presParOf" srcId="{6740CD76-97EB-4D52-B831-209FD970FEDB}" destId="{67E7417C-4491-4E9E-AE85-D9FAA82B0036}" srcOrd="1" destOrd="0" presId="urn:microsoft.com/office/officeart/2005/8/layout/pyramid2"/>
    <dgm:cxn modelId="{4B1783A7-5565-4EDA-A7A8-BA03C7CE6B08}" type="presParOf" srcId="{67E7417C-4491-4E9E-AE85-D9FAA82B0036}" destId="{2155BD40-3B2D-44E4-9E5D-93E57CA8A5E3}" srcOrd="0" destOrd="0" presId="urn:microsoft.com/office/officeart/2005/8/layout/pyramid2"/>
    <dgm:cxn modelId="{FB9E58E9-A806-4CDC-A63D-298D217BA74D}" type="presParOf" srcId="{67E7417C-4491-4E9E-AE85-D9FAA82B0036}" destId="{0DF49AC2-E268-4E1B-BEC6-DC022E7E5494}" srcOrd="1" destOrd="0" presId="urn:microsoft.com/office/officeart/2005/8/layout/pyramid2"/>
    <dgm:cxn modelId="{6190FDCF-BB58-427C-948B-0604CE58DA0D}" type="presParOf" srcId="{67E7417C-4491-4E9E-AE85-D9FAA82B0036}" destId="{8C28BA48-3AA9-4052-ABC1-DC62BD68D1A9}" srcOrd="2" destOrd="0" presId="urn:microsoft.com/office/officeart/2005/8/layout/pyramid2"/>
    <dgm:cxn modelId="{D6D7BA25-252F-4523-A47A-F69CFBF6B037}" type="presParOf" srcId="{67E7417C-4491-4E9E-AE85-D9FAA82B0036}" destId="{AD718617-A869-446F-9841-B58DC71D1CAF}" srcOrd="3" destOrd="0" presId="urn:microsoft.com/office/officeart/2005/8/layout/pyramid2"/>
    <dgm:cxn modelId="{B2D03034-811D-4BE9-8963-174A1B200E3E}" type="presParOf" srcId="{67E7417C-4491-4E9E-AE85-D9FAA82B0036}" destId="{1D9B0525-F77B-471A-98CC-C2F7139FD9C1}" srcOrd="4" destOrd="0" presId="urn:microsoft.com/office/officeart/2005/8/layout/pyramid2"/>
    <dgm:cxn modelId="{C9D2628E-767B-4449-B777-803EB08DDA42}" type="presParOf" srcId="{67E7417C-4491-4E9E-AE85-D9FAA82B0036}" destId="{F2142276-C7E2-4326-A60A-625129EDE7E0}" srcOrd="5" destOrd="0" presId="urn:microsoft.com/office/officeart/2005/8/layout/pyramid2"/>
    <dgm:cxn modelId="{10FDCEAC-2A19-49CB-B571-FB77DD7B4CE5}" type="presParOf" srcId="{67E7417C-4491-4E9E-AE85-D9FAA82B0036}" destId="{0E79913F-1FA5-480F-B4DA-3409755C9B75}" srcOrd="6" destOrd="0" presId="urn:microsoft.com/office/officeart/2005/8/layout/pyramid2"/>
    <dgm:cxn modelId="{9E509BC4-27EC-4E77-A948-3E580EB0F0CD}" type="presParOf" srcId="{67E7417C-4491-4E9E-AE85-D9FAA82B0036}" destId="{E75C91E3-2F12-40BE-B9B3-ADAEB5405D99}" srcOrd="7" destOrd="0" presId="urn:microsoft.com/office/officeart/2005/8/layout/pyramid2"/>
    <dgm:cxn modelId="{A7A60BFD-5D68-4A78-88E9-9884D06287D5}" type="presParOf" srcId="{67E7417C-4491-4E9E-AE85-D9FAA82B0036}" destId="{DCE960FA-46F0-4992-A8BB-CE4E27FF1797}" srcOrd="8" destOrd="0" presId="urn:microsoft.com/office/officeart/2005/8/layout/pyramid2"/>
    <dgm:cxn modelId="{9165F074-1FC7-4A90-857E-FF98645D12ED}" type="presParOf" srcId="{67E7417C-4491-4E9E-AE85-D9FAA82B0036}" destId="{68DCCAF0-67A0-4F2C-A64B-062A9D1BF28F}"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1E9F90-F720-4363-B791-6922819C4CAF}" type="doc">
      <dgm:prSet loTypeId="urn:microsoft.com/office/officeart/2005/8/layout/default" loCatId="list" qsTypeId="urn:microsoft.com/office/officeart/2005/8/quickstyle/simple5" qsCatId="simple" csTypeId="urn:microsoft.com/office/officeart/2005/8/colors/accent1_4" csCatId="accent1" phldr="1"/>
      <dgm:spPr/>
      <dgm:t>
        <a:bodyPr/>
        <a:lstStyle/>
        <a:p>
          <a:endParaRPr lang="en-US"/>
        </a:p>
      </dgm:t>
    </dgm:pt>
    <dgm:pt modelId="{F7679E24-A2B3-46E4-A0FF-6543472CFFCC}">
      <dgm:prSet custT="1"/>
      <dgm:spPr/>
      <dgm:t>
        <a:bodyPr/>
        <a:lstStyle/>
        <a:p>
          <a:r>
            <a:rPr lang="en-GB" sz="1800"/>
            <a:t>Working hours of staff and how staff leave is planned</a:t>
          </a:r>
          <a:endParaRPr lang="en-US" sz="1800"/>
        </a:p>
      </dgm:t>
    </dgm:pt>
    <dgm:pt modelId="{3214AA38-414E-45FD-B3FD-5C826535B9CF}" type="parTrans" cxnId="{A681B29B-11A7-4F66-8A3E-D24F54F624FE}">
      <dgm:prSet/>
      <dgm:spPr/>
      <dgm:t>
        <a:bodyPr/>
        <a:lstStyle/>
        <a:p>
          <a:endParaRPr lang="en-US"/>
        </a:p>
      </dgm:t>
    </dgm:pt>
    <dgm:pt modelId="{11FB6E31-11FD-4579-863E-222D785390E0}" type="sibTrans" cxnId="{A681B29B-11A7-4F66-8A3E-D24F54F624FE}">
      <dgm:prSet/>
      <dgm:spPr/>
      <dgm:t>
        <a:bodyPr/>
        <a:lstStyle/>
        <a:p>
          <a:endParaRPr lang="en-US"/>
        </a:p>
      </dgm:t>
    </dgm:pt>
    <dgm:pt modelId="{02109CC2-EC32-4DD9-BA72-78BA4375BC2F}">
      <dgm:prSet custT="1"/>
      <dgm:spPr/>
      <dgm:t>
        <a:bodyPr/>
        <a:lstStyle/>
        <a:p>
          <a:r>
            <a:rPr lang="en-US" sz="1800"/>
            <a:t>Blocking appointments for “other” work </a:t>
          </a:r>
        </a:p>
      </dgm:t>
    </dgm:pt>
    <dgm:pt modelId="{F60345BE-6EE5-4231-8037-E703970F3080}" type="parTrans" cxnId="{0236DDD8-DA9F-46F7-8BD3-4E28090A633F}">
      <dgm:prSet/>
      <dgm:spPr/>
      <dgm:t>
        <a:bodyPr/>
        <a:lstStyle/>
        <a:p>
          <a:endParaRPr lang="en-US"/>
        </a:p>
      </dgm:t>
    </dgm:pt>
    <dgm:pt modelId="{4A765C96-5EC2-4EE7-917F-69F1F5AB8648}" type="sibTrans" cxnId="{0236DDD8-DA9F-46F7-8BD3-4E28090A633F}">
      <dgm:prSet/>
      <dgm:spPr/>
      <dgm:t>
        <a:bodyPr/>
        <a:lstStyle/>
        <a:p>
          <a:endParaRPr lang="en-US"/>
        </a:p>
      </dgm:t>
    </dgm:pt>
    <dgm:pt modelId="{83B5F9B4-1310-4C5C-A7F2-05721948A942}">
      <dgm:prSet custT="1"/>
      <dgm:spPr/>
      <dgm:t>
        <a:bodyPr/>
        <a:lstStyle/>
        <a:p>
          <a:r>
            <a:rPr lang="en-US" sz="1800"/>
            <a:t>Scheduling of staff training</a:t>
          </a:r>
        </a:p>
      </dgm:t>
    </dgm:pt>
    <dgm:pt modelId="{B0EA6025-37CD-4B39-BF69-2CEFF3C9E8D5}" type="parTrans" cxnId="{4CF93D6C-08A1-4114-A026-AE4D7865C69B}">
      <dgm:prSet/>
      <dgm:spPr/>
      <dgm:t>
        <a:bodyPr/>
        <a:lstStyle/>
        <a:p>
          <a:endParaRPr lang="en-GB"/>
        </a:p>
      </dgm:t>
    </dgm:pt>
    <dgm:pt modelId="{3B5A843E-CC21-479D-8DBE-4D2FC22F781F}" type="sibTrans" cxnId="{4CF93D6C-08A1-4114-A026-AE4D7865C69B}">
      <dgm:prSet/>
      <dgm:spPr/>
      <dgm:t>
        <a:bodyPr/>
        <a:lstStyle/>
        <a:p>
          <a:endParaRPr lang="en-GB"/>
        </a:p>
      </dgm:t>
    </dgm:pt>
    <dgm:pt modelId="{A98E26DE-18A2-493E-943F-A2ED7997BE51}">
      <dgm:prSet custT="1"/>
      <dgm:spPr/>
      <dgm:t>
        <a:bodyPr/>
        <a:lstStyle/>
        <a:p>
          <a:r>
            <a:rPr lang="en-US" sz="1800"/>
            <a:t>Autonomous practice</a:t>
          </a:r>
        </a:p>
      </dgm:t>
    </dgm:pt>
    <dgm:pt modelId="{198D3762-9745-4F3D-B29D-6880A0BB19C2}" type="parTrans" cxnId="{45DC4F37-6A75-438E-AF59-3A574E237D26}">
      <dgm:prSet/>
      <dgm:spPr/>
      <dgm:t>
        <a:bodyPr/>
        <a:lstStyle/>
        <a:p>
          <a:endParaRPr lang="en-GB"/>
        </a:p>
      </dgm:t>
    </dgm:pt>
    <dgm:pt modelId="{3710CB76-6A62-48C4-81A4-C1AD3A1FD9B3}" type="sibTrans" cxnId="{45DC4F37-6A75-438E-AF59-3A574E237D26}">
      <dgm:prSet/>
      <dgm:spPr/>
      <dgm:t>
        <a:bodyPr/>
        <a:lstStyle/>
        <a:p>
          <a:endParaRPr lang="en-GB"/>
        </a:p>
      </dgm:t>
    </dgm:pt>
    <dgm:pt modelId="{E11006BE-62F9-494C-80A3-99332D7F9593}">
      <dgm:prSet custT="1"/>
      <dgm:spPr/>
      <dgm:t>
        <a:bodyPr/>
        <a:lstStyle/>
        <a:p>
          <a:r>
            <a:rPr lang="en-US" sz="1800"/>
            <a:t>Batching</a:t>
          </a:r>
          <a:endParaRPr lang="en-US" sz="1800" dirty="0"/>
        </a:p>
      </dgm:t>
    </dgm:pt>
    <dgm:pt modelId="{FCBA5950-CB65-4F31-B6C8-BD91BDDF0C3D}" type="parTrans" cxnId="{45C6F39C-0628-4234-AA00-98687C3749C6}">
      <dgm:prSet/>
      <dgm:spPr/>
      <dgm:t>
        <a:bodyPr/>
        <a:lstStyle/>
        <a:p>
          <a:endParaRPr lang="en-GB"/>
        </a:p>
      </dgm:t>
    </dgm:pt>
    <dgm:pt modelId="{EB66A9E3-3C95-453D-A4DA-0EA2568C4736}" type="sibTrans" cxnId="{45C6F39C-0628-4234-AA00-98687C3749C6}">
      <dgm:prSet/>
      <dgm:spPr/>
      <dgm:t>
        <a:bodyPr/>
        <a:lstStyle/>
        <a:p>
          <a:endParaRPr lang="en-GB"/>
        </a:p>
      </dgm:t>
    </dgm:pt>
    <dgm:pt modelId="{1E4F125F-3C93-463B-B546-6C82A839FC27}">
      <dgm:prSet custT="1"/>
      <dgm:spPr/>
      <dgm:t>
        <a:bodyPr/>
        <a:lstStyle/>
        <a:p>
          <a:r>
            <a:rPr lang="en-US" sz="1800"/>
            <a:t>Carve out &amp;  queues</a:t>
          </a:r>
          <a:endParaRPr lang="en-US" sz="1800" dirty="0"/>
        </a:p>
      </dgm:t>
    </dgm:pt>
    <dgm:pt modelId="{CAE20743-DAC4-4389-BFEF-D4A4CE5E7A39}" type="parTrans" cxnId="{4CDE1F4B-92E8-4D28-9A67-EA2D892E3213}">
      <dgm:prSet/>
      <dgm:spPr/>
      <dgm:t>
        <a:bodyPr/>
        <a:lstStyle/>
        <a:p>
          <a:endParaRPr lang="en-GB"/>
        </a:p>
      </dgm:t>
    </dgm:pt>
    <dgm:pt modelId="{83A70EE7-5B98-46E3-8B11-84B02B4414F1}" type="sibTrans" cxnId="{4CDE1F4B-92E8-4D28-9A67-EA2D892E3213}">
      <dgm:prSet/>
      <dgm:spPr/>
      <dgm:t>
        <a:bodyPr/>
        <a:lstStyle/>
        <a:p>
          <a:endParaRPr lang="en-GB"/>
        </a:p>
      </dgm:t>
    </dgm:pt>
    <dgm:pt modelId="{A6241ADD-C144-4E62-B961-D36725B297AE}" type="pres">
      <dgm:prSet presAssocID="{121E9F90-F720-4363-B791-6922819C4CAF}" presName="diagram" presStyleCnt="0">
        <dgm:presLayoutVars>
          <dgm:dir/>
          <dgm:resizeHandles val="exact"/>
        </dgm:presLayoutVars>
      </dgm:prSet>
      <dgm:spPr/>
    </dgm:pt>
    <dgm:pt modelId="{A6ADF2D7-141B-4230-A02D-87503D7D876A}" type="pres">
      <dgm:prSet presAssocID="{F7679E24-A2B3-46E4-A0FF-6543472CFFCC}" presName="node" presStyleLbl="node1" presStyleIdx="0" presStyleCnt="6" custLinFactNeighborX="-1608" custLinFactNeighborY="1925">
        <dgm:presLayoutVars>
          <dgm:bulletEnabled val="1"/>
        </dgm:presLayoutVars>
      </dgm:prSet>
      <dgm:spPr/>
    </dgm:pt>
    <dgm:pt modelId="{2D7C4DC1-3333-4DEF-9E91-E5288D611818}" type="pres">
      <dgm:prSet presAssocID="{11FB6E31-11FD-4579-863E-222D785390E0}" presName="sibTrans" presStyleCnt="0"/>
      <dgm:spPr/>
    </dgm:pt>
    <dgm:pt modelId="{892B6045-9A03-4820-871D-16B5020374EC}" type="pres">
      <dgm:prSet presAssocID="{02109CC2-EC32-4DD9-BA72-78BA4375BC2F}" presName="node" presStyleLbl="node1" presStyleIdx="1" presStyleCnt="6">
        <dgm:presLayoutVars>
          <dgm:bulletEnabled val="1"/>
        </dgm:presLayoutVars>
      </dgm:prSet>
      <dgm:spPr/>
    </dgm:pt>
    <dgm:pt modelId="{36BEA81F-CE95-41CD-9C6A-4DB06B5D4641}" type="pres">
      <dgm:prSet presAssocID="{4A765C96-5EC2-4EE7-917F-69F1F5AB8648}" presName="sibTrans" presStyleCnt="0"/>
      <dgm:spPr/>
    </dgm:pt>
    <dgm:pt modelId="{74FD1057-412B-4FA7-8E81-A4BA0DCA0103}" type="pres">
      <dgm:prSet presAssocID="{83B5F9B4-1310-4C5C-A7F2-05721948A942}" presName="node" presStyleLbl="node1" presStyleIdx="2" presStyleCnt="6">
        <dgm:presLayoutVars>
          <dgm:bulletEnabled val="1"/>
        </dgm:presLayoutVars>
      </dgm:prSet>
      <dgm:spPr/>
    </dgm:pt>
    <dgm:pt modelId="{CF0A8A8E-6ADA-4517-9281-EBC9AC6A0DAF}" type="pres">
      <dgm:prSet presAssocID="{3B5A843E-CC21-479D-8DBE-4D2FC22F781F}" presName="sibTrans" presStyleCnt="0"/>
      <dgm:spPr/>
    </dgm:pt>
    <dgm:pt modelId="{FD97C9E5-6E74-46E9-831C-A51CE6F53A12}" type="pres">
      <dgm:prSet presAssocID="{E11006BE-62F9-494C-80A3-99332D7F9593}" presName="node" presStyleLbl="node1" presStyleIdx="3" presStyleCnt="6">
        <dgm:presLayoutVars>
          <dgm:bulletEnabled val="1"/>
        </dgm:presLayoutVars>
      </dgm:prSet>
      <dgm:spPr/>
    </dgm:pt>
    <dgm:pt modelId="{B72ABDBD-F32E-48CC-93ED-A8DA6A46D28F}" type="pres">
      <dgm:prSet presAssocID="{EB66A9E3-3C95-453D-A4DA-0EA2568C4736}" presName="sibTrans" presStyleCnt="0"/>
      <dgm:spPr/>
    </dgm:pt>
    <dgm:pt modelId="{0026146C-942E-4031-BCDA-B5243BACDCD4}" type="pres">
      <dgm:prSet presAssocID="{A98E26DE-18A2-493E-943F-A2ED7997BE51}" presName="node" presStyleLbl="node1" presStyleIdx="4" presStyleCnt="6">
        <dgm:presLayoutVars>
          <dgm:bulletEnabled val="1"/>
        </dgm:presLayoutVars>
      </dgm:prSet>
      <dgm:spPr/>
    </dgm:pt>
    <dgm:pt modelId="{C5790E12-8CDB-48BC-87E7-23FB01BBC6B8}" type="pres">
      <dgm:prSet presAssocID="{3710CB76-6A62-48C4-81A4-C1AD3A1FD9B3}" presName="sibTrans" presStyleCnt="0"/>
      <dgm:spPr/>
    </dgm:pt>
    <dgm:pt modelId="{E2943A4C-E06A-49FC-986E-B88358137366}" type="pres">
      <dgm:prSet presAssocID="{1E4F125F-3C93-463B-B546-6C82A839FC27}" presName="node" presStyleLbl="node1" presStyleIdx="5" presStyleCnt="6">
        <dgm:presLayoutVars>
          <dgm:bulletEnabled val="1"/>
        </dgm:presLayoutVars>
      </dgm:prSet>
      <dgm:spPr/>
    </dgm:pt>
  </dgm:ptLst>
  <dgm:cxnLst>
    <dgm:cxn modelId="{45DC4F37-6A75-438E-AF59-3A574E237D26}" srcId="{121E9F90-F720-4363-B791-6922819C4CAF}" destId="{A98E26DE-18A2-493E-943F-A2ED7997BE51}" srcOrd="4" destOrd="0" parTransId="{198D3762-9745-4F3D-B29D-6880A0BB19C2}" sibTransId="{3710CB76-6A62-48C4-81A4-C1AD3A1FD9B3}"/>
    <dgm:cxn modelId="{5F59A538-602C-4757-BE82-9F8AEBAD80CD}" type="presOf" srcId="{A98E26DE-18A2-493E-943F-A2ED7997BE51}" destId="{0026146C-942E-4031-BCDA-B5243BACDCD4}" srcOrd="0" destOrd="0" presId="urn:microsoft.com/office/officeart/2005/8/layout/default"/>
    <dgm:cxn modelId="{4CDE1F4B-92E8-4D28-9A67-EA2D892E3213}" srcId="{121E9F90-F720-4363-B791-6922819C4CAF}" destId="{1E4F125F-3C93-463B-B546-6C82A839FC27}" srcOrd="5" destOrd="0" parTransId="{CAE20743-DAC4-4389-BFEF-D4A4CE5E7A39}" sibTransId="{83A70EE7-5B98-46E3-8B11-84B02B4414F1}"/>
    <dgm:cxn modelId="{4CF93D6C-08A1-4114-A026-AE4D7865C69B}" srcId="{121E9F90-F720-4363-B791-6922819C4CAF}" destId="{83B5F9B4-1310-4C5C-A7F2-05721948A942}" srcOrd="2" destOrd="0" parTransId="{B0EA6025-37CD-4B39-BF69-2CEFF3C9E8D5}" sibTransId="{3B5A843E-CC21-479D-8DBE-4D2FC22F781F}"/>
    <dgm:cxn modelId="{7B4AEA74-B285-4B13-9845-7F86B974E02B}" type="presOf" srcId="{F7679E24-A2B3-46E4-A0FF-6543472CFFCC}" destId="{A6ADF2D7-141B-4230-A02D-87503D7D876A}" srcOrd="0" destOrd="0" presId="urn:microsoft.com/office/officeart/2005/8/layout/default"/>
    <dgm:cxn modelId="{B7480455-03DE-402E-9A0A-09D14278DEF2}" type="presOf" srcId="{E11006BE-62F9-494C-80A3-99332D7F9593}" destId="{FD97C9E5-6E74-46E9-831C-A51CE6F53A12}" srcOrd="0" destOrd="0" presId="urn:microsoft.com/office/officeart/2005/8/layout/default"/>
    <dgm:cxn modelId="{DE9F3681-0274-43D3-82FD-772C41A639F9}" type="presOf" srcId="{02109CC2-EC32-4DD9-BA72-78BA4375BC2F}" destId="{892B6045-9A03-4820-871D-16B5020374EC}" srcOrd="0" destOrd="0" presId="urn:microsoft.com/office/officeart/2005/8/layout/default"/>
    <dgm:cxn modelId="{A681B29B-11A7-4F66-8A3E-D24F54F624FE}" srcId="{121E9F90-F720-4363-B791-6922819C4CAF}" destId="{F7679E24-A2B3-46E4-A0FF-6543472CFFCC}" srcOrd="0" destOrd="0" parTransId="{3214AA38-414E-45FD-B3FD-5C826535B9CF}" sibTransId="{11FB6E31-11FD-4579-863E-222D785390E0}"/>
    <dgm:cxn modelId="{45C6F39C-0628-4234-AA00-98687C3749C6}" srcId="{121E9F90-F720-4363-B791-6922819C4CAF}" destId="{E11006BE-62F9-494C-80A3-99332D7F9593}" srcOrd="3" destOrd="0" parTransId="{FCBA5950-CB65-4F31-B6C8-BD91BDDF0C3D}" sibTransId="{EB66A9E3-3C95-453D-A4DA-0EA2568C4736}"/>
    <dgm:cxn modelId="{167F44AE-EE9A-454B-9F28-78DA0170FE25}" type="presOf" srcId="{1E4F125F-3C93-463B-B546-6C82A839FC27}" destId="{E2943A4C-E06A-49FC-986E-B88358137366}" srcOrd="0" destOrd="0" presId="urn:microsoft.com/office/officeart/2005/8/layout/default"/>
    <dgm:cxn modelId="{0236DDD8-DA9F-46F7-8BD3-4E28090A633F}" srcId="{121E9F90-F720-4363-B791-6922819C4CAF}" destId="{02109CC2-EC32-4DD9-BA72-78BA4375BC2F}" srcOrd="1" destOrd="0" parTransId="{F60345BE-6EE5-4231-8037-E703970F3080}" sibTransId="{4A765C96-5EC2-4EE7-917F-69F1F5AB8648}"/>
    <dgm:cxn modelId="{2BAAD7EB-CABC-48DA-BC18-4F77C90673AA}" type="presOf" srcId="{121E9F90-F720-4363-B791-6922819C4CAF}" destId="{A6241ADD-C144-4E62-B961-D36725B297AE}" srcOrd="0" destOrd="0" presId="urn:microsoft.com/office/officeart/2005/8/layout/default"/>
    <dgm:cxn modelId="{E4E6EEF8-8C71-44D4-A47B-1DF4D09AD41E}" type="presOf" srcId="{83B5F9B4-1310-4C5C-A7F2-05721948A942}" destId="{74FD1057-412B-4FA7-8E81-A4BA0DCA0103}" srcOrd="0" destOrd="0" presId="urn:microsoft.com/office/officeart/2005/8/layout/default"/>
    <dgm:cxn modelId="{2A9E07DF-AB70-4402-BBD8-3CE5206C63F4}" type="presParOf" srcId="{A6241ADD-C144-4E62-B961-D36725B297AE}" destId="{A6ADF2D7-141B-4230-A02D-87503D7D876A}" srcOrd="0" destOrd="0" presId="urn:microsoft.com/office/officeart/2005/8/layout/default"/>
    <dgm:cxn modelId="{3BA17E20-7C54-4D81-B90C-7F64E4DD1479}" type="presParOf" srcId="{A6241ADD-C144-4E62-B961-D36725B297AE}" destId="{2D7C4DC1-3333-4DEF-9E91-E5288D611818}" srcOrd="1" destOrd="0" presId="urn:microsoft.com/office/officeart/2005/8/layout/default"/>
    <dgm:cxn modelId="{73C02895-C590-4F30-B6E4-50AEAB533CAA}" type="presParOf" srcId="{A6241ADD-C144-4E62-B961-D36725B297AE}" destId="{892B6045-9A03-4820-871D-16B5020374EC}" srcOrd="2" destOrd="0" presId="urn:microsoft.com/office/officeart/2005/8/layout/default"/>
    <dgm:cxn modelId="{14C97B11-1E6D-49FC-98CF-855DD779E490}" type="presParOf" srcId="{A6241ADD-C144-4E62-B961-D36725B297AE}" destId="{36BEA81F-CE95-41CD-9C6A-4DB06B5D4641}" srcOrd="3" destOrd="0" presId="urn:microsoft.com/office/officeart/2005/8/layout/default"/>
    <dgm:cxn modelId="{204E3271-4F1C-4044-A8F5-C78882557590}" type="presParOf" srcId="{A6241ADD-C144-4E62-B961-D36725B297AE}" destId="{74FD1057-412B-4FA7-8E81-A4BA0DCA0103}" srcOrd="4" destOrd="0" presId="urn:microsoft.com/office/officeart/2005/8/layout/default"/>
    <dgm:cxn modelId="{3C962903-E1FC-4BB1-8EC3-54E246A500E3}" type="presParOf" srcId="{A6241ADD-C144-4E62-B961-D36725B297AE}" destId="{CF0A8A8E-6ADA-4517-9281-EBC9AC6A0DAF}" srcOrd="5" destOrd="0" presId="urn:microsoft.com/office/officeart/2005/8/layout/default"/>
    <dgm:cxn modelId="{E2DDCBB1-98BD-43D9-B260-DA946E3D71BC}" type="presParOf" srcId="{A6241ADD-C144-4E62-B961-D36725B297AE}" destId="{FD97C9E5-6E74-46E9-831C-A51CE6F53A12}" srcOrd="6" destOrd="0" presId="urn:microsoft.com/office/officeart/2005/8/layout/default"/>
    <dgm:cxn modelId="{294F640B-1547-4130-9F6A-F7C2E887790A}" type="presParOf" srcId="{A6241ADD-C144-4E62-B961-D36725B297AE}" destId="{B72ABDBD-F32E-48CC-93ED-A8DA6A46D28F}" srcOrd="7" destOrd="0" presId="urn:microsoft.com/office/officeart/2005/8/layout/default"/>
    <dgm:cxn modelId="{398AF13C-3285-4EDD-86E5-A52BB3A3CADD}" type="presParOf" srcId="{A6241ADD-C144-4E62-B961-D36725B297AE}" destId="{0026146C-942E-4031-BCDA-B5243BACDCD4}" srcOrd="8" destOrd="0" presId="urn:microsoft.com/office/officeart/2005/8/layout/default"/>
    <dgm:cxn modelId="{36821091-CF81-4BDA-8B06-42B3E1CBA8A6}" type="presParOf" srcId="{A6241ADD-C144-4E62-B961-D36725B297AE}" destId="{C5790E12-8CDB-48BC-87E7-23FB01BBC6B8}" srcOrd="9" destOrd="0" presId="urn:microsoft.com/office/officeart/2005/8/layout/default"/>
    <dgm:cxn modelId="{1A2E7CA4-F1DB-4367-9FB1-FCEB8A17C538}" type="presParOf" srcId="{A6241ADD-C144-4E62-B961-D36725B297AE}" destId="{E2943A4C-E06A-49FC-986E-B8835813736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1E9F90-F720-4363-B791-6922819C4CAF}" type="doc">
      <dgm:prSet loTypeId="urn:microsoft.com/office/officeart/2005/8/layout/default" loCatId="list" qsTypeId="urn:microsoft.com/office/officeart/2005/8/quickstyle/simple5" qsCatId="simple" csTypeId="urn:microsoft.com/office/officeart/2005/8/colors/accent1_5" csCatId="accent1" phldr="1"/>
      <dgm:spPr/>
      <dgm:t>
        <a:bodyPr/>
        <a:lstStyle/>
        <a:p>
          <a:endParaRPr lang="en-US"/>
        </a:p>
      </dgm:t>
    </dgm:pt>
    <dgm:pt modelId="{1FCC601B-BBD0-4877-B95B-3DC1DC1F9482}">
      <dgm:prSet custT="1"/>
      <dgm:spPr/>
      <dgm:t>
        <a:bodyPr/>
        <a:lstStyle/>
        <a:p>
          <a:r>
            <a:rPr lang="en-US" sz="1800"/>
            <a:t>Seasonal Variation</a:t>
          </a:r>
        </a:p>
      </dgm:t>
    </dgm:pt>
    <dgm:pt modelId="{1BFFA47A-B7EB-484F-A967-D5CFADA03843}" type="parTrans" cxnId="{E296F7E2-5FCA-4470-87CC-22926AB0E91C}">
      <dgm:prSet/>
      <dgm:spPr/>
      <dgm:t>
        <a:bodyPr/>
        <a:lstStyle/>
        <a:p>
          <a:endParaRPr lang="en-US"/>
        </a:p>
      </dgm:t>
    </dgm:pt>
    <dgm:pt modelId="{1DD238D2-4E5A-4850-9BB6-CF7259D6F090}" type="sibTrans" cxnId="{E296F7E2-5FCA-4470-87CC-22926AB0E91C}">
      <dgm:prSet/>
      <dgm:spPr/>
      <dgm:t>
        <a:bodyPr/>
        <a:lstStyle/>
        <a:p>
          <a:endParaRPr lang="en-US"/>
        </a:p>
      </dgm:t>
    </dgm:pt>
    <dgm:pt modelId="{DADDBAEB-4C89-4A03-8625-E97E01D93749}">
      <dgm:prSet custT="1"/>
      <dgm:spPr/>
      <dgm:t>
        <a:bodyPr/>
        <a:lstStyle/>
        <a:p>
          <a:r>
            <a:rPr lang="en-US" sz="1800"/>
            <a:t>External system changes</a:t>
          </a:r>
        </a:p>
      </dgm:t>
    </dgm:pt>
    <dgm:pt modelId="{49E98F7F-7CAC-4D51-A642-F920C474F608}" type="parTrans" cxnId="{9734A1BD-2112-4B80-A46D-63D7443CEA42}">
      <dgm:prSet/>
      <dgm:spPr/>
      <dgm:t>
        <a:bodyPr/>
        <a:lstStyle/>
        <a:p>
          <a:endParaRPr lang="en-GB"/>
        </a:p>
      </dgm:t>
    </dgm:pt>
    <dgm:pt modelId="{838E5964-8F16-45AF-B930-6E209F92A8A4}" type="sibTrans" cxnId="{9734A1BD-2112-4B80-A46D-63D7443CEA42}">
      <dgm:prSet/>
      <dgm:spPr/>
      <dgm:t>
        <a:bodyPr/>
        <a:lstStyle/>
        <a:p>
          <a:endParaRPr lang="en-GB"/>
        </a:p>
      </dgm:t>
    </dgm:pt>
    <dgm:pt modelId="{D087DBA4-9C93-4FAF-AC28-5A6B64B8FD9D}">
      <dgm:prSet custT="1"/>
      <dgm:spPr/>
      <dgm:t>
        <a:bodyPr/>
        <a:lstStyle/>
        <a:p>
          <a:r>
            <a:rPr lang="en-US" sz="1800"/>
            <a:t>Public Health Initiatives</a:t>
          </a:r>
        </a:p>
      </dgm:t>
    </dgm:pt>
    <dgm:pt modelId="{47290AC7-2C3C-4F04-AC11-6EEBF77FAF53}" type="parTrans" cxnId="{9C4CB675-575D-4FDE-B02F-12D246104FAD}">
      <dgm:prSet/>
      <dgm:spPr/>
      <dgm:t>
        <a:bodyPr/>
        <a:lstStyle/>
        <a:p>
          <a:endParaRPr lang="en-GB"/>
        </a:p>
      </dgm:t>
    </dgm:pt>
    <dgm:pt modelId="{C9FA1D53-F614-47D4-8949-B02BE1F56DBA}" type="sibTrans" cxnId="{9C4CB675-575D-4FDE-B02F-12D246104FAD}">
      <dgm:prSet/>
      <dgm:spPr/>
      <dgm:t>
        <a:bodyPr/>
        <a:lstStyle/>
        <a:p>
          <a:endParaRPr lang="en-GB"/>
        </a:p>
      </dgm:t>
    </dgm:pt>
    <dgm:pt modelId="{399D3332-BF35-47BB-A288-8916460E1484}">
      <dgm:prSet custT="1"/>
      <dgm:spPr/>
      <dgm:t>
        <a:bodyPr/>
        <a:lstStyle/>
        <a:p>
          <a:r>
            <a:rPr lang="en-US" sz="1800"/>
            <a:t>Pandemics!</a:t>
          </a:r>
        </a:p>
      </dgm:t>
    </dgm:pt>
    <dgm:pt modelId="{6F61965A-60AC-4E2F-A407-8A76A0BD2B75}" type="parTrans" cxnId="{DA861D12-62DD-426F-AF99-85AAD9228276}">
      <dgm:prSet/>
      <dgm:spPr/>
      <dgm:t>
        <a:bodyPr/>
        <a:lstStyle/>
        <a:p>
          <a:endParaRPr lang="en-GB"/>
        </a:p>
      </dgm:t>
    </dgm:pt>
    <dgm:pt modelId="{8CB37EED-C517-4800-9F76-6F438E40A0C0}" type="sibTrans" cxnId="{DA861D12-62DD-426F-AF99-85AAD9228276}">
      <dgm:prSet/>
      <dgm:spPr/>
      <dgm:t>
        <a:bodyPr/>
        <a:lstStyle/>
        <a:p>
          <a:endParaRPr lang="en-GB"/>
        </a:p>
      </dgm:t>
    </dgm:pt>
    <dgm:pt modelId="{2518EC38-079A-4F94-B292-590AB299D2A0}">
      <dgm:prSet custT="1"/>
      <dgm:spPr/>
      <dgm:t>
        <a:bodyPr/>
        <a:lstStyle/>
        <a:p>
          <a:r>
            <a:rPr lang="en-US" sz="1800"/>
            <a:t>Innovation</a:t>
          </a:r>
        </a:p>
      </dgm:t>
    </dgm:pt>
    <dgm:pt modelId="{8B404802-FB76-4EAE-A66A-62149F40E99E}" type="parTrans" cxnId="{6CD7E7D5-16B1-4FD1-8103-432E084AB2A8}">
      <dgm:prSet/>
      <dgm:spPr/>
      <dgm:t>
        <a:bodyPr/>
        <a:lstStyle/>
        <a:p>
          <a:endParaRPr lang="en-GB"/>
        </a:p>
      </dgm:t>
    </dgm:pt>
    <dgm:pt modelId="{CDF20E68-A161-4605-A34B-0809FB9D7855}" type="sibTrans" cxnId="{6CD7E7D5-16B1-4FD1-8103-432E084AB2A8}">
      <dgm:prSet/>
      <dgm:spPr/>
      <dgm:t>
        <a:bodyPr/>
        <a:lstStyle/>
        <a:p>
          <a:endParaRPr lang="en-GB"/>
        </a:p>
      </dgm:t>
    </dgm:pt>
    <dgm:pt modelId="{A6241ADD-C144-4E62-B961-D36725B297AE}" type="pres">
      <dgm:prSet presAssocID="{121E9F90-F720-4363-B791-6922819C4CAF}" presName="diagram" presStyleCnt="0">
        <dgm:presLayoutVars>
          <dgm:dir/>
          <dgm:resizeHandles val="exact"/>
        </dgm:presLayoutVars>
      </dgm:prSet>
      <dgm:spPr/>
    </dgm:pt>
    <dgm:pt modelId="{3E078F47-8C5F-4F5F-BC66-038ADA815EEE}" type="pres">
      <dgm:prSet presAssocID="{1FCC601B-BBD0-4877-B95B-3DC1DC1F9482}" presName="node" presStyleLbl="node1" presStyleIdx="0" presStyleCnt="5">
        <dgm:presLayoutVars>
          <dgm:bulletEnabled val="1"/>
        </dgm:presLayoutVars>
      </dgm:prSet>
      <dgm:spPr/>
    </dgm:pt>
    <dgm:pt modelId="{4426A07F-152B-4423-881C-E1813C5DD01F}" type="pres">
      <dgm:prSet presAssocID="{1DD238D2-4E5A-4850-9BB6-CF7259D6F090}" presName="sibTrans" presStyleCnt="0"/>
      <dgm:spPr/>
    </dgm:pt>
    <dgm:pt modelId="{E2784386-2308-4303-899A-23281B9B03E7}" type="pres">
      <dgm:prSet presAssocID="{DADDBAEB-4C89-4A03-8625-E97E01D93749}" presName="node" presStyleLbl="node1" presStyleIdx="1" presStyleCnt="5">
        <dgm:presLayoutVars>
          <dgm:bulletEnabled val="1"/>
        </dgm:presLayoutVars>
      </dgm:prSet>
      <dgm:spPr/>
    </dgm:pt>
    <dgm:pt modelId="{9BE83BB9-9F72-4368-A258-CD7C69F495DB}" type="pres">
      <dgm:prSet presAssocID="{838E5964-8F16-45AF-B930-6E209F92A8A4}" presName="sibTrans" presStyleCnt="0"/>
      <dgm:spPr/>
    </dgm:pt>
    <dgm:pt modelId="{16BD91C8-772F-423B-8CA3-D95BF18635F7}" type="pres">
      <dgm:prSet presAssocID="{D087DBA4-9C93-4FAF-AC28-5A6B64B8FD9D}" presName="node" presStyleLbl="node1" presStyleIdx="2" presStyleCnt="5">
        <dgm:presLayoutVars>
          <dgm:bulletEnabled val="1"/>
        </dgm:presLayoutVars>
      </dgm:prSet>
      <dgm:spPr/>
    </dgm:pt>
    <dgm:pt modelId="{394E1228-D3CF-452C-8552-80B9EA54B384}" type="pres">
      <dgm:prSet presAssocID="{C9FA1D53-F614-47D4-8949-B02BE1F56DBA}" presName="sibTrans" presStyleCnt="0"/>
      <dgm:spPr/>
    </dgm:pt>
    <dgm:pt modelId="{860B0931-BB55-41D3-9D65-9BF6F5295B02}" type="pres">
      <dgm:prSet presAssocID="{399D3332-BF35-47BB-A288-8916460E1484}" presName="node" presStyleLbl="node1" presStyleIdx="3" presStyleCnt="5">
        <dgm:presLayoutVars>
          <dgm:bulletEnabled val="1"/>
        </dgm:presLayoutVars>
      </dgm:prSet>
      <dgm:spPr/>
    </dgm:pt>
    <dgm:pt modelId="{F167A8D3-E7CA-4669-8F6E-9391FA54DD70}" type="pres">
      <dgm:prSet presAssocID="{8CB37EED-C517-4800-9F76-6F438E40A0C0}" presName="sibTrans" presStyleCnt="0"/>
      <dgm:spPr/>
    </dgm:pt>
    <dgm:pt modelId="{72BC8374-69F0-42E4-B4A2-3DB2A91C9CB8}" type="pres">
      <dgm:prSet presAssocID="{2518EC38-079A-4F94-B292-590AB299D2A0}" presName="node" presStyleLbl="node1" presStyleIdx="4" presStyleCnt="5">
        <dgm:presLayoutVars>
          <dgm:bulletEnabled val="1"/>
        </dgm:presLayoutVars>
      </dgm:prSet>
      <dgm:spPr/>
    </dgm:pt>
  </dgm:ptLst>
  <dgm:cxnLst>
    <dgm:cxn modelId="{DA861D12-62DD-426F-AF99-85AAD9228276}" srcId="{121E9F90-F720-4363-B791-6922819C4CAF}" destId="{399D3332-BF35-47BB-A288-8916460E1484}" srcOrd="3" destOrd="0" parTransId="{6F61965A-60AC-4E2F-A407-8A76A0BD2B75}" sibTransId="{8CB37EED-C517-4800-9F76-6F438E40A0C0}"/>
    <dgm:cxn modelId="{B4758B2E-E554-4B46-B353-60E7A91B8EA7}" type="presOf" srcId="{399D3332-BF35-47BB-A288-8916460E1484}" destId="{860B0931-BB55-41D3-9D65-9BF6F5295B02}" srcOrd="0" destOrd="0" presId="urn:microsoft.com/office/officeart/2005/8/layout/default"/>
    <dgm:cxn modelId="{46C10C70-9F1A-4ACC-A9A3-13BF746A1B5A}" type="presOf" srcId="{DADDBAEB-4C89-4A03-8625-E97E01D93749}" destId="{E2784386-2308-4303-899A-23281B9B03E7}" srcOrd="0" destOrd="0" presId="urn:microsoft.com/office/officeart/2005/8/layout/default"/>
    <dgm:cxn modelId="{9C4CB675-575D-4FDE-B02F-12D246104FAD}" srcId="{121E9F90-F720-4363-B791-6922819C4CAF}" destId="{D087DBA4-9C93-4FAF-AC28-5A6B64B8FD9D}" srcOrd="2" destOrd="0" parTransId="{47290AC7-2C3C-4F04-AC11-6EEBF77FAF53}" sibTransId="{C9FA1D53-F614-47D4-8949-B02BE1F56DBA}"/>
    <dgm:cxn modelId="{BA3FD385-847C-4AFC-A068-D20324D9F0CF}" type="presOf" srcId="{D087DBA4-9C93-4FAF-AC28-5A6B64B8FD9D}" destId="{16BD91C8-772F-423B-8CA3-D95BF18635F7}" srcOrd="0" destOrd="0" presId="urn:microsoft.com/office/officeart/2005/8/layout/default"/>
    <dgm:cxn modelId="{2C041890-2F9A-4A2D-AF4B-46D82B49457D}" type="presOf" srcId="{1FCC601B-BBD0-4877-B95B-3DC1DC1F9482}" destId="{3E078F47-8C5F-4F5F-BC66-038ADA815EEE}" srcOrd="0" destOrd="0" presId="urn:microsoft.com/office/officeart/2005/8/layout/default"/>
    <dgm:cxn modelId="{B9B853A6-5E61-4449-A63B-50910F07A471}" type="presOf" srcId="{2518EC38-079A-4F94-B292-590AB299D2A0}" destId="{72BC8374-69F0-42E4-B4A2-3DB2A91C9CB8}" srcOrd="0" destOrd="0" presId="urn:microsoft.com/office/officeart/2005/8/layout/default"/>
    <dgm:cxn modelId="{9734A1BD-2112-4B80-A46D-63D7443CEA42}" srcId="{121E9F90-F720-4363-B791-6922819C4CAF}" destId="{DADDBAEB-4C89-4A03-8625-E97E01D93749}" srcOrd="1" destOrd="0" parTransId="{49E98F7F-7CAC-4D51-A642-F920C474F608}" sibTransId="{838E5964-8F16-45AF-B930-6E209F92A8A4}"/>
    <dgm:cxn modelId="{6CD7E7D5-16B1-4FD1-8103-432E084AB2A8}" srcId="{121E9F90-F720-4363-B791-6922819C4CAF}" destId="{2518EC38-079A-4F94-B292-590AB299D2A0}" srcOrd="4" destOrd="0" parTransId="{8B404802-FB76-4EAE-A66A-62149F40E99E}" sibTransId="{CDF20E68-A161-4605-A34B-0809FB9D7855}"/>
    <dgm:cxn modelId="{E296F7E2-5FCA-4470-87CC-22926AB0E91C}" srcId="{121E9F90-F720-4363-B791-6922819C4CAF}" destId="{1FCC601B-BBD0-4877-B95B-3DC1DC1F9482}" srcOrd="0" destOrd="0" parTransId="{1BFFA47A-B7EB-484F-A967-D5CFADA03843}" sibTransId="{1DD238D2-4E5A-4850-9BB6-CF7259D6F090}"/>
    <dgm:cxn modelId="{2BAAD7EB-CABC-48DA-BC18-4F77C90673AA}" type="presOf" srcId="{121E9F90-F720-4363-B791-6922819C4CAF}" destId="{A6241ADD-C144-4E62-B961-D36725B297AE}" srcOrd="0" destOrd="0" presId="urn:microsoft.com/office/officeart/2005/8/layout/default"/>
    <dgm:cxn modelId="{B17BCFBB-570C-47D1-B39A-B11AE19AEEBB}" type="presParOf" srcId="{A6241ADD-C144-4E62-B961-D36725B297AE}" destId="{3E078F47-8C5F-4F5F-BC66-038ADA815EEE}" srcOrd="0" destOrd="0" presId="urn:microsoft.com/office/officeart/2005/8/layout/default"/>
    <dgm:cxn modelId="{3D4D7A23-40CB-48B2-8F27-40E55081BB75}" type="presParOf" srcId="{A6241ADD-C144-4E62-B961-D36725B297AE}" destId="{4426A07F-152B-4423-881C-E1813C5DD01F}" srcOrd="1" destOrd="0" presId="urn:microsoft.com/office/officeart/2005/8/layout/default"/>
    <dgm:cxn modelId="{286F2ECF-84C2-4808-8305-C55CB51A5231}" type="presParOf" srcId="{A6241ADD-C144-4E62-B961-D36725B297AE}" destId="{E2784386-2308-4303-899A-23281B9B03E7}" srcOrd="2" destOrd="0" presId="urn:microsoft.com/office/officeart/2005/8/layout/default"/>
    <dgm:cxn modelId="{C62EE27E-DD58-4ADF-9A59-199C138E0DF7}" type="presParOf" srcId="{A6241ADD-C144-4E62-B961-D36725B297AE}" destId="{9BE83BB9-9F72-4368-A258-CD7C69F495DB}" srcOrd="3" destOrd="0" presId="urn:microsoft.com/office/officeart/2005/8/layout/default"/>
    <dgm:cxn modelId="{201C39DB-4EFF-4FB2-9898-2EFDBE7CD838}" type="presParOf" srcId="{A6241ADD-C144-4E62-B961-D36725B297AE}" destId="{16BD91C8-772F-423B-8CA3-D95BF18635F7}" srcOrd="4" destOrd="0" presId="urn:microsoft.com/office/officeart/2005/8/layout/default"/>
    <dgm:cxn modelId="{04C1A063-9638-4509-A2E5-806B5B16564E}" type="presParOf" srcId="{A6241ADD-C144-4E62-B961-D36725B297AE}" destId="{394E1228-D3CF-452C-8552-80B9EA54B384}" srcOrd="5" destOrd="0" presId="urn:microsoft.com/office/officeart/2005/8/layout/default"/>
    <dgm:cxn modelId="{E3F52E95-B7C2-4512-BCD1-C02A2DA0EBE8}" type="presParOf" srcId="{A6241ADD-C144-4E62-B961-D36725B297AE}" destId="{860B0931-BB55-41D3-9D65-9BF6F5295B02}" srcOrd="6" destOrd="0" presId="urn:microsoft.com/office/officeart/2005/8/layout/default"/>
    <dgm:cxn modelId="{D65B5EA1-2198-4C5B-8704-B912BDC205B1}" type="presParOf" srcId="{A6241ADD-C144-4E62-B961-D36725B297AE}" destId="{F167A8D3-E7CA-4669-8F6E-9391FA54DD70}" srcOrd="7" destOrd="0" presId="urn:microsoft.com/office/officeart/2005/8/layout/default"/>
    <dgm:cxn modelId="{C0D8010D-ABC4-473B-A811-E3F1CB62019D}" type="presParOf" srcId="{A6241ADD-C144-4E62-B961-D36725B297AE}" destId="{72BC8374-69F0-42E4-B4A2-3DB2A91C9CB8}"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3D82E2-3753-4276-9164-785B0AF0FED1}"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9D6F2B4C-319D-4600-B986-D497BDA6D0AF}">
      <dgm:prSet phldrT="[Text]"/>
      <dgm:spPr/>
      <dgm:t>
        <a:bodyPr/>
        <a:lstStyle/>
        <a:p>
          <a:r>
            <a:rPr lang="en-GB" dirty="0"/>
            <a:t>WHY</a:t>
          </a:r>
        </a:p>
      </dgm:t>
    </dgm:pt>
    <dgm:pt modelId="{69EEEE54-54E9-410C-B463-5E9F00619E22}" type="parTrans" cxnId="{B85D13C8-BABB-4F2D-8B4A-62CB189BEC62}">
      <dgm:prSet/>
      <dgm:spPr/>
      <dgm:t>
        <a:bodyPr/>
        <a:lstStyle/>
        <a:p>
          <a:endParaRPr lang="en-GB"/>
        </a:p>
      </dgm:t>
    </dgm:pt>
    <dgm:pt modelId="{D885F87D-1F67-40C3-922C-14C48F5FF2E0}" type="sibTrans" cxnId="{B85D13C8-BABB-4F2D-8B4A-62CB189BEC62}">
      <dgm:prSet/>
      <dgm:spPr/>
      <dgm:t>
        <a:bodyPr/>
        <a:lstStyle/>
        <a:p>
          <a:endParaRPr lang="en-GB" dirty="0"/>
        </a:p>
      </dgm:t>
    </dgm:pt>
    <dgm:pt modelId="{67F959B4-F40A-429C-BDBB-21C37F3AF4E0}">
      <dgm:prSet phldrT="[Text]"/>
      <dgm:spPr/>
      <dgm:t>
        <a:bodyPr/>
        <a:lstStyle/>
        <a:p>
          <a:r>
            <a:rPr lang="en-GB" dirty="0"/>
            <a:t>WHY</a:t>
          </a:r>
        </a:p>
      </dgm:t>
    </dgm:pt>
    <dgm:pt modelId="{6FDA89C8-761B-4679-BB2D-A558CD459869}" type="parTrans" cxnId="{E2B91B91-CEBC-45BC-9B51-161BD685461D}">
      <dgm:prSet/>
      <dgm:spPr/>
      <dgm:t>
        <a:bodyPr/>
        <a:lstStyle/>
        <a:p>
          <a:endParaRPr lang="en-GB"/>
        </a:p>
      </dgm:t>
    </dgm:pt>
    <dgm:pt modelId="{CA58AB1B-D819-4E92-A035-0D7696D9D9DD}" type="sibTrans" cxnId="{E2B91B91-CEBC-45BC-9B51-161BD685461D}">
      <dgm:prSet/>
      <dgm:spPr/>
      <dgm:t>
        <a:bodyPr/>
        <a:lstStyle/>
        <a:p>
          <a:endParaRPr lang="en-GB" dirty="0"/>
        </a:p>
      </dgm:t>
    </dgm:pt>
    <dgm:pt modelId="{E6828617-D9BD-45D0-B11F-DFC40AE4C550}">
      <dgm:prSet phldrT="[Text]"/>
      <dgm:spPr/>
      <dgm:t>
        <a:bodyPr/>
        <a:lstStyle/>
        <a:p>
          <a:r>
            <a:rPr lang="en-GB" dirty="0"/>
            <a:t>WHY</a:t>
          </a:r>
        </a:p>
      </dgm:t>
    </dgm:pt>
    <dgm:pt modelId="{93FBCACB-6D4F-4F97-A624-F980DA85DE93}" type="parTrans" cxnId="{31289687-F186-4A40-BF53-20928269FEA4}">
      <dgm:prSet/>
      <dgm:spPr/>
      <dgm:t>
        <a:bodyPr/>
        <a:lstStyle/>
        <a:p>
          <a:endParaRPr lang="en-GB"/>
        </a:p>
      </dgm:t>
    </dgm:pt>
    <dgm:pt modelId="{E791EBF4-9F6A-4B34-8E9B-F2C338D19997}" type="sibTrans" cxnId="{31289687-F186-4A40-BF53-20928269FEA4}">
      <dgm:prSet/>
      <dgm:spPr/>
      <dgm:t>
        <a:bodyPr/>
        <a:lstStyle/>
        <a:p>
          <a:endParaRPr lang="en-GB" dirty="0"/>
        </a:p>
      </dgm:t>
    </dgm:pt>
    <dgm:pt modelId="{1C441E2C-46B1-4CF4-A203-8D25441D19B5}">
      <dgm:prSet phldrT="[Text]"/>
      <dgm:spPr/>
      <dgm:t>
        <a:bodyPr/>
        <a:lstStyle/>
        <a:p>
          <a:r>
            <a:rPr lang="en-GB" dirty="0"/>
            <a:t>WHY</a:t>
          </a:r>
        </a:p>
      </dgm:t>
    </dgm:pt>
    <dgm:pt modelId="{3FC4C74B-8BDD-438C-BCCA-68E340AA9607}" type="parTrans" cxnId="{DE92E775-8DE9-4A6A-B306-B6CF1C2F2AAA}">
      <dgm:prSet/>
      <dgm:spPr/>
      <dgm:t>
        <a:bodyPr/>
        <a:lstStyle/>
        <a:p>
          <a:endParaRPr lang="en-GB"/>
        </a:p>
      </dgm:t>
    </dgm:pt>
    <dgm:pt modelId="{44761B2E-61DA-4BEA-83AB-346CE838F98F}" type="sibTrans" cxnId="{DE92E775-8DE9-4A6A-B306-B6CF1C2F2AAA}">
      <dgm:prSet/>
      <dgm:spPr/>
      <dgm:t>
        <a:bodyPr/>
        <a:lstStyle/>
        <a:p>
          <a:endParaRPr lang="en-GB" dirty="0"/>
        </a:p>
      </dgm:t>
    </dgm:pt>
    <dgm:pt modelId="{174EE4C1-4FB0-47EB-ABA0-170CEF322E52}">
      <dgm:prSet phldrT="[Text]"/>
      <dgm:spPr/>
      <dgm:t>
        <a:bodyPr/>
        <a:lstStyle/>
        <a:p>
          <a:r>
            <a:rPr lang="en-GB" dirty="0"/>
            <a:t>WHY</a:t>
          </a:r>
        </a:p>
      </dgm:t>
    </dgm:pt>
    <dgm:pt modelId="{97B5FCFF-F490-4947-AF7F-FA4F74ABA6A5}" type="parTrans" cxnId="{31DC9620-554C-4EE5-A1F2-1FA8CD62D764}">
      <dgm:prSet/>
      <dgm:spPr/>
      <dgm:t>
        <a:bodyPr/>
        <a:lstStyle/>
        <a:p>
          <a:endParaRPr lang="en-GB"/>
        </a:p>
      </dgm:t>
    </dgm:pt>
    <dgm:pt modelId="{9816F1C2-12AC-4308-A8ED-0F239426E127}" type="sibTrans" cxnId="{31DC9620-554C-4EE5-A1F2-1FA8CD62D764}">
      <dgm:prSet/>
      <dgm:spPr/>
      <dgm:t>
        <a:bodyPr/>
        <a:lstStyle/>
        <a:p>
          <a:endParaRPr lang="en-GB" dirty="0"/>
        </a:p>
      </dgm:t>
    </dgm:pt>
    <dgm:pt modelId="{DA742EA2-D04C-463F-A152-7D8EE39CF81A}" type="pres">
      <dgm:prSet presAssocID="{813D82E2-3753-4276-9164-785B0AF0FED1}" presName="cycle" presStyleCnt="0">
        <dgm:presLayoutVars>
          <dgm:dir/>
          <dgm:resizeHandles val="exact"/>
        </dgm:presLayoutVars>
      </dgm:prSet>
      <dgm:spPr/>
    </dgm:pt>
    <dgm:pt modelId="{4E5AD4D6-C69C-4543-8455-D9A8A8DB57A5}" type="pres">
      <dgm:prSet presAssocID="{9D6F2B4C-319D-4600-B986-D497BDA6D0AF}" presName="node" presStyleLbl="node1" presStyleIdx="0" presStyleCnt="5">
        <dgm:presLayoutVars>
          <dgm:bulletEnabled val="1"/>
        </dgm:presLayoutVars>
      </dgm:prSet>
      <dgm:spPr/>
    </dgm:pt>
    <dgm:pt modelId="{71C90CBF-C727-453B-B179-33D14E38822A}" type="pres">
      <dgm:prSet presAssocID="{D885F87D-1F67-40C3-922C-14C48F5FF2E0}" presName="sibTrans" presStyleLbl="sibTrans2D1" presStyleIdx="0" presStyleCnt="5"/>
      <dgm:spPr/>
    </dgm:pt>
    <dgm:pt modelId="{985778A8-6D91-4938-9D65-8B9385968C6A}" type="pres">
      <dgm:prSet presAssocID="{D885F87D-1F67-40C3-922C-14C48F5FF2E0}" presName="connectorText" presStyleLbl="sibTrans2D1" presStyleIdx="0" presStyleCnt="5"/>
      <dgm:spPr/>
    </dgm:pt>
    <dgm:pt modelId="{671D5AEF-9832-4A04-ABE6-0A5D000BE50D}" type="pres">
      <dgm:prSet presAssocID="{67F959B4-F40A-429C-BDBB-21C37F3AF4E0}" presName="node" presStyleLbl="node1" presStyleIdx="1" presStyleCnt="5">
        <dgm:presLayoutVars>
          <dgm:bulletEnabled val="1"/>
        </dgm:presLayoutVars>
      </dgm:prSet>
      <dgm:spPr/>
    </dgm:pt>
    <dgm:pt modelId="{DCC5D268-FF38-44A4-BDBD-32EEC535BC52}" type="pres">
      <dgm:prSet presAssocID="{CA58AB1B-D819-4E92-A035-0D7696D9D9DD}" presName="sibTrans" presStyleLbl="sibTrans2D1" presStyleIdx="1" presStyleCnt="5"/>
      <dgm:spPr/>
    </dgm:pt>
    <dgm:pt modelId="{6B4E50E8-D3DB-48DD-9C51-1F80AEC5C0D5}" type="pres">
      <dgm:prSet presAssocID="{CA58AB1B-D819-4E92-A035-0D7696D9D9DD}" presName="connectorText" presStyleLbl="sibTrans2D1" presStyleIdx="1" presStyleCnt="5"/>
      <dgm:spPr/>
    </dgm:pt>
    <dgm:pt modelId="{AE7BDE27-6352-4A1B-8AC1-F3510C022440}" type="pres">
      <dgm:prSet presAssocID="{E6828617-D9BD-45D0-B11F-DFC40AE4C550}" presName="node" presStyleLbl="node1" presStyleIdx="2" presStyleCnt="5">
        <dgm:presLayoutVars>
          <dgm:bulletEnabled val="1"/>
        </dgm:presLayoutVars>
      </dgm:prSet>
      <dgm:spPr/>
    </dgm:pt>
    <dgm:pt modelId="{91E72CD6-2A71-4303-AE65-F57AE4D407A5}" type="pres">
      <dgm:prSet presAssocID="{E791EBF4-9F6A-4B34-8E9B-F2C338D19997}" presName="sibTrans" presStyleLbl="sibTrans2D1" presStyleIdx="2" presStyleCnt="5"/>
      <dgm:spPr/>
    </dgm:pt>
    <dgm:pt modelId="{25A005B0-B442-47D0-9580-D47FB9677E78}" type="pres">
      <dgm:prSet presAssocID="{E791EBF4-9F6A-4B34-8E9B-F2C338D19997}" presName="connectorText" presStyleLbl="sibTrans2D1" presStyleIdx="2" presStyleCnt="5"/>
      <dgm:spPr/>
    </dgm:pt>
    <dgm:pt modelId="{F2D8DC15-6E60-4131-A2B2-6F561233FF51}" type="pres">
      <dgm:prSet presAssocID="{1C441E2C-46B1-4CF4-A203-8D25441D19B5}" presName="node" presStyleLbl="node1" presStyleIdx="3" presStyleCnt="5">
        <dgm:presLayoutVars>
          <dgm:bulletEnabled val="1"/>
        </dgm:presLayoutVars>
      </dgm:prSet>
      <dgm:spPr/>
    </dgm:pt>
    <dgm:pt modelId="{6655CD44-7D64-42F1-8D0C-8EBC8C0EC7F5}" type="pres">
      <dgm:prSet presAssocID="{44761B2E-61DA-4BEA-83AB-346CE838F98F}" presName="sibTrans" presStyleLbl="sibTrans2D1" presStyleIdx="3" presStyleCnt="5"/>
      <dgm:spPr/>
    </dgm:pt>
    <dgm:pt modelId="{A85D02CE-82B0-4393-8096-DD90D9EB7A82}" type="pres">
      <dgm:prSet presAssocID="{44761B2E-61DA-4BEA-83AB-346CE838F98F}" presName="connectorText" presStyleLbl="sibTrans2D1" presStyleIdx="3" presStyleCnt="5"/>
      <dgm:spPr/>
    </dgm:pt>
    <dgm:pt modelId="{92107714-9539-459A-BB20-C00569DEC2E1}" type="pres">
      <dgm:prSet presAssocID="{174EE4C1-4FB0-47EB-ABA0-170CEF322E52}" presName="node" presStyleLbl="node1" presStyleIdx="4" presStyleCnt="5">
        <dgm:presLayoutVars>
          <dgm:bulletEnabled val="1"/>
        </dgm:presLayoutVars>
      </dgm:prSet>
      <dgm:spPr/>
    </dgm:pt>
    <dgm:pt modelId="{282324BF-6FDD-4B18-98CC-730E7D7EC870}" type="pres">
      <dgm:prSet presAssocID="{9816F1C2-12AC-4308-A8ED-0F239426E127}" presName="sibTrans" presStyleLbl="sibTrans2D1" presStyleIdx="4" presStyleCnt="5"/>
      <dgm:spPr/>
    </dgm:pt>
    <dgm:pt modelId="{4221CD8C-E48B-4B9B-993B-673C10CA8BCD}" type="pres">
      <dgm:prSet presAssocID="{9816F1C2-12AC-4308-A8ED-0F239426E127}" presName="connectorText" presStyleLbl="sibTrans2D1" presStyleIdx="4" presStyleCnt="5"/>
      <dgm:spPr/>
    </dgm:pt>
  </dgm:ptLst>
  <dgm:cxnLst>
    <dgm:cxn modelId="{D12E2711-E94A-4CFC-AFFD-44597C2AC2C5}" type="presOf" srcId="{9816F1C2-12AC-4308-A8ED-0F239426E127}" destId="{282324BF-6FDD-4B18-98CC-730E7D7EC870}" srcOrd="0" destOrd="0" presId="urn:microsoft.com/office/officeart/2005/8/layout/cycle2"/>
    <dgm:cxn modelId="{75BC821D-FD71-44DB-ACE3-F6943DF87488}" type="presOf" srcId="{D885F87D-1F67-40C3-922C-14C48F5FF2E0}" destId="{985778A8-6D91-4938-9D65-8B9385968C6A}" srcOrd="1" destOrd="0" presId="urn:microsoft.com/office/officeart/2005/8/layout/cycle2"/>
    <dgm:cxn modelId="{9562C21E-3080-4464-A96A-06665F16AE5A}" type="presOf" srcId="{E791EBF4-9F6A-4B34-8E9B-F2C338D19997}" destId="{91E72CD6-2A71-4303-AE65-F57AE4D407A5}" srcOrd="0" destOrd="0" presId="urn:microsoft.com/office/officeart/2005/8/layout/cycle2"/>
    <dgm:cxn modelId="{5474AF1F-DD74-4137-B692-6C507E6DDB3B}" type="presOf" srcId="{67F959B4-F40A-429C-BDBB-21C37F3AF4E0}" destId="{671D5AEF-9832-4A04-ABE6-0A5D000BE50D}" srcOrd="0" destOrd="0" presId="urn:microsoft.com/office/officeart/2005/8/layout/cycle2"/>
    <dgm:cxn modelId="{31DC9620-554C-4EE5-A1F2-1FA8CD62D764}" srcId="{813D82E2-3753-4276-9164-785B0AF0FED1}" destId="{174EE4C1-4FB0-47EB-ABA0-170CEF322E52}" srcOrd="4" destOrd="0" parTransId="{97B5FCFF-F490-4947-AF7F-FA4F74ABA6A5}" sibTransId="{9816F1C2-12AC-4308-A8ED-0F239426E127}"/>
    <dgm:cxn modelId="{881FC924-E3F4-46C0-AF03-A81A9A7E4BD9}" type="presOf" srcId="{CA58AB1B-D819-4E92-A035-0D7696D9D9DD}" destId="{6B4E50E8-D3DB-48DD-9C51-1F80AEC5C0D5}" srcOrd="1" destOrd="0" presId="urn:microsoft.com/office/officeart/2005/8/layout/cycle2"/>
    <dgm:cxn modelId="{B3B6EB38-B273-410A-BED3-B9E951AFCBA4}" type="presOf" srcId="{E6828617-D9BD-45D0-B11F-DFC40AE4C550}" destId="{AE7BDE27-6352-4A1B-8AC1-F3510C022440}" srcOrd="0" destOrd="0" presId="urn:microsoft.com/office/officeart/2005/8/layout/cycle2"/>
    <dgm:cxn modelId="{5B35FE39-44E6-41CE-9114-CB5244EDBBAF}" type="presOf" srcId="{E791EBF4-9F6A-4B34-8E9B-F2C338D19997}" destId="{25A005B0-B442-47D0-9580-D47FB9677E78}" srcOrd="1" destOrd="0" presId="urn:microsoft.com/office/officeart/2005/8/layout/cycle2"/>
    <dgm:cxn modelId="{FF601B3B-84D2-419A-B7FA-09E613EC0C55}" type="presOf" srcId="{CA58AB1B-D819-4E92-A035-0D7696D9D9DD}" destId="{DCC5D268-FF38-44A4-BDBD-32EEC535BC52}" srcOrd="0" destOrd="0" presId="urn:microsoft.com/office/officeart/2005/8/layout/cycle2"/>
    <dgm:cxn modelId="{3D4E5F60-6B9B-4167-A748-EFEF57BC0B99}" type="presOf" srcId="{1C441E2C-46B1-4CF4-A203-8D25441D19B5}" destId="{F2D8DC15-6E60-4131-A2B2-6F561233FF51}" srcOrd="0" destOrd="0" presId="urn:microsoft.com/office/officeart/2005/8/layout/cycle2"/>
    <dgm:cxn modelId="{EDEC4E43-0771-4CF7-BFA2-74F5951DE438}" type="presOf" srcId="{9D6F2B4C-319D-4600-B986-D497BDA6D0AF}" destId="{4E5AD4D6-C69C-4543-8455-D9A8A8DB57A5}" srcOrd="0" destOrd="0" presId="urn:microsoft.com/office/officeart/2005/8/layout/cycle2"/>
    <dgm:cxn modelId="{6CAE9646-E95E-43A8-AABF-CF5771B69884}" type="presOf" srcId="{D885F87D-1F67-40C3-922C-14C48F5FF2E0}" destId="{71C90CBF-C727-453B-B179-33D14E38822A}" srcOrd="0" destOrd="0" presId="urn:microsoft.com/office/officeart/2005/8/layout/cycle2"/>
    <dgm:cxn modelId="{6761174E-84F7-4EF3-AB72-A4DAADEB3DA1}" type="presOf" srcId="{9816F1C2-12AC-4308-A8ED-0F239426E127}" destId="{4221CD8C-E48B-4B9B-993B-673C10CA8BCD}" srcOrd="1" destOrd="0" presId="urn:microsoft.com/office/officeart/2005/8/layout/cycle2"/>
    <dgm:cxn modelId="{2C34E754-4095-418D-A71E-C098C0070978}" type="presOf" srcId="{174EE4C1-4FB0-47EB-ABA0-170CEF322E52}" destId="{92107714-9539-459A-BB20-C00569DEC2E1}" srcOrd="0" destOrd="0" presId="urn:microsoft.com/office/officeart/2005/8/layout/cycle2"/>
    <dgm:cxn modelId="{DE92E775-8DE9-4A6A-B306-B6CF1C2F2AAA}" srcId="{813D82E2-3753-4276-9164-785B0AF0FED1}" destId="{1C441E2C-46B1-4CF4-A203-8D25441D19B5}" srcOrd="3" destOrd="0" parTransId="{3FC4C74B-8BDD-438C-BCCA-68E340AA9607}" sibTransId="{44761B2E-61DA-4BEA-83AB-346CE838F98F}"/>
    <dgm:cxn modelId="{723CBA7C-4D8D-43EA-ABAF-00EC901BD62D}" type="presOf" srcId="{44761B2E-61DA-4BEA-83AB-346CE838F98F}" destId="{A85D02CE-82B0-4393-8096-DD90D9EB7A82}" srcOrd="1" destOrd="0" presId="urn:microsoft.com/office/officeart/2005/8/layout/cycle2"/>
    <dgm:cxn modelId="{31289687-F186-4A40-BF53-20928269FEA4}" srcId="{813D82E2-3753-4276-9164-785B0AF0FED1}" destId="{E6828617-D9BD-45D0-B11F-DFC40AE4C550}" srcOrd="2" destOrd="0" parTransId="{93FBCACB-6D4F-4F97-A624-F980DA85DE93}" sibTransId="{E791EBF4-9F6A-4B34-8E9B-F2C338D19997}"/>
    <dgm:cxn modelId="{CC5F258D-CA7B-4617-906A-B110B993CDD4}" type="presOf" srcId="{813D82E2-3753-4276-9164-785B0AF0FED1}" destId="{DA742EA2-D04C-463F-A152-7D8EE39CF81A}" srcOrd="0" destOrd="0" presId="urn:microsoft.com/office/officeart/2005/8/layout/cycle2"/>
    <dgm:cxn modelId="{E2B91B91-CEBC-45BC-9B51-161BD685461D}" srcId="{813D82E2-3753-4276-9164-785B0AF0FED1}" destId="{67F959B4-F40A-429C-BDBB-21C37F3AF4E0}" srcOrd="1" destOrd="0" parTransId="{6FDA89C8-761B-4679-BB2D-A558CD459869}" sibTransId="{CA58AB1B-D819-4E92-A035-0D7696D9D9DD}"/>
    <dgm:cxn modelId="{F7B0FEC2-CE9E-4F31-B45B-0749AF62ECDB}" type="presOf" srcId="{44761B2E-61DA-4BEA-83AB-346CE838F98F}" destId="{6655CD44-7D64-42F1-8D0C-8EBC8C0EC7F5}" srcOrd="0" destOrd="0" presId="urn:microsoft.com/office/officeart/2005/8/layout/cycle2"/>
    <dgm:cxn modelId="{B85D13C8-BABB-4F2D-8B4A-62CB189BEC62}" srcId="{813D82E2-3753-4276-9164-785B0AF0FED1}" destId="{9D6F2B4C-319D-4600-B986-D497BDA6D0AF}" srcOrd="0" destOrd="0" parTransId="{69EEEE54-54E9-410C-B463-5E9F00619E22}" sibTransId="{D885F87D-1F67-40C3-922C-14C48F5FF2E0}"/>
    <dgm:cxn modelId="{3E35436C-641F-4795-9FFF-04C9471BACCB}" type="presParOf" srcId="{DA742EA2-D04C-463F-A152-7D8EE39CF81A}" destId="{4E5AD4D6-C69C-4543-8455-D9A8A8DB57A5}" srcOrd="0" destOrd="0" presId="urn:microsoft.com/office/officeart/2005/8/layout/cycle2"/>
    <dgm:cxn modelId="{9B761E1B-CD64-4B50-9363-7C998620E5AC}" type="presParOf" srcId="{DA742EA2-D04C-463F-A152-7D8EE39CF81A}" destId="{71C90CBF-C727-453B-B179-33D14E38822A}" srcOrd="1" destOrd="0" presId="urn:microsoft.com/office/officeart/2005/8/layout/cycle2"/>
    <dgm:cxn modelId="{9F8F2FDF-5EC2-4548-8F37-CF6A90BBD656}" type="presParOf" srcId="{71C90CBF-C727-453B-B179-33D14E38822A}" destId="{985778A8-6D91-4938-9D65-8B9385968C6A}" srcOrd="0" destOrd="0" presId="urn:microsoft.com/office/officeart/2005/8/layout/cycle2"/>
    <dgm:cxn modelId="{78ED5605-A3FF-426B-94D2-914EB8F202B3}" type="presParOf" srcId="{DA742EA2-D04C-463F-A152-7D8EE39CF81A}" destId="{671D5AEF-9832-4A04-ABE6-0A5D000BE50D}" srcOrd="2" destOrd="0" presId="urn:microsoft.com/office/officeart/2005/8/layout/cycle2"/>
    <dgm:cxn modelId="{51F486B0-E5EA-4724-B59C-88050989648A}" type="presParOf" srcId="{DA742EA2-D04C-463F-A152-7D8EE39CF81A}" destId="{DCC5D268-FF38-44A4-BDBD-32EEC535BC52}" srcOrd="3" destOrd="0" presId="urn:microsoft.com/office/officeart/2005/8/layout/cycle2"/>
    <dgm:cxn modelId="{800174B2-94C3-4933-9B6E-11BB55239AE3}" type="presParOf" srcId="{DCC5D268-FF38-44A4-BDBD-32EEC535BC52}" destId="{6B4E50E8-D3DB-48DD-9C51-1F80AEC5C0D5}" srcOrd="0" destOrd="0" presId="urn:microsoft.com/office/officeart/2005/8/layout/cycle2"/>
    <dgm:cxn modelId="{D1BF39F9-A4A3-495E-82E4-066A1B6C4AA7}" type="presParOf" srcId="{DA742EA2-D04C-463F-A152-7D8EE39CF81A}" destId="{AE7BDE27-6352-4A1B-8AC1-F3510C022440}" srcOrd="4" destOrd="0" presId="urn:microsoft.com/office/officeart/2005/8/layout/cycle2"/>
    <dgm:cxn modelId="{F6910C10-3643-4DA4-A3F3-CD9366B01387}" type="presParOf" srcId="{DA742EA2-D04C-463F-A152-7D8EE39CF81A}" destId="{91E72CD6-2A71-4303-AE65-F57AE4D407A5}" srcOrd="5" destOrd="0" presId="urn:microsoft.com/office/officeart/2005/8/layout/cycle2"/>
    <dgm:cxn modelId="{9987586D-C88D-4BA3-B97F-688CF041961E}" type="presParOf" srcId="{91E72CD6-2A71-4303-AE65-F57AE4D407A5}" destId="{25A005B0-B442-47D0-9580-D47FB9677E78}" srcOrd="0" destOrd="0" presId="urn:microsoft.com/office/officeart/2005/8/layout/cycle2"/>
    <dgm:cxn modelId="{2DC7C3A0-F15B-4020-B0AF-87FEFB511A86}" type="presParOf" srcId="{DA742EA2-D04C-463F-A152-7D8EE39CF81A}" destId="{F2D8DC15-6E60-4131-A2B2-6F561233FF51}" srcOrd="6" destOrd="0" presId="urn:microsoft.com/office/officeart/2005/8/layout/cycle2"/>
    <dgm:cxn modelId="{9FCF302B-39CC-40E9-8050-0C738D5BFBEA}" type="presParOf" srcId="{DA742EA2-D04C-463F-A152-7D8EE39CF81A}" destId="{6655CD44-7D64-42F1-8D0C-8EBC8C0EC7F5}" srcOrd="7" destOrd="0" presId="urn:microsoft.com/office/officeart/2005/8/layout/cycle2"/>
    <dgm:cxn modelId="{0D19653D-C8D8-4604-8267-BAF62D123CA4}" type="presParOf" srcId="{6655CD44-7D64-42F1-8D0C-8EBC8C0EC7F5}" destId="{A85D02CE-82B0-4393-8096-DD90D9EB7A82}" srcOrd="0" destOrd="0" presId="urn:microsoft.com/office/officeart/2005/8/layout/cycle2"/>
    <dgm:cxn modelId="{B94B3012-BA27-40A9-A210-EAB14A309560}" type="presParOf" srcId="{DA742EA2-D04C-463F-A152-7D8EE39CF81A}" destId="{92107714-9539-459A-BB20-C00569DEC2E1}" srcOrd="8" destOrd="0" presId="urn:microsoft.com/office/officeart/2005/8/layout/cycle2"/>
    <dgm:cxn modelId="{D3F5B528-85FF-4B41-8CD5-84C8B28C454E}" type="presParOf" srcId="{DA742EA2-D04C-463F-A152-7D8EE39CF81A}" destId="{282324BF-6FDD-4B18-98CC-730E7D7EC870}" srcOrd="9" destOrd="0" presId="urn:microsoft.com/office/officeart/2005/8/layout/cycle2"/>
    <dgm:cxn modelId="{FE57060E-0DF5-45AE-B5A5-ACD87227B6F3}" type="presParOf" srcId="{282324BF-6FDD-4B18-98CC-730E7D7EC870}" destId="{4221CD8C-E48B-4B9B-993B-673C10CA8BC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3D82E2-3753-4276-9164-785B0AF0FED1}"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9D6F2B4C-319D-4600-B986-D497BDA6D0AF}">
      <dgm:prSet phldrT="[Text]"/>
      <dgm:spPr/>
      <dgm:t>
        <a:bodyPr/>
        <a:lstStyle/>
        <a:p>
          <a:r>
            <a:rPr lang="en-GB" dirty="0"/>
            <a:t>WHY</a:t>
          </a:r>
        </a:p>
      </dgm:t>
    </dgm:pt>
    <dgm:pt modelId="{69EEEE54-54E9-410C-B463-5E9F00619E22}" type="parTrans" cxnId="{B85D13C8-BABB-4F2D-8B4A-62CB189BEC62}">
      <dgm:prSet/>
      <dgm:spPr/>
      <dgm:t>
        <a:bodyPr/>
        <a:lstStyle/>
        <a:p>
          <a:endParaRPr lang="en-GB"/>
        </a:p>
      </dgm:t>
    </dgm:pt>
    <dgm:pt modelId="{D885F87D-1F67-40C3-922C-14C48F5FF2E0}" type="sibTrans" cxnId="{B85D13C8-BABB-4F2D-8B4A-62CB189BEC62}">
      <dgm:prSet/>
      <dgm:spPr/>
      <dgm:t>
        <a:bodyPr/>
        <a:lstStyle/>
        <a:p>
          <a:endParaRPr lang="en-GB" dirty="0"/>
        </a:p>
      </dgm:t>
    </dgm:pt>
    <dgm:pt modelId="{67F959B4-F40A-429C-BDBB-21C37F3AF4E0}">
      <dgm:prSet phldrT="[Text]"/>
      <dgm:spPr/>
      <dgm:t>
        <a:bodyPr/>
        <a:lstStyle/>
        <a:p>
          <a:r>
            <a:rPr lang="en-GB" dirty="0"/>
            <a:t>WHY</a:t>
          </a:r>
        </a:p>
      </dgm:t>
    </dgm:pt>
    <dgm:pt modelId="{6FDA89C8-761B-4679-BB2D-A558CD459869}" type="parTrans" cxnId="{E2B91B91-CEBC-45BC-9B51-161BD685461D}">
      <dgm:prSet/>
      <dgm:spPr/>
      <dgm:t>
        <a:bodyPr/>
        <a:lstStyle/>
        <a:p>
          <a:endParaRPr lang="en-GB"/>
        </a:p>
      </dgm:t>
    </dgm:pt>
    <dgm:pt modelId="{CA58AB1B-D819-4E92-A035-0D7696D9D9DD}" type="sibTrans" cxnId="{E2B91B91-CEBC-45BC-9B51-161BD685461D}">
      <dgm:prSet/>
      <dgm:spPr/>
      <dgm:t>
        <a:bodyPr/>
        <a:lstStyle/>
        <a:p>
          <a:endParaRPr lang="en-GB" dirty="0"/>
        </a:p>
      </dgm:t>
    </dgm:pt>
    <dgm:pt modelId="{E6828617-D9BD-45D0-B11F-DFC40AE4C550}">
      <dgm:prSet phldrT="[Text]"/>
      <dgm:spPr/>
      <dgm:t>
        <a:bodyPr/>
        <a:lstStyle/>
        <a:p>
          <a:r>
            <a:rPr lang="en-GB" dirty="0"/>
            <a:t>WHY</a:t>
          </a:r>
        </a:p>
      </dgm:t>
    </dgm:pt>
    <dgm:pt modelId="{93FBCACB-6D4F-4F97-A624-F980DA85DE93}" type="parTrans" cxnId="{31289687-F186-4A40-BF53-20928269FEA4}">
      <dgm:prSet/>
      <dgm:spPr/>
      <dgm:t>
        <a:bodyPr/>
        <a:lstStyle/>
        <a:p>
          <a:endParaRPr lang="en-GB"/>
        </a:p>
      </dgm:t>
    </dgm:pt>
    <dgm:pt modelId="{E791EBF4-9F6A-4B34-8E9B-F2C338D19997}" type="sibTrans" cxnId="{31289687-F186-4A40-BF53-20928269FEA4}">
      <dgm:prSet/>
      <dgm:spPr/>
      <dgm:t>
        <a:bodyPr/>
        <a:lstStyle/>
        <a:p>
          <a:endParaRPr lang="en-GB" dirty="0"/>
        </a:p>
      </dgm:t>
    </dgm:pt>
    <dgm:pt modelId="{1C441E2C-46B1-4CF4-A203-8D25441D19B5}">
      <dgm:prSet phldrT="[Text]"/>
      <dgm:spPr/>
      <dgm:t>
        <a:bodyPr/>
        <a:lstStyle/>
        <a:p>
          <a:r>
            <a:rPr lang="en-GB" dirty="0"/>
            <a:t>WHY</a:t>
          </a:r>
        </a:p>
      </dgm:t>
    </dgm:pt>
    <dgm:pt modelId="{3FC4C74B-8BDD-438C-BCCA-68E340AA9607}" type="parTrans" cxnId="{DE92E775-8DE9-4A6A-B306-B6CF1C2F2AAA}">
      <dgm:prSet/>
      <dgm:spPr/>
      <dgm:t>
        <a:bodyPr/>
        <a:lstStyle/>
        <a:p>
          <a:endParaRPr lang="en-GB"/>
        </a:p>
      </dgm:t>
    </dgm:pt>
    <dgm:pt modelId="{44761B2E-61DA-4BEA-83AB-346CE838F98F}" type="sibTrans" cxnId="{DE92E775-8DE9-4A6A-B306-B6CF1C2F2AAA}">
      <dgm:prSet/>
      <dgm:spPr/>
      <dgm:t>
        <a:bodyPr/>
        <a:lstStyle/>
        <a:p>
          <a:endParaRPr lang="en-GB" dirty="0"/>
        </a:p>
      </dgm:t>
    </dgm:pt>
    <dgm:pt modelId="{174EE4C1-4FB0-47EB-ABA0-170CEF322E52}">
      <dgm:prSet phldrT="[Text]"/>
      <dgm:spPr/>
      <dgm:t>
        <a:bodyPr/>
        <a:lstStyle/>
        <a:p>
          <a:r>
            <a:rPr lang="en-GB" dirty="0"/>
            <a:t>WHY</a:t>
          </a:r>
        </a:p>
      </dgm:t>
    </dgm:pt>
    <dgm:pt modelId="{97B5FCFF-F490-4947-AF7F-FA4F74ABA6A5}" type="parTrans" cxnId="{31DC9620-554C-4EE5-A1F2-1FA8CD62D764}">
      <dgm:prSet/>
      <dgm:spPr/>
      <dgm:t>
        <a:bodyPr/>
        <a:lstStyle/>
        <a:p>
          <a:endParaRPr lang="en-GB"/>
        </a:p>
      </dgm:t>
    </dgm:pt>
    <dgm:pt modelId="{9816F1C2-12AC-4308-A8ED-0F239426E127}" type="sibTrans" cxnId="{31DC9620-554C-4EE5-A1F2-1FA8CD62D764}">
      <dgm:prSet/>
      <dgm:spPr/>
      <dgm:t>
        <a:bodyPr/>
        <a:lstStyle/>
        <a:p>
          <a:endParaRPr lang="en-GB" dirty="0"/>
        </a:p>
      </dgm:t>
    </dgm:pt>
    <dgm:pt modelId="{DA742EA2-D04C-463F-A152-7D8EE39CF81A}" type="pres">
      <dgm:prSet presAssocID="{813D82E2-3753-4276-9164-785B0AF0FED1}" presName="cycle" presStyleCnt="0">
        <dgm:presLayoutVars>
          <dgm:dir/>
          <dgm:resizeHandles val="exact"/>
        </dgm:presLayoutVars>
      </dgm:prSet>
      <dgm:spPr/>
    </dgm:pt>
    <dgm:pt modelId="{4E5AD4D6-C69C-4543-8455-D9A8A8DB57A5}" type="pres">
      <dgm:prSet presAssocID="{9D6F2B4C-319D-4600-B986-D497BDA6D0AF}" presName="node" presStyleLbl="node1" presStyleIdx="0" presStyleCnt="5">
        <dgm:presLayoutVars>
          <dgm:bulletEnabled val="1"/>
        </dgm:presLayoutVars>
      </dgm:prSet>
      <dgm:spPr/>
    </dgm:pt>
    <dgm:pt modelId="{71C90CBF-C727-453B-B179-33D14E38822A}" type="pres">
      <dgm:prSet presAssocID="{D885F87D-1F67-40C3-922C-14C48F5FF2E0}" presName="sibTrans" presStyleLbl="sibTrans2D1" presStyleIdx="0" presStyleCnt="5"/>
      <dgm:spPr/>
    </dgm:pt>
    <dgm:pt modelId="{985778A8-6D91-4938-9D65-8B9385968C6A}" type="pres">
      <dgm:prSet presAssocID="{D885F87D-1F67-40C3-922C-14C48F5FF2E0}" presName="connectorText" presStyleLbl="sibTrans2D1" presStyleIdx="0" presStyleCnt="5"/>
      <dgm:spPr/>
    </dgm:pt>
    <dgm:pt modelId="{671D5AEF-9832-4A04-ABE6-0A5D000BE50D}" type="pres">
      <dgm:prSet presAssocID="{67F959B4-F40A-429C-BDBB-21C37F3AF4E0}" presName="node" presStyleLbl="node1" presStyleIdx="1" presStyleCnt="5">
        <dgm:presLayoutVars>
          <dgm:bulletEnabled val="1"/>
        </dgm:presLayoutVars>
      </dgm:prSet>
      <dgm:spPr/>
    </dgm:pt>
    <dgm:pt modelId="{DCC5D268-FF38-44A4-BDBD-32EEC535BC52}" type="pres">
      <dgm:prSet presAssocID="{CA58AB1B-D819-4E92-A035-0D7696D9D9DD}" presName="sibTrans" presStyleLbl="sibTrans2D1" presStyleIdx="1" presStyleCnt="5"/>
      <dgm:spPr/>
    </dgm:pt>
    <dgm:pt modelId="{6B4E50E8-D3DB-48DD-9C51-1F80AEC5C0D5}" type="pres">
      <dgm:prSet presAssocID="{CA58AB1B-D819-4E92-A035-0D7696D9D9DD}" presName="connectorText" presStyleLbl="sibTrans2D1" presStyleIdx="1" presStyleCnt="5"/>
      <dgm:spPr/>
    </dgm:pt>
    <dgm:pt modelId="{AE7BDE27-6352-4A1B-8AC1-F3510C022440}" type="pres">
      <dgm:prSet presAssocID="{E6828617-D9BD-45D0-B11F-DFC40AE4C550}" presName="node" presStyleLbl="node1" presStyleIdx="2" presStyleCnt="5">
        <dgm:presLayoutVars>
          <dgm:bulletEnabled val="1"/>
        </dgm:presLayoutVars>
      </dgm:prSet>
      <dgm:spPr/>
    </dgm:pt>
    <dgm:pt modelId="{91E72CD6-2A71-4303-AE65-F57AE4D407A5}" type="pres">
      <dgm:prSet presAssocID="{E791EBF4-9F6A-4B34-8E9B-F2C338D19997}" presName="sibTrans" presStyleLbl="sibTrans2D1" presStyleIdx="2" presStyleCnt="5"/>
      <dgm:spPr/>
    </dgm:pt>
    <dgm:pt modelId="{25A005B0-B442-47D0-9580-D47FB9677E78}" type="pres">
      <dgm:prSet presAssocID="{E791EBF4-9F6A-4B34-8E9B-F2C338D19997}" presName="connectorText" presStyleLbl="sibTrans2D1" presStyleIdx="2" presStyleCnt="5"/>
      <dgm:spPr/>
    </dgm:pt>
    <dgm:pt modelId="{F2D8DC15-6E60-4131-A2B2-6F561233FF51}" type="pres">
      <dgm:prSet presAssocID="{1C441E2C-46B1-4CF4-A203-8D25441D19B5}" presName="node" presStyleLbl="node1" presStyleIdx="3" presStyleCnt="5">
        <dgm:presLayoutVars>
          <dgm:bulletEnabled val="1"/>
        </dgm:presLayoutVars>
      </dgm:prSet>
      <dgm:spPr/>
    </dgm:pt>
    <dgm:pt modelId="{6655CD44-7D64-42F1-8D0C-8EBC8C0EC7F5}" type="pres">
      <dgm:prSet presAssocID="{44761B2E-61DA-4BEA-83AB-346CE838F98F}" presName="sibTrans" presStyleLbl="sibTrans2D1" presStyleIdx="3" presStyleCnt="5"/>
      <dgm:spPr/>
    </dgm:pt>
    <dgm:pt modelId="{A85D02CE-82B0-4393-8096-DD90D9EB7A82}" type="pres">
      <dgm:prSet presAssocID="{44761B2E-61DA-4BEA-83AB-346CE838F98F}" presName="connectorText" presStyleLbl="sibTrans2D1" presStyleIdx="3" presStyleCnt="5"/>
      <dgm:spPr/>
    </dgm:pt>
    <dgm:pt modelId="{92107714-9539-459A-BB20-C00569DEC2E1}" type="pres">
      <dgm:prSet presAssocID="{174EE4C1-4FB0-47EB-ABA0-170CEF322E52}" presName="node" presStyleLbl="node1" presStyleIdx="4" presStyleCnt="5">
        <dgm:presLayoutVars>
          <dgm:bulletEnabled val="1"/>
        </dgm:presLayoutVars>
      </dgm:prSet>
      <dgm:spPr/>
    </dgm:pt>
    <dgm:pt modelId="{282324BF-6FDD-4B18-98CC-730E7D7EC870}" type="pres">
      <dgm:prSet presAssocID="{9816F1C2-12AC-4308-A8ED-0F239426E127}" presName="sibTrans" presStyleLbl="sibTrans2D1" presStyleIdx="4" presStyleCnt="5"/>
      <dgm:spPr/>
    </dgm:pt>
    <dgm:pt modelId="{4221CD8C-E48B-4B9B-993B-673C10CA8BCD}" type="pres">
      <dgm:prSet presAssocID="{9816F1C2-12AC-4308-A8ED-0F239426E127}" presName="connectorText" presStyleLbl="sibTrans2D1" presStyleIdx="4" presStyleCnt="5"/>
      <dgm:spPr/>
    </dgm:pt>
  </dgm:ptLst>
  <dgm:cxnLst>
    <dgm:cxn modelId="{FA88680B-844E-4197-AA1C-CB9F18FB38B2}" type="presOf" srcId="{D885F87D-1F67-40C3-922C-14C48F5FF2E0}" destId="{985778A8-6D91-4938-9D65-8B9385968C6A}" srcOrd="1" destOrd="0" presId="urn:microsoft.com/office/officeart/2005/8/layout/cycle2"/>
    <dgm:cxn modelId="{FAEE551D-B808-435B-9C12-A1E43D898D61}" type="presOf" srcId="{CA58AB1B-D819-4E92-A035-0D7696D9D9DD}" destId="{DCC5D268-FF38-44A4-BDBD-32EEC535BC52}" srcOrd="0" destOrd="0" presId="urn:microsoft.com/office/officeart/2005/8/layout/cycle2"/>
    <dgm:cxn modelId="{31DC9620-554C-4EE5-A1F2-1FA8CD62D764}" srcId="{813D82E2-3753-4276-9164-785B0AF0FED1}" destId="{174EE4C1-4FB0-47EB-ABA0-170CEF322E52}" srcOrd="4" destOrd="0" parTransId="{97B5FCFF-F490-4947-AF7F-FA4F74ABA6A5}" sibTransId="{9816F1C2-12AC-4308-A8ED-0F239426E127}"/>
    <dgm:cxn modelId="{8521E838-46F5-481F-B54E-F772B5F2FCB1}" type="presOf" srcId="{813D82E2-3753-4276-9164-785B0AF0FED1}" destId="{DA742EA2-D04C-463F-A152-7D8EE39CF81A}" srcOrd="0" destOrd="0" presId="urn:microsoft.com/office/officeart/2005/8/layout/cycle2"/>
    <dgm:cxn modelId="{5838265C-E535-4290-8B2D-D2EEBAA1A0A6}" type="presOf" srcId="{44761B2E-61DA-4BEA-83AB-346CE838F98F}" destId="{6655CD44-7D64-42F1-8D0C-8EBC8C0EC7F5}" srcOrd="0" destOrd="0" presId="urn:microsoft.com/office/officeart/2005/8/layout/cycle2"/>
    <dgm:cxn modelId="{3642575C-B337-4CF1-A9F9-6E8B2448EE70}" type="presOf" srcId="{9816F1C2-12AC-4308-A8ED-0F239426E127}" destId="{4221CD8C-E48B-4B9B-993B-673C10CA8BCD}" srcOrd="1" destOrd="0" presId="urn:microsoft.com/office/officeart/2005/8/layout/cycle2"/>
    <dgm:cxn modelId="{233DEF5C-C0E3-4A91-83CA-CF2829A222D1}" type="presOf" srcId="{CA58AB1B-D819-4E92-A035-0D7696D9D9DD}" destId="{6B4E50E8-D3DB-48DD-9C51-1F80AEC5C0D5}" srcOrd="1" destOrd="0" presId="urn:microsoft.com/office/officeart/2005/8/layout/cycle2"/>
    <dgm:cxn modelId="{E5FE805E-0B44-49F8-AEC5-9E760CFFDD28}" type="presOf" srcId="{1C441E2C-46B1-4CF4-A203-8D25441D19B5}" destId="{F2D8DC15-6E60-4131-A2B2-6F561233FF51}" srcOrd="0" destOrd="0" presId="urn:microsoft.com/office/officeart/2005/8/layout/cycle2"/>
    <dgm:cxn modelId="{0574C75F-191B-427C-8107-F48F939FB5B1}" type="presOf" srcId="{D885F87D-1F67-40C3-922C-14C48F5FF2E0}" destId="{71C90CBF-C727-453B-B179-33D14E38822A}" srcOrd="0" destOrd="0" presId="urn:microsoft.com/office/officeart/2005/8/layout/cycle2"/>
    <dgm:cxn modelId="{9DF12D45-9EA5-4ABB-8B89-EB880B4AE34F}" type="presOf" srcId="{E791EBF4-9F6A-4B34-8E9B-F2C338D19997}" destId="{91E72CD6-2A71-4303-AE65-F57AE4D407A5}" srcOrd="0" destOrd="0" presId="urn:microsoft.com/office/officeart/2005/8/layout/cycle2"/>
    <dgm:cxn modelId="{FB659848-15B2-41C7-AB06-E2B41EFDE535}" type="presOf" srcId="{E6828617-D9BD-45D0-B11F-DFC40AE4C550}" destId="{AE7BDE27-6352-4A1B-8AC1-F3510C022440}" srcOrd="0" destOrd="0" presId="urn:microsoft.com/office/officeart/2005/8/layout/cycle2"/>
    <dgm:cxn modelId="{0A47B64E-C1D7-4C1D-98FB-94B413DC343B}" type="presOf" srcId="{174EE4C1-4FB0-47EB-ABA0-170CEF322E52}" destId="{92107714-9539-459A-BB20-C00569DEC2E1}" srcOrd="0" destOrd="0" presId="urn:microsoft.com/office/officeart/2005/8/layout/cycle2"/>
    <dgm:cxn modelId="{CB91EE53-4EDE-4CD6-9EDB-B212FF4FC813}" type="presOf" srcId="{44761B2E-61DA-4BEA-83AB-346CE838F98F}" destId="{A85D02CE-82B0-4393-8096-DD90D9EB7A82}" srcOrd="1" destOrd="0" presId="urn:microsoft.com/office/officeart/2005/8/layout/cycle2"/>
    <dgm:cxn modelId="{DE92E775-8DE9-4A6A-B306-B6CF1C2F2AAA}" srcId="{813D82E2-3753-4276-9164-785B0AF0FED1}" destId="{1C441E2C-46B1-4CF4-A203-8D25441D19B5}" srcOrd="3" destOrd="0" parTransId="{3FC4C74B-8BDD-438C-BCCA-68E340AA9607}" sibTransId="{44761B2E-61DA-4BEA-83AB-346CE838F98F}"/>
    <dgm:cxn modelId="{64D2CD7A-AC08-410A-B002-6CD53EC798A9}" type="presOf" srcId="{9816F1C2-12AC-4308-A8ED-0F239426E127}" destId="{282324BF-6FDD-4B18-98CC-730E7D7EC870}" srcOrd="0" destOrd="0" presId="urn:microsoft.com/office/officeart/2005/8/layout/cycle2"/>
    <dgm:cxn modelId="{31289687-F186-4A40-BF53-20928269FEA4}" srcId="{813D82E2-3753-4276-9164-785B0AF0FED1}" destId="{E6828617-D9BD-45D0-B11F-DFC40AE4C550}" srcOrd="2" destOrd="0" parTransId="{93FBCACB-6D4F-4F97-A624-F980DA85DE93}" sibTransId="{E791EBF4-9F6A-4B34-8E9B-F2C338D19997}"/>
    <dgm:cxn modelId="{E2B91B91-CEBC-45BC-9B51-161BD685461D}" srcId="{813D82E2-3753-4276-9164-785B0AF0FED1}" destId="{67F959B4-F40A-429C-BDBB-21C37F3AF4E0}" srcOrd="1" destOrd="0" parTransId="{6FDA89C8-761B-4679-BB2D-A558CD459869}" sibTransId="{CA58AB1B-D819-4E92-A035-0D7696D9D9DD}"/>
    <dgm:cxn modelId="{06BB709F-8402-4EE4-94AB-C14177B61ADA}" type="presOf" srcId="{67F959B4-F40A-429C-BDBB-21C37F3AF4E0}" destId="{671D5AEF-9832-4A04-ABE6-0A5D000BE50D}" srcOrd="0" destOrd="0" presId="urn:microsoft.com/office/officeart/2005/8/layout/cycle2"/>
    <dgm:cxn modelId="{B85D13C8-BABB-4F2D-8B4A-62CB189BEC62}" srcId="{813D82E2-3753-4276-9164-785B0AF0FED1}" destId="{9D6F2B4C-319D-4600-B986-D497BDA6D0AF}" srcOrd="0" destOrd="0" parTransId="{69EEEE54-54E9-410C-B463-5E9F00619E22}" sibTransId="{D885F87D-1F67-40C3-922C-14C48F5FF2E0}"/>
    <dgm:cxn modelId="{FC3054D6-7DDC-4DE5-9507-18F2F96E0B82}" type="presOf" srcId="{E791EBF4-9F6A-4B34-8E9B-F2C338D19997}" destId="{25A005B0-B442-47D0-9580-D47FB9677E78}" srcOrd="1" destOrd="0" presId="urn:microsoft.com/office/officeart/2005/8/layout/cycle2"/>
    <dgm:cxn modelId="{C25A27DF-BD85-4A6C-B67B-7611E4C863C6}" type="presOf" srcId="{9D6F2B4C-319D-4600-B986-D497BDA6D0AF}" destId="{4E5AD4D6-C69C-4543-8455-D9A8A8DB57A5}" srcOrd="0" destOrd="0" presId="urn:microsoft.com/office/officeart/2005/8/layout/cycle2"/>
    <dgm:cxn modelId="{F0540ED5-BCC9-4597-BC45-1F421A6F8130}" type="presParOf" srcId="{DA742EA2-D04C-463F-A152-7D8EE39CF81A}" destId="{4E5AD4D6-C69C-4543-8455-D9A8A8DB57A5}" srcOrd="0" destOrd="0" presId="urn:microsoft.com/office/officeart/2005/8/layout/cycle2"/>
    <dgm:cxn modelId="{EA11FAE1-FC6A-46F1-9E4F-400E16FC0B15}" type="presParOf" srcId="{DA742EA2-D04C-463F-A152-7D8EE39CF81A}" destId="{71C90CBF-C727-453B-B179-33D14E38822A}" srcOrd="1" destOrd="0" presId="urn:microsoft.com/office/officeart/2005/8/layout/cycle2"/>
    <dgm:cxn modelId="{8D413D7E-0A32-444A-869F-3B8C3A621F18}" type="presParOf" srcId="{71C90CBF-C727-453B-B179-33D14E38822A}" destId="{985778A8-6D91-4938-9D65-8B9385968C6A}" srcOrd="0" destOrd="0" presId="urn:microsoft.com/office/officeart/2005/8/layout/cycle2"/>
    <dgm:cxn modelId="{A80FE569-F0B1-4C48-9BB2-E921D5B201AB}" type="presParOf" srcId="{DA742EA2-D04C-463F-A152-7D8EE39CF81A}" destId="{671D5AEF-9832-4A04-ABE6-0A5D000BE50D}" srcOrd="2" destOrd="0" presId="urn:microsoft.com/office/officeart/2005/8/layout/cycle2"/>
    <dgm:cxn modelId="{244D35FA-E6EB-463A-A7A0-F9B23EFDE1B3}" type="presParOf" srcId="{DA742EA2-D04C-463F-A152-7D8EE39CF81A}" destId="{DCC5D268-FF38-44A4-BDBD-32EEC535BC52}" srcOrd="3" destOrd="0" presId="urn:microsoft.com/office/officeart/2005/8/layout/cycle2"/>
    <dgm:cxn modelId="{03C453E3-5435-4907-B1ED-BD6BDD252DBA}" type="presParOf" srcId="{DCC5D268-FF38-44A4-BDBD-32EEC535BC52}" destId="{6B4E50E8-D3DB-48DD-9C51-1F80AEC5C0D5}" srcOrd="0" destOrd="0" presId="urn:microsoft.com/office/officeart/2005/8/layout/cycle2"/>
    <dgm:cxn modelId="{8BA9B80E-35E3-4651-94BF-F1F0A70B91BD}" type="presParOf" srcId="{DA742EA2-D04C-463F-A152-7D8EE39CF81A}" destId="{AE7BDE27-6352-4A1B-8AC1-F3510C022440}" srcOrd="4" destOrd="0" presId="urn:microsoft.com/office/officeart/2005/8/layout/cycle2"/>
    <dgm:cxn modelId="{5EA9F382-9128-4E18-8ACD-02BA5E98C2A4}" type="presParOf" srcId="{DA742EA2-D04C-463F-A152-7D8EE39CF81A}" destId="{91E72CD6-2A71-4303-AE65-F57AE4D407A5}" srcOrd="5" destOrd="0" presId="urn:microsoft.com/office/officeart/2005/8/layout/cycle2"/>
    <dgm:cxn modelId="{EF757B16-2987-4902-AEA4-59D9DB353E49}" type="presParOf" srcId="{91E72CD6-2A71-4303-AE65-F57AE4D407A5}" destId="{25A005B0-B442-47D0-9580-D47FB9677E78}" srcOrd="0" destOrd="0" presId="urn:microsoft.com/office/officeart/2005/8/layout/cycle2"/>
    <dgm:cxn modelId="{590524AC-22F6-4A65-BEC4-4BC17ACC888D}" type="presParOf" srcId="{DA742EA2-D04C-463F-A152-7D8EE39CF81A}" destId="{F2D8DC15-6E60-4131-A2B2-6F561233FF51}" srcOrd="6" destOrd="0" presId="urn:microsoft.com/office/officeart/2005/8/layout/cycle2"/>
    <dgm:cxn modelId="{B7DF1449-F76D-43DC-BD7C-04B5C4758323}" type="presParOf" srcId="{DA742EA2-D04C-463F-A152-7D8EE39CF81A}" destId="{6655CD44-7D64-42F1-8D0C-8EBC8C0EC7F5}" srcOrd="7" destOrd="0" presId="urn:microsoft.com/office/officeart/2005/8/layout/cycle2"/>
    <dgm:cxn modelId="{ACF6DB69-6C1A-4CFC-8A9B-B03C2107EDDB}" type="presParOf" srcId="{6655CD44-7D64-42F1-8D0C-8EBC8C0EC7F5}" destId="{A85D02CE-82B0-4393-8096-DD90D9EB7A82}" srcOrd="0" destOrd="0" presId="urn:microsoft.com/office/officeart/2005/8/layout/cycle2"/>
    <dgm:cxn modelId="{78F42F34-FA92-449C-ACDF-CB84740DAEB6}" type="presParOf" srcId="{DA742EA2-D04C-463F-A152-7D8EE39CF81A}" destId="{92107714-9539-459A-BB20-C00569DEC2E1}" srcOrd="8" destOrd="0" presId="urn:microsoft.com/office/officeart/2005/8/layout/cycle2"/>
    <dgm:cxn modelId="{A3D0E24A-40AB-4E71-B1D3-46601F301F32}" type="presParOf" srcId="{DA742EA2-D04C-463F-A152-7D8EE39CF81A}" destId="{282324BF-6FDD-4B18-98CC-730E7D7EC870}" srcOrd="9" destOrd="0" presId="urn:microsoft.com/office/officeart/2005/8/layout/cycle2"/>
    <dgm:cxn modelId="{27EA874B-C820-4D68-912C-89E7D4E31DEA}" type="presParOf" srcId="{282324BF-6FDD-4B18-98CC-730E7D7EC870}" destId="{4221CD8C-E48B-4B9B-993B-673C10CA8BC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CBE62-C205-4AB8-A71E-495AEB01DA58}">
      <dsp:nvSpPr>
        <dsp:cNvPr id="0" name=""/>
        <dsp:cNvSpPr/>
      </dsp:nvSpPr>
      <dsp:spPr>
        <a:xfrm>
          <a:off x="470085" y="0"/>
          <a:ext cx="3478204" cy="477598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5BD40-3B2D-44E4-9E5D-93E57CA8A5E3}">
      <dsp:nvSpPr>
        <dsp:cNvPr id="0" name=""/>
        <dsp:cNvSpPr/>
      </dsp:nvSpPr>
      <dsp:spPr>
        <a:xfrm>
          <a:off x="2209187" y="478064"/>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Understand &amp; manage waiting lists</a:t>
          </a:r>
        </a:p>
      </dsp:txBody>
      <dsp:txXfrm>
        <a:off x="2242337" y="511214"/>
        <a:ext cx="3038088" cy="612784"/>
      </dsp:txXfrm>
    </dsp:sp>
    <dsp:sp modelId="{8C28BA48-3AA9-4052-ABC1-DC62BD68D1A9}">
      <dsp:nvSpPr>
        <dsp:cNvPr id="0" name=""/>
        <dsp:cNvSpPr/>
      </dsp:nvSpPr>
      <dsp:spPr>
        <a:xfrm>
          <a:off x="2209187" y="1242035"/>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and manage capacity</a:t>
          </a:r>
        </a:p>
      </dsp:txBody>
      <dsp:txXfrm>
        <a:off x="2242337" y="1275185"/>
        <a:ext cx="3038088" cy="612784"/>
      </dsp:txXfrm>
    </dsp:sp>
    <dsp:sp modelId="{1D9B0525-F77B-471A-98CC-C2F7139FD9C1}">
      <dsp:nvSpPr>
        <dsp:cNvPr id="0" name=""/>
        <dsp:cNvSpPr/>
      </dsp:nvSpPr>
      <dsp:spPr>
        <a:xfrm>
          <a:off x="2209187" y="2006005"/>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&amp; manage demand</a:t>
          </a:r>
        </a:p>
      </dsp:txBody>
      <dsp:txXfrm>
        <a:off x="2242337" y="2039155"/>
        <a:ext cx="3038088" cy="612784"/>
      </dsp:txXfrm>
    </dsp:sp>
    <dsp:sp modelId="{0E79913F-1FA5-480F-B4DA-3409755C9B75}">
      <dsp:nvSpPr>
        <dsp:cNvPr id="0" name=""/>
        <dsp:cNvSpPr/>
      </dsp:nvSpPr>
      <dsp:spPr>
        <a:xfrm>
          <a:off x="2209187" y="2769976"/>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m</a:t>
          </a:r>
          <a:r>
            <a:rPr lang="en-GB" sz="1600" kern="1200" baseline="0" dirty="0"/>
            <a:t>anage and plan for variation</a:t>
          </a:r>
          <a:endParaRPr lang="en-GB" sz="1600" kern="1200" dirty="0"/>
        </a:p>
      </dsp:txBody>
      <dsp:txXfrm>
        <a:off x="2242337" y="2803126"/>
        <a:ext cx="3038088" cy="612784"/>
      </dsp:txXfrm>
    </dsp:sp>
    <dsp:sp modelId="{DCE960FA-46F0-4992-A8BB-CE4E27FF1797}">
      <dsp:nvSpPr>
        <dsp:cNvPr id="0" name=""/>
        <dsp:cNvSpPr/>
      </dsp:nvSpPr>
      <dsp:spPr>
        <a:xfrm>
          <a:off x="2209187" y="3533946"/>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Map system pathways</a:t>
          </a:r>
        </a:p>
      </dsp:txBody>
      <dsp:txXfrm>
        <a:off x="2242337" y="3567096"/>
        <a:ext cx="3038088" cy="612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CBE62-C205-4AB8-A71E-495AEB01DA58}">
      <dsp:nvSpPr>
        <dsp:cNvPr id="0" name=""/>
        <dsp:cNvSpPr/>
      </dsp:nvSpPr>
      <dsp:spPr>
        <a:xfrm>
          <a:off x="446253" y="0"/>
          <a:ext cx="3478204" cy="477598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5BD40-3B2D-44E4-9E5D-93E57CA8A5E3}">
      <dsp:nvSpPr>
        <dsp:cNvPr id="0" name=""/>
        <dsp:cNvSpPr/>
      </dsp:nvSpPr>
      <dsp:spPr>
        <a:xfrm>
          <a:off x="2209187" y="478064"/>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Understand &amp; manage waiting lists</a:t>
          </a:r>
        </a:p>
      </dsp:txBody>
      <dsp:txXfrm>
        <a:off x="2242337" y="511214"/>
        <a:ext cx="3038088" cy="612784"/>
      </dsp:txXfrm>
    </dsp:sp>
    <dsp:sp modelId="{8C28BA48-3AA9-4052-ABC1-DC62BD68D1A9}">
      <dsp:nvSpPr>
        <dsp:cNvPr id="0" name=""/>
        <dsp:cNvSpPr/>
      </dsp:nvSpPr>
      <dsp:spPr>
        <a:xfrm>
          <a:off x="2209187" y="1242035"/>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and manage capacity</a:t>
          </a:r>
        </a:p>
      </dsp:txBody>
      <dsp:txXfrm>
        <a:off x="2242337" y="1275185"/>
        <a:ext cx="3038088" cy="612784"/>
      </dsp:txXfrm>
    </dsp:sp>
    <dsp:sp modelId="{1D9B0525-F77B-471A-98CC-C2F7139FD9C1}">
      <dsp:nvSpPr>
        <dsp:cNvPr id="0" name=""/>
        <dsp:cNvSpPr/>
      </dsp:nvSpPr>
      <dsp:spPr>
        <a:xfrm>
          <a:off x="2209187" y="2006005"/>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&amp; manage demand</a:t>
          </a:r>
        </a:p>
      </dsp:txBody>
      <dsp:txXfrm>
        <a:off x="2242337" y="2039155"/>
        <a:ext cx="3038088" cy="612784"/>
      </dsp:txXfrm>
    </dsp:sp>
    <dsp:sp modelId="{0E79913F-1FA5-480F-B4DA-3409755C9B75}">
      <dsp:nvSpPr>
        <dsp:cNvPr id="0" name=""/>
        <dsp:cNvSpPr/>
      </dsp:nvSpPr>
      <dsp:spPr>
        <a:xfrm>
          <a:off x="2209187" y="2769976"/>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m</a:t>
          </a:r>
          <a:r>
            <a:rPr lang="en-GB" sz="1600" kern="1200" baseline="0" dirty="0"/>
            <a:t>anage and plan for variation</a:t>
          </a:r>
          <a:endParaRPr lang="en-GB" sz="1600" kern="1200" dirty="0"/>
        </a:p>
      </dsp:txBody>
      <dsp:txXfrm>
        <a:off x="2242337" y="2803126"/>
        <a:ext cx="3038088" cy="612784"/>
      </dsp:txXfrm>
    </dsp:sp>
    <dsp:sp modelId="{DCE960FA-46F0-4992-A8BB-CE4E27FF1797}">
      <dsp:nvSpPr>
        <dsp:cNvPr id="0" name=""/>
        <dsp:cNvSpPr/>
      </dsp:nvSpPr>
      <dsp:spPr>
        <a:xfrm>
          <a:off x="2209187" y="3533946"/>
          <a:ext cx="3104388" cy="6790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Map system pathways</a:t>
          </a:r>
        </a:p>
      </dsp:txBody>
      <dsp:txXfrm>
        <a:off x="2242337" y="3567096"/>
        <a:ext cx="3038088" cy="612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DF2D7-141B-4230-A02D-87503D7D876A}">
      <dsp:nvSpPr>
        <dsp:cNvPr id="0" name=""/>
        <dsp:cNvSpPr/>
      </dsp:nvSpPr>
      <dsp:spPr>
        <a:xfrm>
          <a:off x="0" y="434514"/>
          <a:ext cx="1995982" cy="119758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Working hours of staff and how staff leave is planned</a:t>
          </a:r>
          <a:endParaRPr lang="en-US" sz="1800" kern="1200"/>
        </a:p>
      </dsp:txBody>
      <dsp:txXfrm>
        <a:off x="0" y="434514"/>
        <a:ext cx="1995982" cy="1197589"/>
      </dsp:txXfrm>
    </dsp:sp>
    <dsp:sp modelId="{892B6045-9A03-4820-871D-16B5020374EC}">
      <dsp:nvSpPr>
        <dsp:cNvPr id="0" name=""/>
        <dsp:cNvSpPr/>
      </dsp:nvSpPr>
      <dsp:spPr>
        <a:xfrm>
          <a:off x="2196092" y="411460"/>
          <a:ext cx="1995982" cy="1197589"/>
        </a:xfrm>
        <a:prstGeom prst="rect">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Blocking appointments for “other” work </a:t>
          </a:r>
        </a:p>
      </dsp:txBody>
      <dsp:txXfrm>
        <a:off x="2196092" y="411460"/>
        <a:ext cx="1995982" cy="1197589"/>
      </dsp:txXfrm>
    </dsp:sp>
    <dsp:sp modelId="{74FD1057-412B-4FA7-8E81-A4BA0DCA0103}">
      <dsp:nvSpPr>
        <dsp:cNvPr id="0" name=""/>
        <dsp:cNvSpPr/>
      </dsp:nvSpPr>
      <dsp:spPr>
        <a:xfrm>
          <a:off x="511" y="1808648"/>
          <a:ext cx="1995982" cy="1197589"/>
        </a:xfrm>
        <a:prstGeom prst="rect">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Scheduling of staff training</a:t>
          </a:r>
        </a:p>
      </dsp:txBody>
      <dsp:txXfrm>
        <a:off x="511" y="1808648"/>
        <a:ext cx="1995982" cy="1197589"/>
      </dsp:txXfrm>
    </dsp:sp>
    <dsp:sp modelId="{FD97C9E5-6E74-46E9-831C-A51CE6F53A12}">
      <dsp:nvSpPr>
        <dsp:cNvPr id="0" name=""/>
        <dsp:cNvSpPr/>
      </dsp:nvSpPr>
      <dsp:spPr>
        <a:xfrm>
          <a:off x="2196092" y="1808648"/>
          <a:ext cx="1995982" cy="1197589"/>
        </a:xfrm>
        <a:prstGeom prst="rect">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Batching</a:t>
          </a:r>
          <a:endParaRPr lang="en-US" sz="1800" kern="1200" dirty="0"/>
        </a:p>
      </dsp:txBody>
      <dsp:txXfrm>
        <a:off x="2196092" y="1808648"/>
        <a:ext cx="1995982" cy="1197589"/>
      </dsp:txXfrm>
    </dsp:sp>
    <dsp:sp modelId="{0026146C-942E-4031-BCDA-B5243BACDCD4}">
      <dsp:nvSpPr>
        <dsp:cNvPr id="0" name=""/>
        <dsp:cNvSpPr/>
      </dsp:nvSpPr>
      <dsp:spPr>
        <a:xfrm>
          <a:off x="511" y="3205836"/>
          <a:ext cx="1995982" cy="1197589"/>
        </a:xfrm>
        <a:prstGeom prst="rect">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Autonomous practice</a:t>
          </a:r>
        </a:p>
      </dsp:txBody>
      <dsp:txXfrm>
        <a:off x="511" y="3205836"/>
        <a:ext cx="1995982" cy="1197589"/>
      </dsp:txXfrm>
    </dsp:sp>
    <dsp:sp modelId="{E2943A4C-E06A-49FC-986E-B88358137366}">
      <dsp:nvSpPr>
        <dsp:cNvPr id="0" name=""/>
        <dsp:cNvSpPr/>
      </dsp:nvSpPr>
      <dsp:spPr>
        <a:xfrm>
          <a:off x="2196092" y="3205836"/>
          <a:ext cx="1995982" cy="1197589"/>
        </a:xfrm>
        <a:prstGeom prst="rect">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Carve out &amp;  queues</a:t>
          </a:r>
          <a:endParaRPr lang="en-US" sz="1800" kern="1200" dirty="0"/>
        </a:p>
      </dsp:txBody>
      <dsp:txXfrm>
        <a:off x="2196092" y="3205836"/>
        <a:ext cx="1995982" cy="1197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78F47-8C5F-4F5F-BC66-038ADA815EEE}">
      <dsp:nvSpPr>
        <dsp:cNvPr id="0" name=""/>
        <dsp:cNvSpPr/>
      </dsp:nvSpPr>
      <dsp:spPr>
        <a:xfrm>
          <a:off x="457" y="556768"/>
          <a:ext cx="1782619" cy="1069571"/>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Seasonal Variation</a:t>
          </a:r>
        </a:p>
      </dsp:txBody>
      <dsp:txXfrm>
        <a:off x="457" y="556768"/>
        <a:ext cx="1782619" cy="1069571"/>
      </dsp:txXfrm>
    </dsp:sp>
    <dsp:sp modelId="{E2784386-2308-4303-899A-23281B9B03E7}">
      <dsp:nvSpPr>
        <dsp:cNvPr id="0" name=""/>
        <dsp:cNvSpPr/>
      </dsp:nvSpPr>
      <dsp:spPr>
        <a:xfrm>
          <a:off x="1961338" y="556768"/>
          <a:ext cx="1782619" cy="1069571"/>
        </a:xfrm>
        <a:prstGeom prst="rect">
          <a:avLst/>
        </a:prstGeom>
        <a:gradFill rotWithShape="0">
          <a:gsLst>
            <a:gs pos="0">
              <a:schemeClr val="accent1">
                <a:alpha val="90000"/>
                <a:hueOff val="0"/>
                <a:satOff val="0"/>
                <a:lumOff val="0"/>
                <a:alphaOff val="-10000"/>
                <a:satMod val="103000"/>
                <a:lumMod val="102000"/>
                <a:tint val="94000"/>
              </a:schemeClr>
            </a:gs>
            <a:gs pos="50000">
              <a:schemeClr val="accent1">
                <a:alpha val="90000"/>
                <a:hueOff val="0"/>
                <a:satOff val="0"/>
                <a:lumOff val="0"/>
                <a:alphaOff val="-10000"/>
                <a:satMod val="110000"/>
                <a:lumMod val="100000"/>
                <a:shade val="100000"/>
              </a:schemeClr>
            </a:gs>
            <a:gs pos="100000">
              <a:schemeClr val="accent1">
                <a:alpha val="90000"/>
                <a:hueOff val="0"/>
                <a:satOff val="0"/>
                <a:lumOff val="0"/>
                <a:alphaOff val="-1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External system changes</a:t>
          </a:r>
        </a:p>
      </dsp:txBody>
      <dsp:txXfrm>
        <a:off x="1961338" y="556768"/>
        <a:ext cx="1782619" cy="1069571"/>
      </dsp:txXfrm>
    </dsp:sp>
    <dsp:sp modelId="{16BD91C8-772F-423B-8CA3-D95BF18635F7}">
      <dsp:nvSpPr>
        <dsp:cNvPr id="0" name=""/>
        <dsp:cNvSpPr/>
      </dsp:nvSpPr>
      <dsp:spPr>
        <a:xfrm>
          <a:off x="457" y="1804602"/>
          <a:ext cx="1782619" cy="1069571"/>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Public Health Initiatives</a:t>
          </a:r>
        </a:p>
      </dsp:txBody>
      <dsp:txXfrm>
        <a:off x="457" y="1804602"/>
        <a:ext cx="1782619" cy="1069571"/>
      </dsp:txXfrm>
    </dsp:sp>
    <dsp:sp modelId="{860B0931-BB55-41D3-9D65-9BF6F5295B02}">
      <dsp:nvSpPr>
        <dsp:cNvPr id="0" name=""/>
        <dsp:cNvSpPr/>
      </dsp:nvSpPr>
      <dsp:spPr>
        <a:xfrm>
          <a:off x="1961338" y="1804602"/>
          <a:ext cx="1782619" cy="1069571"/>
        </a:xfrm>
        <a:prstGeom prst="rect">
          <a:avLst/>
        </a:prstGeom>
        <a:gradFill rotWithShape="0">
          <a:gsLst>
            <a:gs pos="0">
              <a:schemeClr val="accent1">
                <a:alpha val="90000"/>
                <a:hueOff val="0"/>
                <a:satOff val="0"/>
                <a:lumOff val="0"/>
                <a:alphaOff val="-30000"/>
                <a:satMod val="103000"/>
                <a:lumMod val="102000"/>
                <a:tint val="94000"/>
              </a:schemeClr>
            </a:gs>
            <a:gs pos="50000">
              <a:schemeClr val="accent1">
                <a:alpha val="90000"/>
                <a:hueOff val="0"/>
                <a:satOff val="0"/>
                <a:lumOff val="0"/>
                <a:alphaOff val="-30000"/>
                <a:satMod val="110000"/>
                <a:lumMod val="100000"/>
                <a:shade val="100000"/>
              </a:schemeClr>
            </a:gs>
            <a:gs pos="100000">
              <a:schemeClr val="accent1">
                <a:alpha val="90000"/>
                <a:hueOff val="0"/>
                <a:satOff val="0"/>
                <a:lumOff val="0"/>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Pandemics!</a:t>
          </a:r>
        </a:p>
      </dsp:txBody>
      <dsp:txXfrm>
        <a:off x="1961338" y="1804602"/>
        <a:ext cx="1782619" cy="1069571"/>
      </dsp:txXfrm>
    </dsp:sp>
    <dsp:sp modelId="{72BC8374-69F0-42E4-B4A2-3DB2A91C9CB8}">
      <dsp:nvSpPr>
        <dsp:cNvPr id="0" name=""/>
        <dsp:cNvSpPr/>
      </dsp:nvSpPr>
      <dsp:spPr>
        <a:xfrm>
          <a:off x="980898" y="3052436"/>
          <a:ext cx="1782619" cy="1069571"/>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Innovation</a:t>
          </a:r>
        </a:p>
      </dsp:txBody>
      <dsp:txXfrm>
        <a:off x="980898" y="3052436"/>
        <a:ext cx="1782619" cy="10695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AD4D6-C69C-4543-8455-D9A8A8DB57A5}">
      <dsp:nvSpPr>
        <dsp:cNvPr id="0" name=""/>
        <dsp:cNvSpPr/>
      </dsp:nvSpPr>
      <dsp:spPr>
        <a:xfrm>
          <a:off x="2365008" y="1661"/>
          <a:ext cx="1185753" cy="118575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WHY</a:t>
          </a:r>
        </a:p>
      </dsp:txBody>
      <dsp:txXfrm>
        <a:off x="2538658" y="175311"/>
        <a:ext cx="838453" cy="838453"/>
      </dsp:txXfrm>
    </dsp:sp>
    <dsp:sp modelId="{71C90CBF-C727-453B-B179-33D14E38822A}">
      <dsp:nvSpPr>
        <dsp:cNvPr id="0" name=""/>
        <dsp:cNvSpPr/>
      </dsp:nvSpPr>
      <dsp:spPr>
        <a:xfrm rot="2160000">
          <a:off x="3513201" y="912281"/>
          <a:ext cx="314857" cy="40019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3522221" y="964559"/>
        <a:ext cx="220400" cy="240115"/>
      </dsp:txXfrm>
    </dsp:sp>
    <dsp:sp modelId="{671D5AEF-9832-4A04-ABE6-0A5D000BE50D}">
      <dsp:nvSpPr>
        <dsp:cNvPr id="0" name=""/>
        <dsp:cNvSpPr/>
      </dsp:nvSpPr>
      <dsp:spPr>
        <a:xfrm>
          <a:off x="3804916" y="1047815"/>
          <a:ext cx="1185753" cy="118575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WHY</a:t>
          </a:r>
        </a:p>
      </dsp:txBody>
      <dsp:txXfrm>
        <a:off x="3978566" y="1221465"/>
        <a:ext cx="838453" cy="838453"/>
      </dsp:txXfrm>
    </dsp:sp>
    <dsp:sp modelId="{DCC5D268-FF38-44A4-BDBD-32EEC535BC52}">
      <dsp:nvSpPr>
        <dsp:cNvPr id="0" name=""/>
        <dsp:cNvSpPr/>
      </dsp:nvSpPr>
      <dsp:spPr>
        <a:xfrm rot="6480000">
          <a:off x="3968120" y="2278478"/>
          <a:ext cx="314857" cy="4001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rot="10800000">
        <a:off x="4029943" y="2313599"/>
        <a:ext cx="220400" cy="240115"/>
      </dsp:txXfrm>
    </dsp:sp>
    <dsp:sp modelId="{AE7BDE27-6352-4A1B-8AC1-F3510C022440}">
      <dsp:nvSpPr>
        <dsp:cNvPr id="0" name=""/>
        <dsp:cNvSpPr/>
      </dsp:nvSpPr>
      <dsp:spPr>
        <a:xfrm>
          <a:off x="3254920" y="2740529"/>
          <a:ext cx="1185753" cy="118575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WHY</a:t>
          </a:r>
        </a:p>
      </dsp:txBody>
      <dsp:txXfrm>
        <a:off x="3428570" y="2914179"/>
        <a:ext cx="838453" cy="838453"/>
      </dsp:txXfrm>
    </dsp:sp>
    <dsp:sp modelId="{91E72CD6-2A71-4303-AE65-F57AE4D407A5}">
      <dsp:nvSpPr>
        <dsp:cNvPr id="0" name=""/>
        <dsp:cNvSpPr/>
      </dsp:nvSpPr>
      <dsp:spPr>
        <a:xfrm rot="10800000">
          <a:off x="2809367" y="3133310"/>
          <a:ext cx="314857" cy="40019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rot="10800000">
        <a:off x="2903824" y="3213348"/>
        <a:ext cx="220400" cy="240115"/>
      </dsp:txXfrm>
    </dsp:sp>
    <dsp:sp modelId="{F2D8DC15-6E60-4131-A2B2-6F561233FF51}">
      <dsp:nvSpPr>
        <dsp:cNvPr id="0" name=""/>
        <dsp:cNvSpPr/>
      </dsp:nvSpPr>
      <dsp:spPr>
        <a:xfrm>
          <a:off x="1475095" y="2740529"/>
          <a:ext cx="1185753" cy="118575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WHY</a:t>
          </a:r>
        </a:p>
      </dsp:txBody>
      <dsp:txXfrm>
        <a:off x="1648745" y="2914179"/>
        <a:ext cx="838453" cy="838453"/>
      </dsp:txXfrm>
    </dsp:sp>
    <dsp:sp modelId="{6655CD44-7D64-42F1-8D0C-8EBC8C0EC7F5}">
      <dsp:nvSpPr>
        <dsp:cNvPr id="0" name=""/>
        <dsp:cNvSpPr/>
      </dsp:nvSpPr>
      <dsp:spPr>
        <a:xfrm rot="15120000">
          <a:off x="1638299" y="2295428"/>
          <a:ext cx="314857" cy="40019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rot="10800000">
        <a:off x="1700122" y="2420383"/>
        <a:ext cx="220400" cy="240115"/>
      </dsp:txXfrm>
    </dsp:sp>
    <dsp:sp modelId="{92107714-9539-459A-BB20-C00569DEC2E1}">
      <dsp:nvSpPr>
        <dsp:cNvPr id="0" name=""/>
        <dsp:cNvSpPr/>
      </dsp:nvSpPr>
      <dsp:spPr>
        <a:xfrm>
          <a:off x="925099" y="1047815"/>
          <a:ext cx="1185753" cy="118575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WHY</a:t>
          </a:r>
        </a:p>
      </dsp:txBody>
      <dsp:txXfrm>
        <a:off x="1098749" y="1221465"/>
        <a:ext cx="838453" cy="838453"/>
      </dsp:txXfrm>
    </dsp:sp>
    <dsp:sp modelId="{282324BF-6FDD-4B18-98CC-730E7D7EC870}">
      <dsp:nvSpPr>
        <dsp:cNvPr id="0" name=""/>
        <dsp:cNvSpPr/>
      </dsp:nvSpPr>
      <dsp:spPr>
        <a:xfrm rot="19440000">
          <a:off x="2073292" y="922757"/>
          <a:ext cx="314857" cy="40019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2082312" y="1030555"/>
        <a:ext cx="220400" cy="240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AD4D6-C69C-4543-8455-D9A8A8DB57A5}">
      <dsp:nvSpPr>
        <dsp:cNvPr id="0" name=""/>
        <dsp:cNvSpPr/>
      </dsp:nvSpPr>
      <dsp:spPr>
        <a:xfrm>
          <a:off x="1305966" y="575"/>
          <a:ext cx="990248" cy="99024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WHY</a:t>
          </a:r>
        </a:p>
      </dsp:txBody>
      <dsp:txXfrm>
        <a:off x="1450984" y="145593"/>
        <a:ext cx="700212" cy="700212"/>
      </dsp:txXfrm>
    </dsp:sp>
    <dsp:sp modelId="{71C90CBF-C727-453B-B179-33D14E38822A}">
      <dsp:nvSpPr>
        <dsp:cNvPr id="0" name=""/>
        <dsp:cNvSpPr/>
      </dsp:nvSpPr>
      <dsp:spPr>
        <a:xfrm rot="2160000">
          <a:off x="2265045" y="761498"/>
          <a:ext cx="263770" cy="33420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2272601" y="805084"/>
        <a:ext cx="184639" cy="200524"/>
      </dsp:txXfrm>
    </dsp:sp>
    <dsp:sp modelId="{671D5AEF-9832-4A04-ABE6-0A5D000BE50D}">
      <dsp:nvSpPr>
        <dsp:cNvPr id="0" name=""/>
        <dsp:cNvSpPr/>
      </dsp:nvSpPr>
      <dsp:spPr>
        <a:xfrm>
          <a:off x="2509726" y="875157"/>
          <a:ext cx="990248" cy="99024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WHY</a:t>
          </a:r>
        </a:p>
      </dsp:txBody>
      <dsp:txXfrm>
        <a:off x="2654744" y="1020175"/>
        <a:ext cx="700212" cy="700212"/>
      </dsp:txXfrm>
    </dsp:sp>
    <dsp:sp modelId="{DCC5D268-FF38-44A4-BDBD-32EEC535BC52}">
      <dsp:nvSpPr>
        <dsp:cNvPr id="0" name=""/>
        <dsp:cNvSpPr/>
      </dsp:nvSpPr>
      <dsp:spPr>
        <a:xfrm rot="6480000">
          <a:off x="2645374" y="1903629"/>
          <a:ext cx="263770" cy="33420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rot="10800000">
        <a:off x="2697166" y="1932842"/>
        <a:ext cx="184639" cy="200524"/>
      </dsp:txXfrm>
    </dsp:sp>
    <dsp:sp modelId="{AE7BDE27-6352-4A1B-8AC1-F3510C022440}">
      <dsp:nvSpPr>
        <dsp:cNvPr id="0" name=""/>
        <dsp:cNvSpPr/>
      </dsp:nvSpPr>
      <dsp:spPr>
        <a:xfrm>
          <a:off x="2049930" y="2290261"/>
          <a:ext cx="990248" cy="99024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WHY</a:t>
          </a:r>
        </a:p>
      </dsp:txBody>
      <dsp:txXfrm>
        <a:off x="2194948" y="2435279"/>
        <a:ext cx="700212" cy="700212"/>
      </dsp:txXfrm>
    </dsp:sp>
    <dsp:sp modelId="{91E72CD6-2A71-4303-AE65-F57AE4D407A5}">
      <dsp:nvSpPr>
        <dsp:cNvPr id="0" name=""/>
        <dsp:cNvSpPr/>
      </dsp:nvSpPr>
      <dsp:spPr>
        <a:xfrm rot="10800000">
          <a:off x="1676671" y="2618281"/>
          <a:ext cx="263770" cy="33420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rot="10800000">
        <a:off x="1755802" y="2685123"/>
        <a:ext cx="184639" cy="200524"/>
      </dsp:txXfrm>
    </dsp:sp>
    <dsp:sp modelId="{F2D8DC15-6E60-4131-A2B2-6F561233FF51}">
      <dsp:nvSpPr>
        <dsp:cNvPr id="0" name=""/>
        <dsp:cNvSpPr/>
      </dsp:nvSpPr>
      <dsp:spPr>
        <a:xfrm>
          <a:off x="562002" y="2290261"/>
          <a:ext cx="990248" cy="99024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WHY</a:t>
          </a:r>
        </a:p>
      </dsp:txBody>
      <dsp:txXfrm>
        <a:off x="707020" y="2435279"/>
        <a:ext cx="700212" cy="700212"/>
      </dsp:txXfrm>
    </dsp:sp>
    <dsp:sp modelId="{6655CD44-7D64-42F1-8D0C-8EBC8C0EC7F5}">
      <dsp:nvSpPr>
        <dsp:cNvPr id="0" name=""/>
        <dsp:cNvSpPr/>
      </dsp:nvSpPr>
      <dsp:spPr>
        <a:xfrm rot="15120000">
          <a:off x="697651" y="1917829"/>
          <a:ext cx="263770" cy="33420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rot="10800000">
        <a:off x="749443" y="2022300"/>
        <a:ext cx="184639" cy="200524"/>
      </dsp:txXfrm>
    </dsp:sp>
    <dsp:sp modelId="{92107714-9539-459A-BB20-C00569DEC2E1}">
      <dsp:nvSpPr>
        <dsp:cNvPr id="0" name=""/>
        <dsp:cNvSpPr/>
      </dsp:nvSpPr>
      <dsp:spPr>
        <a:xfrm>
          <a:off x="102207" y="875157"/>
          <a:ext cx="990248" cy="99024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t>WHY</a:t>
          </a:r>
        </a:p>
      </dsp:txBody>
      <dsp:txXfrm>
        <a:off x="247225" y="1020175"/>
        <a:ext cx="700212" cy="700212"/>
      </dsp:txXfrm>
    </dsp:sp>
    <dsp:sp modelId="{282324BF-6FDD-4B18-98CC-730E7D7EC870}">
      <dsp:nvSpPr>
        <dsp:cNvPr id="0" name=""/>
        <dsp:cNvSpPr/>
      </dsp:nvSpPr>
      <dsp:spPr>
        <a:xfrm rot="19440000">
          <a:off x="1061286" y="770274"/>
          <a:ext cx="263770" cy="33420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1068842" y="860372"/>
        <a:ext cx="184639" cy="2005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F7E6E4D-74E4-43C7-8E40-6E54C2209ACB}" type="datetimeFigureOut">
              <a:rPr lang="en-GB" smtClean="0"/>
              <a:t>29/09/2023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E9BC5D2-146E-4F8C-AC9F-50D5255EFEEE}" type="slidenum">
              <a:rPr lang="en-GB" smtClean="0"/>
              <a:t>‹#›</a:t>
            </a:fld>
            <a:endParaRPr lang="en-GB"/>
          </a:p>
        </p:txBody>
      </p:sp>
    </p:spTree>
    <p:extLst>
      <p:ext uri="{BB962C8B-B14F-4D97-AF65-F5344CB8AC3E}">
        <p14:creationId xmlns:p14="http://schemas.microsoft.com/office/powerpoint/2010/main" val="197339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9.30am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90F62-5C0A-4BDD-8399-8BA31353F7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47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Quick and dirty; who does what; what you do in 80% of cases</a:t>
            </a:r>
          </a:p>
          <a:p>
            <a:r>
              <a:rPr lang="en-GB"/>
              <a:t>By value we mean – any activity that improves patient care and experience; value is defined by the “customer”, patients are our customers but also other stakeholders including staff; non value added steps are those which introduce waste e.g. delays, waits, adverse incidents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0D7AC-013F-4C35-A00A-15EE7577C76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23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8D8C-D167-48F3-B6A1-0D9F837531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10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do everything you can to work within existing resources</a:t>
            </a:r>
          </a:p>
          <a:p>
            <a:r>
              <a:rPr lang="en-GB" dirty="0"/>
              <a:t>Manage demand = reduce DNAs where rebooked, short notice cancellations where slot is lost, move demand, do less</a:t>
            </a:r>
          </a:p>
          <a:p>
            <a:r>
              <a:rPr lang="en-GB" dirty="0"/>
              <a:t>QI methods = increase efficiency = reduce error rates and waste etc.</a:t>
            </a:r>
          </a:p>
        </p:txBody>
      </p:sp>
      <p:sp>
        <p:nvSpPr>
          <p:cNvPr id="4" name="Slide Number Placeholder 3"/>
          <p:cNvSpPr>
            <a:spLocks noGrp="1"/>
          </p:cNvSpPr>
          <p:nvPr>
            <p:ph type="sldNum" sz="quarter" idx="5"/>
          </p:nvPr>
        </p:nvSpPr>
        <p:spPr/>
        <p:txBody>
          <a:bodyPr/>
          <a:lstStyle/>
          <a:p>
            <a:fld id="{156C8D8C-D167-48F3-B6A1-0D9F83753168}" type="slidenum">
              <a:rPr lang="en-GB" smtClean="0"/>
              <a:t>17</a:t>
            </a:fld>
            <a:endParaRPr lang="en-GB"/>
          </a:p>
        </p:txBody>
      </p:sp>
    </p:spTree>
    <p:extLst>
      <p:ext uri="{BB962C8B-B14F-4D97-AF65-F5344CB8AC3E}">
        <p14:creationId xmlns:p14="http://schemas.microsoft.com/office/powerpoint/2010/main" val="62234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11.30am</a:t>
            </a:r>
          </a:p>
        </p:txBody>
      </p:sp>
      <p:sp>
        <p:nvSpPr>
          <p:cNvPr id="4" name="Slide Number Placeholder 3"/>
          <p:cNvSpPr>
            <a:spLocks noGrp="1"/>
          </p:cNvSpPr>
          <p:nvPr>
            <p:ph type="sldNum" sz="quarter" idx="5"/>
          </p:nvPr>
        </p:nvSpPr>
        <p:spPr/>
        <p:txBody>
          <a:bodyPr/>
          <a:lstStyle/>
          <a:p>
            <a:fld id="{ED090F62-5C0A-4BDD-8399-8BA31353F7C8}" type="slidenum">
              <a:rPr lang="en-GB" smtClean="0"/>
              <a:t>18</a:t>
            </a:fld>
            <a:endParaRPr lang="en-GB"/>
          </a:p>
        </p:txBody>
      </p:sp>
    </p:spTree>
    <p:extLst>
      <p:ext uri="{BB962C8B-B14F-4D97-AF65-F5344CB8AC3E}">
        <p14:creationId xmlns:p14="http://schemas.microsoft.com/office/powerpoint/2010/main" val="4172718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Reflections</a:t>
            </a:r>
            <a:r>
              <a:rPr lang="en-GB" baseline="0" dirty="0"/>
              <a:t> on having more resources:</a:t>
            </a:r>
          </a:p>
          <a:p>
            <a:pPr marL="171450" indent="-171450">
              <a:buFont typeface="Arial" panose="020B0604020202020204" pitchFamily="34" charset="0"/>
              <a:buChar char="•"/>
            </a:pPr>
            <a:r>
              <a:rPr lang="en-GB" baseline="0" dirty="0"/>
              <a:t>More resources does not equal more output</a:t>
            </a:r>
          </a:p>
          <a:p>
            <a:pPr marL="171450" indent="-171450">
              <a:buFont typeface="Arial" panose="020B0604020202020204" pitchFamily="34" charset="0"/>
              <a:buChar char="•"/>
            </a:pPr>
            <a:r>
              <a:rPr lang="en-GB" baseline="0" dirty="0"/>
              <a:t>Rate limiting step</a:t>
            </a:r>
          </a:p>
          <a:p>
            <a:pPr marL="171450" indent="-171450">
              <a:buFont typeface="Arial" panose="020B0604020202020204" pitchFamily="34" charset="0"/>
              <a:buChar char="•"/>
            </a:pPr>
            <a:r>
              <a:rPr lang="en-GB" baseline="0" dirty="0"/>
              <a:t>Uneven allocation of resources</a:t>
            </a:r>
          </a:p>
          <a:p>
            <a:pPr marL="171450" indent="-171450">
              <a:buFont typeface="Arial" panose="020B0604020202020204" pitchFamily="34" charset="0"/>
              <a:buChar char="•"/>
            </a:pPr>
            <a:r>
              <a:rPr lang="en-GB" baseline="0" dirty="0"/>
              <a:t>Some idle time at bottleneck</a:t>
            </a:r>
          </a:p>
          <a:p>
            <a:pPr marL="171450" indent="-171450">
              <a:buFont typeface="Arial" panose="020B0604020202020204" pitchFamily="34" charset="0"/>
              <a:buChar char="•"/>
            </a:pPr>
            <a:r>
              <a:rPr lang="en-GB" baseline="0" dirty="0"/>
              <a:t>Peaks and troughs magnified</a:t>
            </a:r>
          </a:p>
          <a:p>
            <a:pPr marL="171450" indent="-171450">
              <a:buFont typeface="Arial" panose="020B0604020202020204" pitchFamily="34" charset="0"/>
              <a:buChar char="•"/>
            </a:pPr>
            <a:r>
              <a:rPr lang="en-GB" baseline="0" dirty="0"/>
              <a:t>Very stressed at bottleneck</a:t>
            </a:r>
          </a:p>
          <a:p>
            <a:pPr marL="171450" indent="-171450">
              <a:buFont typeface="Arial" panose="020B0604020202020204" pitchFamily="34" charset="0"/>
              <a:buChar char="•"/>
            </a:pPr>
            <a:r>
              <a:rPr lang="en-GB" baseline="0" dirty="0"/>
              <a:t>Determined to make it work but can’t</a:t>
            </a:r>
            <a:endParaRPr lang="en-GB" dirty="0"/>
          </a:p>
        </p:txBody>
      </p:sp>
      <p:sp>
        <p:nvSpPr>
          <p:cNvPr id="4" name="Slide Number Placeholder 3"/>
          <p:cNvSpPr>
            <a:spLocks noGrp="1"/>
          </p:cNvSpPr>
          <p:nvPr>
            <p:ph type="sldNum" sz="quarter" idx="10"/>
          </p:nvPr>
        </p:nvSpPr>
        <p:spPr/>
        <p:txBody>
          <a:bodyPr/>
          <a:lstStyle/>
          <a:p>
            <a:fld id="{156C8D8C-D167-48F3-B6A1-0D9F83753168}" type="slidenum">
              <a:rPr lang="en-GB" smtClean="0"/>
              <a:t>22</a:t>
            </a:fld>
            <a:endParaRPr lang="en-GB"/>
          </a:p>
        </p:txBody>
      </p:sp>
    </p:spTree>
    <p:extLst>
      <p:ext uri="{BB962C8B-B14F-4D97-AF65-F5344CB8AC3E}">
        <p14:creationId xmlns:p14="http://schemas.microsoft.com/office/powerpoint/2010/main" val="1783850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½ teams do waiting list initiative</a:t>
            </a:r>
          </a:p>
          <a:p>
            <a:pPr marL="171450" indent="-171450">
              <a:buFont typeface="Arial" panose="020B0604020202020204" pitchFamily="34" charset="0"/>
              <a:buChar char="•"/>
            </a:pPr>
            <a:r>
              <a:rPr lang="en-GB" dirty="0"/>
              <a:t>Waiting list initiative</a:t>
            </a:r>
          </a:p>
          <a:p>
            <a:pPr marL="171450" indent="-171450">
              <a:buFont typeface="Arial" panose="020B0604020202020204" pitchFamily="34" charset="0"/>
              <a:buChar char="•"/>
            </a:pPr>
            <a:r>
              <a:rPr lang="en-GB" dirty="0"/>
              <a:t>Allocating resources to one point in the system</a:t>
            </a:r>
          </a:p>
          <a:p>
            <a:pPr marL="0" indent="0">
              <a:buFont typeface="Arial" panose="020B0604020202020204" pitchFamily="34" charset="0"/>
              <a:buNone/>
            </a:pPr>
            <a:r>
              <a:rPr lang="en-GB" dirty="0"/>
              <a:t>½ teams move additional resource around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Service line manager keeps moving extra resources around to where they think they are required</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156C8D8C-D167-48F3-B6A1-0D9F83753168}" type="slidenum">
              <a:rPr lang="en-GB" smtClean="0"/>
              <a:t>23</a:t>
            </a:fld>
            <a:endParaRPr lang="en-GB"/>
          </a:p>
        </p:txBody>
      </p:sp>
    </p:spTree>
    <p:extLst>
      <p:ext uri="{BB962C8B-B14F-4D97-AF65-F5344CB8AC3E}">
        <p14:creationId xmlns:p14="http://schemas.microsoft.com/office/powerpoint/2010/main" val="1256999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Reflections</a:t>
            </a:r>
            <a:r>
              <a:rPr lang="en-GB" baseline="0" dirty="0"/>
              <a:t> on having more resources:</a:t>
            </a:r>
          </a:p>
          <a:p>
            <a:pPr marL="171450" indent="-171450">
              <a:buFont typeface="Arial" panose="020B0604020202020204" pitchFamily="34" charset="0"/>
              <a:buChar char="•"/>
            </a:pPr>
            <a:r>
              <a:rPr lang="en-GB" baseline="0" dirty="0"/>
              <a:t>More resources does not equal more output</a:t>
            </a:r>
          </a:p>
          <a:p>
            <a:pPr marL="171450" indent="-171450">
              <a:buFont typeface="Arial" panose="020B0604020202020204" pitchFamily="34" charset="0"/>
              <a:buChar char="•"/>
            </a:pPr>
            <a:r>
              <a:rPr lang="en-GB" baseline="0" dirty="0"/>
              <a:t>Rate limiting step</a:t>
            </a:r>
          </a:p>
          <a:p>
            <a:pPr marL="171450" indent="-171450">
              <a:buFont typeface="Arial" panose="020B0604020202020204" pitchFamily="34" charset="0"/>
              <a:buChar char="•"/>
            </a:pPr>
            <a:r>
              <a:rPr lang="en-GB" baseline="0" dirty="0"/>
              <a:t>Uneven allocation of resources</a:t>
            </a:r>
          </a:p>
          <a:p>
            <a:pPr marL="171450" indent="-171450">
              <a:buFont typeface="Arial" panose="020B0604020202020204" pitchFamily="34" charset="0"/>
              <a:buChar char="•"/>
            </a:pPr>
            <a:r>
              <a:rPr lang="en-GB" baseline="0" dirty="0"/>
              <a:t>Some idle time at bottleneck</a:t>
            </a:r>
          </a:p>
          <a:p>
            <a:pPr marL="171450" indent="-171450">
              <a:buFont typeface="Arial" panose="020B0604020202020204" pitchFamily="34" charset="0"/>
              <a:buChar char="•"/>
            </a:pPr>
            <a:r>
              <a:rPr lang="en-GB" baseline="0" dirty="0"/>
              <a:t>Peaks and troughs magnified</a:t>
            </a:r>
          </a:p>
          <a:p>
            <a:pPr marL="171450" indent="-171450">
              <a:buFont typeface="Arial" panose="020B0604020202020204" pitchFamily="34" charset="0"/>
              <a:buChar char="•"/>
            </a:pPr>
            <a:r>
              <a:rPr lang="en-GB" baseline="0" dirty="0"/>
              <a:t>Very stressed at bottleneck</a:t>
            </a:r>
          </a:p>
          <a:p>
            <a:pPr marL="171450" indent="-171450">
              <a:buFont typeface="Arial" panose="020B0604020202020204" pitchFamily="34" charset="0"/>
              <a:buChar char="•"/>
            </a:pPr>
            <a:r>
              <a:rPr lang="en-GB" baseline="0" dirty="0"/>
              <a:t>Determined to make it work but can’t</a:t>
            </a:r>
            <a:endParaRPr lang="en-GB" dirty="0"/>
          </a:p>
        </p:txBody>
      </p:sp>
      <p:sp>
        <p:nvSpPr>
          <p:cNvPr id="4" name="Slide Number Placeholder 3"/>
          <p:cNvSpPr>
            <a:spLocks noGrp="1"/>
          </p:cNvSpPr>
          <p:nvPr>
            <p:ph type="sldNum" sz="quarter" idx="10"/>
          </p:nvPr>
        </p:nvSpPr>
        <p:spPr/>
        <p:txBody>
          <a:bodyPr/>
          <a:lstStyle/>
          <a:p>
            <a:fld id="{156C8D8C-D167-48F3-B6A1-0D9F83753168}" type="slidenum">
              <a:rPr lang="en-GB" smtClean="0"/>
              <a:t>24</a:t>
            </a:fld>
            <a:endParaRPr lang="en-GB"/>
          </a:p>
        </p:txBody>
      </p:sp>
    </p:spTree>
    <p:extLst>
      <p:ext uri="{BB962C8B-B14F-4D97-AF65-F5344CB8AC3E}">
        <p14:creationId xmlns:p14="http://schemas.microsoft.com/office/powerpoint/2010/main" val="178385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6C8D8C-D167-48F3-B6A1-0D9F83753168}" type="slidenum">
              <a:rPr lang="en-GB" smtClean="0"/>
              <a:t>25</a:t>
            </a:fld>
            <a:endParaRPr lang="en-GB"/>
          </a:p>
        </p:txBody>
      </p:sp>
    </p:spTree>
    <p:extLst>
      <p:ext uri="{BB962C8B-B14F-4D97-AF65-F5344CB8AC3E}">
        <p14:creationId xmlns:p14="http://schemas.microsoft.com/office/powerpoint/2010/main" val="136037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Variation in both demand and capacity; whilst you can’t control all variation, you can predict normal variation which means you can plan for it; additionally you can also be aware of, and try to minimise, service created variation</a:t>
            </a:r>
          </a:p>
        </p:txBody>
      </p:sp>
      <p:sp>
        <p:nvSpPr>
          <p:cNvPr id="4" name="Slide Number Placeholder 3"/>
          <p:cNvSpPr>
            <a:spLocks noGrp="1"/>
          </p:cNvSpPr>
          <p:nvPr>
            <p:ph type="sldNum" sz="quarter" idx="5"/>
          </p:nvPr>
        </p:nvSpPr>
        <p:spPr/>
        <p:txBody>
          <a:bodyPr/>
          <a:lstStyle/>
          <a:p>
            <a:fld id="{156C8D8C-D167-48F3-B6A1-0D9F83753168}" type="slidenum">
              <a:rPr lang="en-GB" smtClean="0"/>
              <a:t>26</a:t>
            </a:fld>
            <a:endParaRPr lang="en-GB"/>
          </a:p>
        </p:txBody>
      </p:sp>
    </p:spTree>
    <p:extLst>
      <p:ext uri="{BB962C8B-B14F-4D97-AF65-F5344CB8AC3E}">
        <p14:creationId xmlns:p14="http://schemas.microsoft.com/office/powerpoint/2010/main" val="1867513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a:t>Variation affects healthcare service demand and also our capacity to respond to demand for a service:</a:t>
            </a:r>
          </a:p>
          <a:p>
            <a:pPr marL="171450" indent="-171450">
              <a:buFont typeface="Arial" panose="020B0604020202020204" pitchFamily="34" charset="0"/>
              <a:buChar char="•"/>
            </a:pPr>
            <a:r>
              <a:rPr lang="en-GB" sz="1200"/>
              <a:t>Scheduling of services: keep people waiting = build up of a queue</a:t>
            </a:r>
          </a:p>
          <a:p>
            <a:pPr marL="171450" indent="-171450">
              <a:buFont typeface="Arial" panose="020B0604020202020204" pitchFamily="34" charset="0"/>
              <a:buChar char="•"/>
            </a:pPr>
            <a:r>
              <a:rPr lang="en-GB" sz="1200"/>
              <a:t>Carve out</a:t>
            </a:r>
          </a:p>
          <a:p>
            <a:pPr marL="171450" indent="-171450">
              <a:buFont typeface="Arial" panose="020B0604020202020204" pitchFamily="34" charset="0"/>
              <a:buChar char="•"/>
            </a:pPr>
            <a:r>
              <a:rPr lang="en-GB" sz="1200"/>
              <a:t>Working hours of staff and how staff leave is planned</a:t>
            </a:r>
          </a:p>
          <a:p>
            <a:pPr marL="171450" indent="-171450">
              <a:buFont typeface="Arial" panose="020B0604020202020204" pitchFamily="34" charset="0"/>
              <a:buChar char="•"/>
            </a:pPr>
            <a:r>
              <a:rPr lang="en-GB" sz="1200"/>
              <a:t>Grouping work and dealing with it in batches</a:t>
            </a:r>
          </a:p>
          <a:p>
            <a:endParaRPr lang="en-GB"/>
          </a:p>
        </p:txBody>
      </p:sp>
      <p:sp>
        <p:nvSpPr>
          <p:cNvPr id="4" name="Slide Number Placeholder 3"/>
          <p:cNvSpPr>
            <a:spLocks noGrp="1"/>
          </p:cNvSpPr>
          <p:nvPr>
            <p:ph type="sldNum" sz="quarter" idx="5"/>
          </p:nvPr>
        </p:nvSpPr>
        <p:spPr/>
        <p:txBody>
          <a:bodyPr/>
          <a:lstStyle/>
          <a:p>
            <a:fld id="{156C8D8C-D167-48F3-B6A1-0D9F83753168}" type="slidenum">
              <a:rPr lang="en-GB" smtClean="0"/>
              <a:t>27</a:t>
            </a:fld>
            <a:endParaRPr lang="en-GB"/>
          </a:p>
        </p:txBody>
      </p:sp>
    </p:spTree>
    <p:extLst>
      <p:ext uri="{BB962C8B-B14F-4D97-AF65-F5344CB8AC3E}">
        <p14:creationId xmlns:p14="http://schemas.microsoft.com/office/powerpoint/2010/main" val="404972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9.10am, finish 9.30am, 15 mins</a:t>
            </a:r>
          </a:p>
        </p:txBody>
      </p:sp>
      <p:sp>
        <p:nvSpPr>
          <p:cNvPr id="4" name="Slide Number Placeholder 3"/>
          <p:cNvSpPr>
            <a:spLocks noGrp="1"/>
          </p:cNvSpPr>
          <p:nvPr>
            <p:ph type="sldNum" sz="quarter" idx="5"/>
          </p:nvPr>
        </p:nvSpPr>
        <p:spPr/>
        <p:txBody>
          <a:bodyPr/>
          <a:lstStyle/>
          <a:p>
            <a:fld id="{C20CF7D3-6853-4CC0-8791-1A88A91BD4A8}" type="slidenum">
              <a:rPr lang="en-GB" smtClean="0"/>
              <a:t>4</a:t>
            </a:fld>
            <a:endParaRPr lang="en-GB"/>
          </a:p>
        </p:txBody>
      </p:sp>
    </p:spTree>
    <p:extLst>
      <p:ext uri="{BB962C8B-B14F-4D97-AF65-F5344CB8AC3E}">
        <p14:creationId xmlns:p14="http://schemas.microsoft.com/office/powerpoint/2010/main" val="347260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mathematics of queuing tells us that the greater the number of queues and the level of carve-out, the greater the propensity for delays, variation in care, and waste in the system. Multiple queues make it impossible to match the capacity to demand.  </a:t>
            </a:r>
          </a:p>
          <a:p>
            <a:r>
              <a:rPr lang="en-GB"/>
              <a:t>Supermarkets, multiple queues, lots of variation between queues, some move faster than other, peaks and troughs in workload of cashiers with some with long queue others with no queue</a:t>
            </a:r>
          </a:p>
          <a:p>
            <a:r>
              <a:rPr lang="en-GB"/>
              <a:t>At airports, many airlines now ask customers to form a single line whilst waiting for the next available check in desk = steady flow and consistent work rate for staff</a:t>
            </a:r>
          </a:p>
          <a:p>
            <a:r>
              <a:rPr lang="en-GB"/>
              <a:t>More queues = more variation = more patient appointments needed or longer waiting times for patients</a:t>
            </a:r>
          </a:p>
        </p:txBody>
      </p:sp>
      <p:sp>
        <p:nvSpPr>
          <p:cNvPr id="4" name="Slide Number Placeholder 3"/>
          <p:cNvSpPr>
            <a:spLocks noGrp="1"/>
          </p:cNvSpPr>
          <p:nvPr>
            <p:ph type="sldNum" sz="quarter" idx="5"/>
          </p:nvPr>
        </p:nvSpPr>
        <p:spPr/>
        <p:txBody>
          <a:bodyPr/>
          <a:lstStyle/>
          <a:p>
            <a:fld id="{156C8D8C-D167-48F3-B6A1-0D9F83753168}" type="slidenum">
              <a:rPr lang="en-GB" smtClean="0"/>
              <a:t>28</a:t>
            </a:fld>
            <a:endParaRPr lang="en-GB"/>
          </a:p>
        </p:txBody>
      </p:sp>
    </p:spTree>
    <p:extLst>
      <p:ext uri="{BB962C8B-B14F-4D97-AF65-F5344CB8AC3E}">
        <p14:creationId xmlns:p14="http://schemas.microsoft.com/office/powerpoint/2010/main" val="1635300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6C8D8C-D167-48F3-B6A1-0D9F83753168}" type="slidenum">
              <a:rPr lang="en-GB" smtClean="0"/>
              <a:t>29</a:t>
            </a:fld>
            <a:endParaRPr lang="en-GB"/>
          </a:p>
        </p:txBody>
      </p:sp>
    </p:spTree>
    <p:extLst>
      <p:ext uri="{BB962C8B-B14F-4D97-AF65-F5344CB8AC3E}">
        <p14:creationId xmlns:p14="http://schemas.microsoft.com/office/powerpoint/2010/main" val="194431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6C8D8C-D167-48F3-B6A1-0D9F83753168}" type="slidenum">
              <a:rPr lang="en-GB" smtClean="0"/>
              <a:t>30</a:t>
            </a:fld>
            <a:endParaRPr lang="en-GB"/>
          </a:p>
        </p:txBody>
      </p:sp>
    </p:spTree>
    <p:extLst>
      <p:ext uri="{BB962C8B-B14F-4D97-AF65-F5344CB8AC3E}">
        <p14:creationId xmlns:p14="http://schemas.microsoft.com/office/powerpoint/2010/main" val="386240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8D8C-D167-48F3-B6A1-0D9F837531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152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a:t>New patient and follow up appointment pathways were process mapped</a:t>
            </a:r>
          </a:p>
          <a:p>
            <a:pPr marL="342900" indent="-342900">
              <a:buFont typeface="Arial" panose="020B0604020202020204" pitchFamily="34" charset="0"/>
              <a:buChar char="•"/>
            </a:pPr>
            <a:r>
              <a:rPr lang="en-GB" sz="1200" dirty="0"/>
              <a:t>A list of all clinics was created and validated</a:t>
            </a:r>
          </a:p>
          <a:p>
            <a:pPr marL="342900" indent="-342900">
              <a:buFont typeface="Arial" panose="020B0604020202020204" pitchFamily="34" charset="0"/>
              <a:buChar char="•"/>
            </a:pPr>
            <a:r>
              <a:rPr lang="en-GB" sz="1200" dirty="0"/>
              <a:t>All podiatry clinic specialties were identified</a:t>
            </a:r>
          </a:p>
          <a:p>
            <a:r>
              <a:rPr lang="en-GB" sz="1200" b="1" dirty="0"/>
              <a:t> </a:t>
            </a:r>
            <a:endParaRPr lang="en-GB" dirty="0"/>
          </a:p>
        </p:txBody>
      </p:sp>
      <p:sp>
        <p:nvSpPr>
          <p:cNvPr id="4" name="Slide Number Placeholder 3"/>
          <p:cNvSpPr>
            <a:spLocks noGrp="1"/>
          </p:cNvSpPr>
          <p:nvPr>
            <p:ph type="sldNum" sz="quarter" idx="5"/>
          </p:nvPr>
        </p:nvSpPr>
        <p:spPr/>
        <p:txBody>
          <a:bodyPr/>
          <a:lstStyle/>
          <a:p>
            <a:fld id="{156C8D8C-D167-48F3-B6A1-0D9F83753168}" type="slidenum">
              <a:rPr lang="en-GB" smtClean="0"/>
              <a:t>32</a:t>
            </a:fld>
            <a:endParaRPr lang="en-GB"/>
          </a:p>
        </p:txBody>
      </p:sp>
    </p:spTree>
    <p:extLst>
      <p:ext uri="{BB962C8B-B14F-4D97-AF65-F5344CB8AC3E}">
        <p14:creationId xmlns:p14="http://schemas.microsoft.com/office/powerpoint/2010/main" val="3912332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Findings: </a:t>
            </a:r>
            <a:r>
              <a:rPr lang="en-GB" sz="1200"/>
              <a:t>30+ clinics at range of sites across Southampton and Portsmouth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Patients were only offered an appointment at the clinic site closest to their home </a:t>
            </a:r>
          </a:p>
          <a:p>
            <a:endParaRPr lang="en-GB"/>
          </a:p>
        </p:txBody>
      </p:sp>
      <p:sp>
        <p:nvSpPr>
          <p:cNvPr id="4" name="Slide Number Placeholder 3"/>
          <p:cNvSpPr>
            <a:spLocks noGrp="1"/>
          </p:cNvSpPr>
          <p:nvPr>
            <p:ph type="sldNum" sz="quarter" idx="5"/>
          </p:nvPr>
        </p:nvSpPr>
        <p:spPr/>
        <p:txBody>
          <a:bodyPr/>
          <a:lstStyle/>
          <a:p>
            <a:fld id="{156C8D8C-D167-48F3-B6A1-0D9F83753168}" type="slidenum">
              <a:rPr lang="en-GB" smtClean="0"/>
              <a:t>33</a:t>
            </a:fld>
            <a:endParaRPr lang="en-GB"/>
          </a:p>
        </p:txBody>
      </p:sp>
    </p:spTree>
    <p:extLst>
      <p:ext uri="{BB962C8B-B14F-4D97-AF65-F5344CB8AC3E}">
        <p14:creationId xmlns:p14="http://schemas.microsoft.com/office/powerpoint/2010/main" val="3467214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Reduced queues by offering patients a choice of clinic site to attend = improved management of variation in referral rate</a:t>
            </a:r>
          </a:p>
        </p:txBody>
      </p:sp>
      <p:sp>
        <p:nvSpPr>
          <p:cNvPr id="4" name="Slide Number Placeholder 3"/>
          <p:cNvSpPr>
            <a:spLocks noGrp="1"/>
          </p:cNvSpPr>
          <p:nvPr>
            <p:ph type="sldNum" sz="quarter" idx="5"/>
          </p:nvPr>
        </p:nvSpPr>
        <p:spPr/>
        <p:txBody>
          <a:bodyPr/>
          <a:lstStyle/>
          <a:p>
            <a:fld id="{156C8D8C-D167-48F3-B6A1-0D9F83753168}" type="slidenum">
              <a:rPr lang="en-GB" smtClean="0"/>
              <a:t>34</a:t>
            </a:fld>
            <a:endParaRPr lang="en-GB"/>
          </a:p>
        </p:txBody>
      </p:sp>
    </p:spTree>
    <p:extLst>
      <p:ext uri="{BB962C8B-B14F-4D97-AF65-F5344CB8AC3E}">
        <p14:creationId xmlns:p14="http://schemas.microsoft.com/office/powerpoint/2010/main" val="1655536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May need to do some clinical prioritisation but should keep to minimum.  Typical response to increasing queues is to introduce extra prioritisation steps, slots are reserved for more vulnerable groups of patients; shunts patients around, creates complex referral criteria and booking rules, delays in process and wastes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156C8D8C-D167-48F3-B6A1-0D9F83753168}" type="slidenum">
              <a:rPr lang="en-GB" smtClean="0"/>
              <a:t>35</a:t>
            </a:fld>
            <a:endParaRPr lang="en-GB"/>
          </a:p>
        </p:txBody>
      </p:sp>
    </p:spTree>
    <p:extLst>
      <p:ext uri="{BB962C8B-B14F-4D97-AF65-F5344CB8AC3E}">
        <p14:creationId xmlns:p14="http://schemas.microsoft.com/office/powerpoint/2010/main" val="3660835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Podiatry team example – </a:t>
            </a:r>
            <a:r>
              <a:rPr lang="en-GB" sz="1200" dirty="0"/>
              <a:t>clinicians had their own patient groups creating carve out and additional patient queues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Created more queues and more variation</a:t>
            </a:r>
          </a:p>
          <a:p>
            <a:endParaRPr lang="en-GB" sz="1200" b="1" dirty="0"/>
          </a:p>
          <a:p>
            <a:endParaRPr lang="en-GB" b="1" dirty="0"/>
          </a:p>
        </p:txBody>
      </p:sp>
      <p:sp>
        <p:nvSpPr>
          <p:cNvPr id="4" name="Slide Number Placeholder 3"/>
          <p:cNvSpPr>
            <a:spLocks noGrp="1"/>
          </p:cNvSpPr>
          <p:nvPr>
            <p:ph type="sldNum" sz="quarter" idx="5"/>
          </p:nvPr>
        </p:nvSpPr>
        <p:spPr/>
        <p:txBody>
          <a:bodyPr/>
          <a:lstStyle/>
          <a:p>
            <a:fld id="{156C8D8C-D167-48F3-B6A1-0D9F83753168}" type="slidenum">
              <a:rPr lang="en-GB" smtClean="0"/>
              <a:t>36</a:t>
            </a:fld>
            <a:endParaRPr lang="en-GB"/>
          </a:p>
        </p:txBody>
      </p:sp>
    </p:spTree>
    <p:extLst>
      <p:ext uri="{BB962C8B-B14F-4D97-AF65-F5344CB8AC3E}">
        <p14:creationId xmlns:p14="http://schemas.microsoft.com/office/powerpoint/2010/main" val="134416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Podiatry team example – </a:t>
            </a:r>
            <a:r>
              <a:rPr lang="en-GB" sz="1200" dirty="0"/>
              <a:t>clinicians had their own patient groups creating carve out and additional patient queues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Created more queues and more variation</a:t>
            </a:r>
          </a:p>
          <a:p>
            <a:endParaRPr lang="en-GB" sz="1200" b="1" dirty="0"/>
          </a:p>
          <a:p>
            <a:endParaRPr lang="en-GB" b="1" dirty="0"/>
          </a:p>
        </p:txBody>
      </p:sp>
      <p:sp>
        <p:nvSpPr>
          <p:cNvPr id="4" name="Slide Number Placeholder 3"/>
          <p:cNvSpPr>
            <a:spLocks noGrp="1"/>
          </p:cNvSpPr>
          <p:nvPr>
            <p:ph type="sldNum" sz="quarter" idx="5"/>
          </p:nvPr>
        </p:nvSpPr>
        <p:spPr/>
        <p:txBody>
          <a:bodyPr/>
          <a:lstStyle/>
          <a:p>
            <a:fld id="{156C8D8C-D167-48F3-B6A1-0D9F83753168}" type="slidenum">
              <a:rPr lang="en-GB" smtClean="0"/>
              <a:t>37</a:t>
            </a:fld>
            <a:endParaRPr lang="en-GB"/>
          </a:p>
        </p:txBody>
      </p:sp>
    </p:spTree>
    <p:extLst>
      <p:ext uri="{BB962C8B-B14F-4D97-AF65-F5344CB8AC3E}">
        <p14:creationId xmlns:p14="http://schemas.microsoft.com/office/powerpoint/2010/main" val="125975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do everything you can to work within existing resources</a:t>
            </a:r>
          </a:p>
          <a:p>
            <a:r>
              <a:rPr lang="en-GB" dirty="0"/>
              <a:t>Manage demand = reduce DNAs where rebooked, short notice cancellations where slot is lost, move demand, do less</a:t>
            </a:r>
          </a:p>
          <a:p>
            <a:r>
              <a:rPr lang="en-GB" dirty="0"/>
              <a:t>QI methods = increase efficiency = reduce error rates and waste etc.</a:t>
            </a:r>
          </a:p>
        </p:txBody>
      </p:sp>
      <p:sp>
        <p:nvSpPr>
          <p:cNvPr id="4" name="Slide Number Placeholder 3"/>
          <p:cNvSpPr>
            <a:spLocks noGrp="1"/>
          </p:cNvSpPr>
          <p:nvPr>
            <p:ph type="sldNum" sz="quarter" idx="5"/>
          </p:nvPr>
        </p:nvSpPr>
        <p:spPr/>
        <p:txBody>
          <a:bodyPr/>
          <a:lstStyle/>
          <a:p>
            <a:fld id="{156C8D8C-D167-48F3-B6A1-0D9F83753168}" type="slidenum">
              <a:rPr lang="en-GB" smtClean="0"/>
              <a:t>5</a:t>
            </a:fld>
            <a:endParaRPr lang="en-GB"/>
          </a:p>
        </p:txBody>
      </p:sp>
    </p:spTree>
    <p:extLst>
      <p:ext uri="{BB962C8B-B14F-4D97-AF65-F5344CB8AC3E}">
        <p14:creationId xmlns:p14="http://schemas.microsoft.com/office/powerpoint/2010/main" val="2130840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a:t>New patient and follow up appointment pathways were process mapped</a:t>
            </a:r>
          </a:p>
          <a:p>
            <a:pPr marL="342900" indent="-342900">
              <a:buFont typeface="Arial" panose="020B0604020202020204" pitchFamily="34" charset="0"/>
              <a:buChar char="•"/>
            </a:pPr>
            <a:r>
              <a:rPr lang="en-GB" sz="1200" dirty="0"/>
              <a:t>A list of all clinics was created and validated</a:t>
            </a:r>
          </a:p>
          <a:p>
            <a:pPr marL="342900" indent="-342900">
              <a:buFont typeface="Arial" panose="020B0604020202020204" pitchFamily="34" charset="0"/>
              <a:buChar char="•"/>
            </a:pPr>
            <a:r>
              <a:rPr lang="en-GB" sz="1200" dirty="0"/>
              <a:t>All podiatry clinic specialties were identified</a:t>
            </a:r>
          </a:p>
          <a:p>
            <a:r>
              <a:rPr lang="en-GB" sz="1200" b="1" dirty="0"/>
              <a:t> </a:t>
            </a:r>
            <a:endParaRPr lang="en-GB" dirty="0"/>
          </a:p>
        </p:txBody>
      </p:sp>
      <p:sp>
        <p:nvSpPr>
          <p:cNvPr id="4" name="Slide Number Placeholder 3"/>
          <p:cNvSpPr>
            <a:spLocks noGrp="1"/>
          </p:cNvSpPr>
          <p:nvPr>
            <p:ph type="sldNum" sz="quarter" idx="5"/>
          </p:nvPr>
        </p:nvSpPr>
        <p:spPr/>
        <p:txBody>
          <a:bodyPr/>
          <a:lstStyle/>
          <a:p>
            <a:fld id="{156C8D8C-D167-48F3-B6A1-0D9F83753168}" type="slidenum">
              <a:rPr lang="en-GB" smtClean="0"/>
              <a:t>38</a:t>
            </a:fld>
            <a:endParaRPr lang="en-GB"/>
          </a:p>
        </p:txBody>
      </p:sp>
    </p:spTree>
    <p:extLst>
      <p:ext uri="{BB962C8B-B14F-4D97-AF65-F5344CB8AC3E}">
        <p14:creationId xmlns:p14="http://schemas.microsoft.com/office/powerpoint/2010/main" val="287181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Finish 13.20pm</a:t>
            </a:r>
          </a:p>
        </p:txBody>
      </p:sp>
      <p:sp>
        <p:nvSpPr>
          <p:cNvPr id="4" name="Slide Number Placeholder 3"/>
          <p:cNvSpPr>
            <a:spLocks noGrp="1"/>
          </p:cNvSpPr>
          <p:nvPr>
            <p:ph type="sldNum" sz="quarter" idx="5"/>
          </p:nvPr>
        </p:nvSpPr>
        <p:spPr/>
        <p:txBody>
          <a:bodyPr/>
          <a:lstStyle/>
          <a:p>
            <a:fld id="{156C8D8C-D167-48F3-B6A1-0D9F83753168}" type="slidenum">
              <a:rPr lang="en-GB" smtClean="0"/>
              <a:t>41</a:t>
            </a:fld>
            <a:endParaRPr lang="en-GB"/>
          </a:p>
        </p:txBody>
      </p:sp>
    </p:spTree>
    <p:extLst>
      <p:ext uri="{BB962C8B-B14F-4D97-AF65-F5344CB8AC3E}">
        <p14:creationId xmlns:p14="http://schemas.microsoft.com/office/powerpoint/2010/main" val="393033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Aim to make batch size (number of patients or tests processed together) as small as possible</a:t>
            </a:r>
          </a:p>
        </p:txBody>
      </p:sp>
      <p:sp>
        <p:nvSpPr>
          <p:cNvPr id="4" name="Slide Number Placeholder 3"/>
          <p:cNvSpPr>
            <a:spLocks noGrp="1"/>
          </p:cNvSpPr>
          <p:nvPr>
            <p:ph type="sldNum" sz="quarter" idx="5"/>
          </p:nvPr>
        </p:nvSpPr>
        <p:spPr/>
        <p:txBody>
          <a:bodyPr/>
          <a:lstStyle/>
          <a:p>
            <a:fld id="{156C8D8C-D167-48F3-B6A1-0D9F83753168}" type="slidenum">
              <a:rPr lang="en-GB" smtClean="0"/>
              <a:t>42</a:t>
            </a:fld>
            <a:endParaRPr lang="en-GB"/>
          </a:p>
        </p:txBody>
      </p:sp>
    </p:spTree>
    <p:extLst>
      <p:ext uri="{BB962C8B-B14F-4D97-AF65-F5344CB8AC3E}">
        <p14:creationId xmlns:p14="http://schemas.microsoft.com/office/powerpoint/2010/main" val="2007689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0CF7D3-6853-4CC0-8791-1A88A91BD4A8}" type="slidenum">
              <a:rPr lang="en-GB" smtClean="0"/>
              <a:t>43</a:t>
            </a:fld>
            <a:endParaRPr lang="en-GB"/>
          </a:p>
        </p:txBody>
      </p:sp>
    </p:spTree>
    <p:extLst>
      <p:ext uri="{BB962C8B-B14F-4D97-AF65-F5344CB8AC3E}">
        <p14:creationId xmlns:p14="http://schemas.microsoft.com/office/powerpoint/2010/main" val="3873866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56C8D8C-D167-48F3-B6A1-0D9F83753168}" type="slidenum">
              <a:rPr lang="en-GB" smtClean="0"/>
              <a:t>44</a:t>
            </a:fld>
            <a:endParaRPr lang="en-GB"/>
          </a:p>
        </p:txBody>
      </p:sp>
    </p:spTree>
    <p:extLst>
      <p:ext uri="{BB962C8B-B14F-4D97-AF65-F5344CB8AC3E}">
        <p14:creationId xmlns:p14="http://schemas.microsoft.com/office/powerpoint/2010/main" val="1422262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apply QI methods (theory of constraint)</a:t>
            </a:r>
          </a:p>
        </p:txBody>
      </p:sp>
      <p:sp>
        <p:nvSpPr>
          <p:cNvPr id="4" name="Slide Number Placeholder 3"/>
          <p:cNvSpPr>
            <a:spLocks noGrp="1"/>
          </p:cNvSpPr>
          <p:nvPr>
            <p:ph type="sldNum" sz="quarter" idx="5"/>
          </p:nvPr>
        </p:nvSpPr>
        <p:spPr/>
        <p:txBody>
          <a:bodyPr/>
          <a:lstStyle/>
          <a:p>
            <a:fld id="{156C8D8C-D167-48F3-B6A1-0D9F83753168}" type="slidenum">
              <a:rPr lang="en-GB" smtClean="0"/>
              <a:t>46</a:t>
            </a:fld>
            <a:endParaRPr lang="en-GB"/>
          </a:p>
        </p:txBody>
      </p:sp>
    </p:spTree>
    <p:extLst>
      <p:ext uri="{BB962C8B-B14F-4D97-AF65-F5344CB8AC3E}">
        <p14:creationId xmlns:p14="http://schemas.microsoft.com/office/powerpoint/2010/main" val="904956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apply QI methods (theory of constraint)</a:t>
            </a:r>
          </a:p>
        </p:txBody>
      </p:sp>
      <p:sp>
        <p:nvSpPr>
          <p:cNvPr id="4" name="Slide Number Placeholder 3"/>
          <p:cNvSpPr>
            <a:spLocks noGrp="1"/>
          </p:cNvSpPr>
          <p:nvPr>
            <p:ph type="sldNum" sz="quarter" idx="5"/>
          </p:nvPr>
        </p:nvSpPr>
        <p:spPr/>
        <p:txBody>
          <a:bodyPr/>
          <a:lstStyle/>
          <a:p>
            <a:fld id="{156C8D8C-D167-48F3-B6A1-0D9F83753168}" type="slidenum">
              <a:rPr lang="en-GB" smtClean="0"/>
              <a:t>47</a:t>
            </a:fld>
            <a:endParaRPr lang="en-GB"/>
          </a:p>
        </p:txBody>
      </p:sp>
    </p:spTree>
    <p:extLst>
      <p:ext uri="{BB962C8B-B14F-4D97-AF65-F5344CB8AC3E}">
        <p14:creationId xmlns:p14="http://schemas.microsoft.com/office/powerpoint/2010/main" val="298073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Times New Roman" pitchFamily="18" charset="0"/>
                <a:cs typeface="Arial" charset="0"/>
              </a:defRPr>
            </a:lvl1pPr>
            <a:lvl2pPr marL="742950" indent="-285750" defTabSz="912813" eaLnBrk="0" hangingPunct="0">
              <a:defRPr sz="2400">
                <a:solidFill>
                  <a:schemeClr val="tx1"/>
                </a:solidFill>
                <a:latin typeface="Times New Roman" pitchFamily="18" charset="0"/>
                <a:cs typeface="Arial" charset="0"/>
              </a:defRPr>
            </a:lvl2pPr>
            <a:lvl3pPr marL="1143000" indent="-228600" defTabSz="912813" eaLnBrk="0" hangingPunct="0">
              <a:defRPr sz="2400">
                <a:solidFill>
                  <a:schemeClr val="tx1"/>
                </a:solidFill>
                <a:latin typeface="Times New Roman" pitchFamily="18" charset="0"/>
                <a:cs typeface="Arial" charset="0"/>
              </a:defRPr>
            </a:lvl3pPr>
            <a:lvl4pPr marL="1600200" indent="-228600" defTabSz="912813" eaLnBrk="0" hangingPunct="0">
              <a:defRPr sz="2400">
                <a:solidFill>
                  <a:schemeClr val="tx1"/>
                </a:solidFill>
                <a:latin typeface="Times New Roman" pitchFamily="18" charset="0"/>
                <a:cs typeface="Arial" charset="0"/>
              </a:defRPr>
            </a:lvl4pPr>
            <a:lvl5pPr marL="2057400" indent="-228600" defTabSz="912813" eaLnBrk="0" hangingPunct="0">
              <a:defRPr sz="2400">
                <a:solidFill>
                  <a:schemeClr val="tx1"/>
                </a:solidFill>
                <a:latin typeface="Times New Roman" pitchFamily="18" charset="0"/>
                <a:cs typeface="Arial"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cs typeface="Arial" charset="0"/>
              </a:defRPr>
            </a:lvl9pPr>
          </a:lstStyle>
          <a:p>
            <a:pPr marL="0" marR="0" lvl="0" indent="0" algn="r" defTabSz="912813" rtl="0" eaLnBrk="1" fontAlgn="auto" latinLnBrk="0" hangingPunct="1">
              <a:lnSpc>
                <a:spcPct val="100000"/>
              </a:lnSpc>
              <a:spcBef>
                <a:spcPts val="0"/>
              </a:spcBef>
              <a:spcAft>
                <a:spcPts val="0"/>
              </a:spcAft>
              <a:buClrTx/>
              <a:buSzTx/>
              <a:buFontTx/>
              <a:buNone/>
              <a:tabLst/>
              <a:defRPr/>
            </a:pPr>
            <a:fld id="{D5B621DD-4640-4D0C-A198-3B2359255C39}"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2813"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TROLLEY EXAMPLE</a:t>
            </a:r>
          </a:p>
          <a:p>
            <a:pPr eaLnBrk="1" hangingPunct="1"/>
            <a:r>
              <a:rPr lang="en-US" dirty="0"/>
              <a:t>No regular checks to wear and tear</a:t>
            </a:r>
          </a:p>
          <a:p>
            <a:pPr eaLnBrk="1" hangingPunct="1"/>
            <a:r>
              <a:rPr lang="en-US" dirty="0"/>
              <a:t>No </a:t>
            </a:r>
            <a:r>
              <a:rPr lang="en-US" dirty="0" err="1"/>
              <a:t>maintanence</a:t>
            </a:r>
            <a:r>
              <a:rPr lang="en-US" dirty="0"/>
              <a:t> schedule – creating a schedule will help prevent this happening again.</a:t>
            </a:r>
          </a:p>
          <a:p>
            <a:pPr eaLnBrk="1" hangingPunct="1"/>
            <a:r>
              <a:rPr lang="en-US" dirty="0"/>
              <a:t>Don’t do a one of repair…as likely to happen again </a:t>
            </a:r>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a:pPr>
            <a:r>
              <a:rPr lang="en-GB" sz="1200" dirty="0">
                <a:latin typeface="Arial" panose="020B0604020202020204" pitchFamily="34" charset="0"/>
                <a:cs typeface="Arial" panose="020B0604020202020204" pitchFamily="34" charset="0"/>
              </a:rPr>
              <a:t>The root cause - there is no equipment maintenance schedule.</a:t>
            </a:r>
          </a:p>
          <a:p>
            <a:pPr>
              <a:lnSpc>
                <a:spcPct val="120000"/>
              </a:lnSpc>
              <a:defRPr/>
            </a:pPr>
            <a:r>
              <a:rPr lang="en-GB" sz="1200" dirty="0">
                <a:latin typeface="Arial" panose="020B0604020202020204" pitchFamily="34" charset="0"/>
                <a:cs typeface="Arial" panose="020B0604020202020204" pitchFamily="34" charset="0"/>
              </a:rPr>
              <a:t>Setting up a proper maintenance schedule helps ensure that patients should never again be late due to faulty equipment. </a:t>
            </a:r>
          </a:p>
          <a:p>
            <a:pPr>
              <a:lnSpc>
                <a:spcPct val="120000"/>
              </a:lnSpc>
              <a:defRPr/>
            </a:pPr>
            <a:r>
              <a:rPr lang="en-GB" sz="1200" dirty="0">
                <a:latin typeface="Arial" panose="020B0604020202020204" pitchFamily="34" charset="0"/>
                <a:cs typeface="Arial" panose="020B0604020202020204" pitchFamily="34" charset="0"/>
              </a:rPr>
              <a:t>This reduces delays and improves flow. </a:t>
            </a:r>
          </a:p>
          <a:p>
            <a:pPr>
              <a:lnSpc>
                <a:spcPct val="120000"/>
              </a:lnSpc>
              <a:defRPr/>
            </a:pPr>
            <a:r>
              <a:rPr lang="en-GB" sz="1200" dirty="0">
                <a:latin typeface="Arial" panose="020B0604020202020204" pitchFamily="34" charset="0"/>
                <a:cs typeface="Arial" panose="020B0604020202020204" pitchFamily="34" charset="0"/>
              </a:rPr>
              <a:t>If you simply repair the trolley or do a one-off safety rail check, the problem may happen again sometime in the future.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0D7AC-013F-4C35-A00A-15EE7577C76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592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Finish 13.41pm</a:t>
            </a:r>
          </a:p>
        </p:txBody>
      </p:sp>
      <p:sp>
        <p:nvSpPr>
          <p:cNvPr id="4" name="Slide Number Placeholder 3"/>
          <p:cNvSpPr>
            <a:spLocks noGrp="1"/>
          </p:cNvSpPr>
          <p:nvPr>
            <p:ph type="sldNum" sz="quarter" idx="5"/>
          </p:nvPr>
        </p:nvSpPr>
        <p:spPr/>
        <p:txBody>
          <a:bodyPr/>
          <a:lstStyle/>
          <a:p>
            <a:fld id="{156C8D8C-D167-48F3-B6A1-0D9F83753168}" type="slidenum">
              <a:rPr lang="en-GB" smtClean="0"/>
              <a:t>50</a:t>
            </a:fld>
            <a:endParaRPr lang="en-GB"/>
          </a:p>
        </p:txBody>
      </p:sp>
    </p:spTree>
    <p:extLst>
      <p:ext uri="{BB962C8B-B14F-4D97-AF65-F5344CB8AC3E}">
        <p14:creationId xmlns:p14="http://schemas.microsoft.com/office/powerpoint/2010/main" val="246386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10am</a:t>
            </a:r>
          </a:p>
        </p:txBody>
      </p:sp>
      <p:sp>
        <p:nvSpPr>
          <p:cNvPr id="4" name="Slide Number Placeholder 3"/>
          <p:cNvSpPr>
            <a:spLocks noGrp="1"/>
          </p:cNvSpPr>
          <p:nvPr>
            <p:ph type="sldNum" sz="quarter" idx="5"/>
          </p:nvPr>
        </p:nvSpPr>
        <p:spPr/>
        <p:txBody>
          <a:bodyPr/>
          <a:lstStyle/>
          <a:p>
            <a:fld id="{156C8D8C-D167-48F3-B6A1-0D9F83753168}" type="slidenum">
              <a:rPr lang="en-GB" smtClean="0"/>
              <a:t>6</a:t>
            </a:fld>
            <a:endParaRPr lang="en-GB"/>
          </a:p>
        </p:txBody>
      </p:sp>
    </p:spTree>
    <p:extLst>
      <p:ext uri="{BB962C8B-B14F-4D97-AF65-F5344CB8AC3E}">
        <p14:creationId xmlns:p14="http://schemas.microsoft.com/office/powerpoint/2010/main" val="761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9.15</a:t>
            </a:r>
          </a:p>
        </p:txBody>
      </p:sp>
      <p:sp>
        <p:nvSpPr>
          <p:cNvPr id="4" name="Slide Number Placeholder 3"/>
          <p:cNvSpPr>
            <a:spLocks noGrp="1"/>
          </p:cNvSpPr>
          <p:nvPr>
            <p:ph type="sldNum" sz="quarter" idx="5"/>
          </p:nvPr>
        </p:nvSpPr>
        <p:spPr/>
        <p:txBody>
          <a:bodyPr/>
          <a:lstStyle/>
          <a:p>
            <a:fld id="{C20CF7D3-6853-4CC0-8791-1A88A91BD4A8}" type="slidenum">
              <a:rPr lang="en-GB" smtClean="0"/>
              <a:t>51</a:t>
            </a:fld>
            <a:endParaRPr lang="en-GB"/>
          </a:p>
        </p:txBody>
      </p:sp>
    </p:spTree>
    <p:extLst>
      <p:ext uri="{BB962C8B-B14F-4D97-AF65-F5344CB8AC3E}">
        <p14:creationId xmlns:p14="http://schemas.microsoft.com/office/powerpoint/2010/main" val="1466420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10.50am, allow 15 mins, finish 11.05am</a:t>
            </a:r>
          </a:p>
        </p:txBody>
      </p:sp>
      <p:sp>
        <p:nvSpPr>
          <p:cNvPr id="4" name="Slide Number Placeholder 3"/>
          <p:cNvSpPr>
            <a:spLocks noGrp="1"/>
          </p:cNvSpPr>
          <p:nvPr>
            <p:ph type="sldNum" sz="quarter" idx="5"/>
          </p:nvPr>
        </p:nvSpPr>
        <p:spPr/>
        <p:txBody>
          <a:bodyPr/>
          <a:lstStyle/>
          <a:p>
            <a:fld id="{ED090F62-5C0A-4BDD-8399-8BA31353F7C8}" type="slidenum">
              <a:rPr lang="en-GB" smtClean="0"/>
              <a:t>52</a:t>
            </a:fld>
            <a:endParaRPr lang="en-GB"/>
          </a:p>
        </p:txBody>
      </p:sp>
    </p:spTree>
    <p:extLst>
      <p:ext uri="{BB962C8B-B14F-4D97-AF65-F5344CB8AC3E}">
        <p14:creationId xmlns:p14="http://schemas.microsoft.com/office/powerpoint/2010/main" val="3147396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A0D7AC-013F-4C35-A00A-15EE7577C765}" type="slidenum">
              <a:rPr lang="en-GB" smtClean="0"/>
              <a:t>53</a:t>
            </a:fld>
            <a:endParaRPr lang="en-GB"/>
          </a:p>
        </p:txBody>
      </p:sp>
    </p:spTree>
    <p:extLst>
      <p:ext uri="{BB962C8B-B14F-4D97-AF65-F5344CB8AC3E}">
        <p14:creationId xmlns:p14="http://schemas.microsoft.com/office/powerpoint/2010/main" val="190146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10am</a:t>
            </a:r>
          </a:p>
        </p:txBody>
      </p:sp>
      <p:sp>
        <p:nvSpPr>
          <p:cNvPr id="4" name="Slide Number Placeholder 3"/>
          <p:cNvSpPr>
            <a:spLocks noGrp="1"/>
          </p:cNvSpPr>
          <p:nvPr>
            <p:ph type="sldNum" sz="quarter" idx="5"/>
          </p:nvPr>
        </p:nvSpPr>
        <p:spPr/>
        <p:txBody>
          <a:bodyPr/>
          <a:lstStyle/>
          <a:p>
            <a:fld id="{156C8D8C-D167-48F3-B6A1-0D9F83753168}" type="slidenum">
              <a:rPr lang="en-GB" smtClean="0"/>
              <a:t>7</a:t>
            </a:fld>
            <a:endParaRPr lang="en-GB"/>
          </a:p>
        </p:txBody>
      </p:sp>
    </p:spTree>
    <p:extLst>
      <p:ext uri="{BB962C8B-B14F-4D97-AF65-F5344CB8AC3E}">
        <p14:creationId xmlns:p14="http://schemas.microsoft.com/office/powerpoint/2010/main" val="15610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56C8D8C-D167-48F3-B6A1-0D9F83753168}" type="slidenum">
              <a:rPr lang="en-GB" smtClean="0"/>
              <a:t>8</a:t>
            </a:fld>
            <a:endParaRPr lang="en-GB"/>
          </a:p>
        </p:txBody>
      </p:sp>
    </p:spTree>
    <p:extLst>
      <p:ext uri="{BB962C8B-B14F-4D97-AF65-F5344CB8AC3E}">
        <p14:creationId xmlns:p14="http://schemas.microsoft.com/office/powerpoint/2010/main" val="10700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56C8D8C-D167-48F3-B6A1-0D9F83753168}" type="slidenum">
              <a:rPr lang="en-GB" smtClean="0"/>
              <a:t>9</a:t>
            </a:fld>
            <a:endParaRPr lang="en-GB"/>
          </a:p>
        </p:txBody>
      </p:sp>
    </p:spTree>
    <p:extLst>
      <p:ext uri="{BB962C8B-B14F-4D97-AF65-F5344CB8AC3E}">
        <p14:creationId xmlns:p14="http://schemas.microsoft.com/office/powerpoint/2010/main" val="129852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8D8C-D167-48F3-B6A1-0D9F837531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34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C8D8C-D167-48F3-B6A1-0D9F837531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862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DE7A-CBFA-4E02-87B4-12E897411962}"/>
              </a:ext>
            </a:extLst>
          </p:cNvPr>
          <p:cNvSpPr>
            <a:spLocks noGrp="1"/>
          </p:cNvSpPr>
          <p:nvPr>
            <p:ph type="title" hasCustomPrompt="1"/>
          </p:nvPr>
        </p:nvSpPr>
        <p:spPr/>
        <p:txBody>
          <a:bodyPr/>
          <a:lstStyle/>
          <a:p>
            <a:r>
              <a:rPr lang="en-US"/>
              <a:t>Click to edit title</a:t>
            </a:r>
            <a:endParaRPr lang="en-GB"/>
          </a:p>
        </p:txBody>
      </p:sp>
      <p:sp>
        <p:nvSpPr>
          <p:cNvPr id="3" name="Subtitle 2">
            <a:extLst>
              <a:ext uri="{FF2B5EF4-FFF2-40B4-BE49-F238E27FC236}">
                <a16:creationId xmlns:a16="http://schemas.microsoft.com/office/drawing/2014/main" id="{9C134F2F-0334-4137-A437-3AACC28109F8}"/>
              </a:ext>
            </a:extLst>
          </p:cNvPr>
          <p:cNvSpPr>
            <a:spLocks noGrp="1"/>
          </p:cNvSpPr>
          <p:nvPr>
            <p:ph type="subTitle" idx="1" hasCustomPrompt="1"/>
          </p:nvPr>
        </p:nvSpPr>
        <p:spPr>
          <a:xfrm>
            <a:off x="275492" y="2842382"/>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body content</a:t>
            </a:r>
            <a:endParaRPr lang="en-GB"/>
          </a:p>
        </p:txBody>
      </p:sp>
    </p:spTree>
    <p:extLst>
      <p:ext uri="{BB962C8B-B14F-4D97-AF65-F5344CB8AC3E}">
        <p14:creationId xmlns:p14="http://schemas.microsoft.com/office/powerpoint/2010/main" val="250045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1984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0EF6A7-6561-43B9-A477-BE3112AA6B2F}" type="datetime1">
              <a:rPr lang="en-GB" smtClean="0"/>
              <a:t>29/09/2023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2CD67F-7A36-4B8E-9BB6-C73479963021}" type="slidenum">
              <a:rPr lang="en-GB" smtClean="0"/>
              <a:t>‹#›</a:t>
            </a:fld>
            <a:endParaRPr lang="en-GB"/>
          </a:p>
        </p:txBody>
      </p:sp>
    </p:spTree>
    <p:extLst>
      <p:ext uri="{BB962C8B-B14F-4D97-AF65-F5344CB8AC3E}">
        <p14:creationId xmlns:p14="http://schemas.microsoft.com/office/powerpoint/2010/main" val="1140586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46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DE7A-CBFA-4E02-87B4-12E897411962}"/>
              </a:ext>
            </a:extLst>
          </p:cNvPr>
          <p:cNvSpPr>
            <a:spLocks noGrp="1"/>
          </p:cNvSpPr>
          <p:nvPr>
            <p:ph type="title" hasCustomPrompt="1"/>
          </p:nvPr>
        </p:nvSpPr>
        <p:spPr>
          <a:xfrm>
            <a:off x="2546252" y="1363931"/>
            <a:ext cx="8244840" cy="1325563"/>
          </a:xfrm>
        </p:spPr>
        <p:txBody>
          <a:bodyPr/>
          <a:lstStyle>
            <a:lvl1pPr>
              <a:defRPr/>
            </a:lvl1pPr>
          </a:lstStyle>
          <a:p>
            <a:r>
              <a:rPr lang="en-US"/>
              <a:t>Click to edit title</a:t>
            </a:r>
            <a:endParaRPr lang="en-GB"/>
          </a:p>
        </p:txBody>
      </p:sp>
      <p:sp>
        <p:nvSpPr>
          <p:cNvPr id="3" name="Subtitle 2">
            <a:extLst>
              <a:ext uri="{FF2B5EF4-FFF2-40B4-BE49-F238E27FC236}">
                <a16:creationId xmlns:a16="http://schemas.microsoft.com/office/drawing/2014/main" id="{9C134F2F-0334-4137-A437-3AACC28109F8}"/>
              </a:ext>
            </a:extLst>
          </p:cNvPr>
          <p:cNvSpPr>
            <a:spLocks noGrp="1"/>
          </p:cNvSpPr>
          <p:nvPr>
            <p:ph type="subTitle" idx="1" hasCustomPrompt="1"/>
          </p:nvPr>
        </p:nvSpPr>
        <p:spPr>
          <a:xfrm>
            <a:off x="5824024" y="2842381"/>
            <a:ext cx="4967068" cy="32348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body content</a:t>
            </a:r>
            <a:endParaRPr lang="en-GB"/>
          </a:p>
        </p:txBody>
      </p:sp>
      <p:sp>
        <p:nvSpPr>
          <p:cNvPr id="5" name="Subtitle 2">
            <a:extLst>
              <a:ext uri="{FF2B5EF4-FFF2-40B4-BE49-F238E27FC236}">
                <a16:creationId xmlns:a16="http://schemas.microsoft.com/office/drawing/2014/main" id="{35420576-25D4-4EFF-9702-EA82A3B4F7C4}"/>
              </a:ext>
            </a:extLst>
          </p:cNvPr>
          <p:cNvSpPr txBox="1">
            <a:spLocks/>
          </p:cNvSpPr>
          <p:nvPr userDrawn="1"/>
        </p:nvSpPr>
        <p:spPr>
          <a:xfrm>
            <a:off x="1967132" y="3429000"/>
            <a:ext cx="3477065" cy="29155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1">
                <a:solidFill>
                  <a:schemeClr val="bg1"/>
                </a:solidFill>
              </a:rPr>
              <a:t>Click to edit quote content</a:t>
            </a:r>
            <a:endParaRPr lang="en-GB" b="1">
              <a:solidFill>
                <a:schemeClr val="bg1"/>
              </a:solidFill>
            </a:endParaRPr>
          </a:p>
        </p:txBody>
      </p:sp>
    </p:spTree>
    <p:extLst>
      <p:ext uri="{BB962C8B-B14F-4D97-AF65-F5344CB8AC3E}">
        <p14:creationId xmlns:p14="http://schemas.microsoft.com/office/powerpoint/2010/main" val="382834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DE7A-CBFA-4E02-87B4-12E897411962}"/>
              </a:ext>
            </a:extLst>
          </p:cNvPr>
          <p:cNvSpPr>
            <a:spLocks noGrp="1"/>
          </p:cNvSpPr>
          <p:nvPr>
            <p:ph type="title" hasCustomPrompt="1"/>
          </p:nvPr>
        </p:nvSpPr>
        <p:spPr>
          <a:xfrm>
            <a:off x="275492" y="1363931"/>
            <a:ext cx="8601222" cy="1325563"/>
          </a:xfrm>
        </p:spPr>
        <p:txBody>
          <a:bodyPr/>
          <a:lstStyle>
            <a:lvl1pPr>
              <a:defRPr/>
            </a:lvl1pPr>
          </a:lstStyle>
          <a:p>
            <a:r>
              <a:rPr lang="en-US"/>
              <a:t>Click to edit title</a:t>
            </a:r>
            <a:endParaRPr lang="en-GB"/>
          </a:p>
        </p:txBody>
      </p:sp>
      <p:sp>
        <p:nvSpPr>
          <p:cNvPr id="3" name="Subtitle 2">
            <a:extLst>
              <a:ext uri="{FF2B5EF4-FFF2-40B4-BE49-F238E27FC236}">
                <a16:creationId xmlns:a16="http://schemas.microsoft.com/office/drawing/2014/main" id="{9C134F2F-0334-4137-A437-3AACC28109F8}"/>
              </a:ext>
            </a:extLst>
          </p:cNvPr>
          <p:cNvSpPr>
            <a:spLocks noGrp="1"/>
          </p:cNvSpPr>
          <p:nvPr>
            <p:ph type="subTitle" idx="1" hasCustomPrompt="1"/>
          </p:nvPr>
        </p:nvSpPr>
        <p:spPr>
          <a:xfrm>
            <a:off x="275492" y="2842381"/>
            <a:ext cx="5281246" cy="313638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body content</a:t>
            </a:r>
            <a:endParaRPr lang="en-GB"/>
          </a:p>
        </p:txBody>
      </p:sp>
      <p:sp>
        <p:nvSpPr>
          <p:cNvPr id="4" name="Subtitle 2">
            <a:extLst>
              <a:ext uri="{FF2B5EF4-FFF2-40B4-BE49-F238E27FC236}">
                <a16:creationId xmlns:a16="http://schemas.microsoft.com/office/drawing/2014/main" id="{549CAFA2-4CA5-41D8-AE8D-9AB5D70A5BA9}"/>
              </a:ext>
            </a:extLst>
          </p:cNvPr>
          <p:cNvSpPr txBox="1">
            <a:spLocks/>
          </p:cNvSpPr>
          <p:nvPr userDrawn="1"/>
        </p:nvSpPr>
        <p:spPr>
          <a:xfrm>
            <a:off x="5399649" y="3429000"/>
            <a:ext cx="3477065" cy="29155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1">
                <a:solidFill>
                  <a:schemeClr val="bg1"/>
                </a:solidFill>
              </a:rPr>
              <a:t>Click to edit quote content</a:t>
            </a:r>
            <a:endParaRPr lang="en-GB" b="1">
              <a:solidFill>
                <a:schemeClr val="bg1"/>
              </a:solidFill>
            </a:endParaRPr>
          </a:p>
        </p:txBody>
      </p:sp>
    </p:spTree>
    <p:extLst>
      <p:ext uri="{BB962C8B-B14F-4D97-AF65-F5344CB8AC3E}">
        <p14:creationId xmlns:p14="http://schemas.microsoft.com/office/powerpoint/2010/main" val="364280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37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612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161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896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46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0F320-109A-459C-931E-68A7E348F32C}" type="datetimeFigureOut">
              <a:rPr lang="en-GB" smtClean="0">
                <a:solidFill>
                  <a:prstClr val="black">
                    <a:tint val="75000"/>
                  </a:prstClr>
                </a:solidFill>
              </a:rPr>
              <a:pPr/>
              <a:t>29/09/2023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C2CD67F-7A36-4B8E-9BB6-C734799630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06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A4831-A8C0-49D6-A9CB-97A60719AA68}"/>
              </a:ext>
            </a:extLst>
          </p:cNvPr>
          <p:cNvSpPr>
            <a:spLocks noGrp="1"/>
          </p:cNvSpPr>
          <p:nvPr>
            <p:ph type="title"/>
          </p:nvPr>
        </p:nvSpPr>
        <p:spPr>
          <a:xfrm>
            <a:off x="275492" y="1363931"/>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AC3268-27C1-4229-9A29-88A94C51DD43}"/>
              </a:ext>
            </a:extLst>
          </p:cNvPr>
          <p:cNvSpPr>
            <a:spLocks noGrp="1"/>
          </p:cNvSpPr>
          <p:nvPr>
            <p:ph type="body" idx="1"/>
          </p:nvPr>
        </p:nvSpPr>
        <p:spPr>
          <a:xfrm>
            <a:off x="275492" y="2824431"/>
            <a:ext cx="10515600" cy="20851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93125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package" Target="../embeddings/Microsoft_Word_Document.docx"/><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28.xml"/><Relationship Id="rId16"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1.svg"/><Relationship Id="rId9" Type="http://schemas.openxmlformats.org/officeDocument/2006/relationships/image" Target="../media/image51.png"/><Relationship Id="rId14" Type="http://schemas.openxmlformats.org/officeDocument/2006/relationships/image" Target="../media/image56.svg"/></Relationships>
</file>

<file path=ppt/slides/_rels/slide3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29.xml"/><Relationship Id="rId16"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1.svg"/><Relationship Id="rId9" Type="http://schemas.openxmlformats.org/officeDocument/2006/relationships/image" Target="../media/image51.png"/><Relationship Id="rId14" Type="http://schemas.openxmlformats.org/officeDocument/2006/relationships/image" Target="../media/image56.sv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C41D773-0FF7-4366-8DB9-7C007F350B45}"/>
              </a:ext>
            </a:extLst>
          </p:cNvPr>
          <p:cNvSpPr>
            <a:spLocks noGrp="1"/>
          </p:cNvSpPr>
          <p:nvPr>
            <p:ph type="subTitle" idx="4294967295"/>
          </p:nvPr>
        </p:nvSpPr>
        <p:spPr>
          <a:xfrm>
            <a:off x="1619471" y="3627421"/>
            <a:ext cx="7136408" cy="1894033"/>
          </a:xfrm>
        </p:spPr>
        <p:txBody>
          <a:bodyPr>
            <a:normAutofit/>
          </a:bodyPr>
          <a:lstStyle/>
          <a:p>
            <a:pPr marL="0" indent="0" algn="ctr">
              <a:buNone/>
            </a:pPr>
            <a:r>
              <a:rPr lang="en-GB" sz="3200" b="1" dirty="0"/>
              <a:t>Shining a light on patient pathways</a:t>
            </a:r>
          </a:p>
          <a:p>
            <a:pPr marL="0" indent="0" algn="ctr">
              <a:buNone/>
            </a:pPr>
            <a:endParaRPr lang="en-GB" sz="3200" b="1" dirty="0"/>
          </a:p>
          <a:p>
            <a:pPr marL="0" indent="0" algn="ctr">
              <a:buNone/>
            </a:pPr>
            <a:r>
              <a:rPr lang="en-GB" sz="1800" b="1" dirty="0">
                <a:effectLst/>
                <a:latin typeface="Calibri" panose="020F0502020204030204" pitchFamily="34" charset="0"/>
                <a:ea typeface="Calibri" panose="020F0502020204030204" pitchFamily="34" charset="0"/>
              </a:rPr>
              <a:t>CSP South Central Regional Network event, 2/10/23</a:t>
            </a:r>
            <a:endParaRPr lang="en-GB" sz="3200" b="1" dirty="0"/>
          </a:p>
        </p:txBody>
      </p:sp>
      <p:sp>
        <p:nvSpPr>
          <p:cNvPr id="5" name="TextBox 4">
            <a:extLst>
              <a:ext uri="{FF2B5EF4-FFF2-40B4-BE49-F238E27FC236}">
                <a16:creationId xmlns:a16="http://schemas.microsoft.com/office/drawing/2014/main" id="{DE9272BE-7F3A-4E1B-BD98-494781920E20}"/>
              </a:ext>
            </a:extLst>
          </p:cNvPr>
          <p:cNvSpPr txBox="1"/>
          <p:nvPr/>
        </p:nvSpPr>
        <p:spPr>
          <a:xfrm>
            <a:off x="2084420" y="5756385"/>
            <a:ext cx="66714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Dr Helen Wharam, Advanced QI Methodologist</a:t>
            </a:r>
          </a:p>
        </p:txBody>
      </p:sp>
      <p:pic>
        <p:nvPicPr>
          <p:cNvPr id="2" name="Picture 1">
            <a:extLst>
              <a:ext uri="{FF2B5EF4-FFF2-40B4-BE49-F238E27FC236}">
                <a16:creationId xmlns:a16="http://schemas.microsoft.com/office/drawing/2014/main" id="{BF0CFDA1-9BAD-47CE-9399-27076AD6CD61}"/>
              </a:ext>
            </a:extLst>
          </p:cNvPr>
          <p:cNvPicPr>
            <a:picLocks noChangeAspect="1"/>
          </p:cNvPicPr>
          <p:nvPr/>
        </p:nvPicPr>
        <p:blipFill>
          <a:blip r:embed="rId3"/>
          <a:stretch>
            <a:fillRect/>
          </a:stretch>
        </p:blipFill>
        <p:spPr>
          <a:xfrm>
            <a:off x="2760269" y="379868"/>
            <a:ext cx="4854811" cy="2730831"/>
          </a:xfrm>
          <a:prstGeom prst="rect">
            <a:avLst/>
          </a:prstGeom>
        </p:spPr>
      </p:pic>
    </p:spTree>
    <p:extLst>
      <p:ext uri="{BB962C8B-B14F-4D97-AF65-F5344CB8AC3E}">
        <p14:creationId xmlns:p14="http://schemas.microsoft.com/office/powerpoint/2010/main" val="49399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FD58-7C24-45E2-92BD-2EAB884665EB}"/>
              </a:ext>
            </a:extLst>
          </p:cNvPr>
          <p:cNvSpPr>
            <a:spLocks noGrp="1"/>
          </p:cNvSpPr>
          <p:nvPr>
            <p:ph type="title"/>
          </p:nvPr>
        </p:nvSpPr>
        <p:spPr>
          <a:xfrm>
            <a:off x="1997884" y="840049"/>
            <a:ext cx="6577438" cy="862352"/>
          </a:xfrm>
        </p:spPr>
        <p:txBody>
          <a:bodyPr>
            <a:noAutofit/>
          </a:bodyPr>
          <a:lstStyle/>
          <a:p>
            <a:r>
              <a:rPr lang="en-GB" sz="3200" b="1"/>
              <a:t>You now have a foundation for</a:t>
            </a:r>
          </a:p>
        </p:txBody>
      </p:sp>
      <p:pic>
        <p:nvPicPr>
          <p:cNvPr id="9" name="Picture 8">
            <a:extLst>
              <a:ext uri="{FF2B5EF4-FFF2-40B4-BE49-F238E27FC236}">
                <a16:creationId xmlns:a16="http://schemas.microsoft.com/office/drawing/2014/main" id="{DF10F796-832B-4618-86EB-4E82E392481D}"/>
              </a:ext>
            </a:extLst>
          </p:cNvPr>
          <p:cNvPicPr>
            <a:picLocks noChangeAspect="1"/>
          </p:cNvPicPr>
          <p:nvPr/>
        </p:nvPicPr>
        <p:blipFill>
          <a:blip r:embed="rId2"/>
          <a:stretch>
            <a:fillRect/>
          </a:stretch>
        </p:blipFill>
        <p:spPr>
          <a:xfrm>
            <a:off x="5738191" y="2547637"/>
            <a:ext cx="3402206" cy="2551655"/>
          </a:xfrm>
          <a:prstGeom prst="rect">
            <a:avLst/>
          </a:prstGeom>
        </p:spPr>
      </p:pic>
      <p:sp>
        <p:nvSpPr>
          <p:cNvPr id="7" name="Content Placeholder 6">
            <a:extLst>
              <a:ext uri="{FF2B5EF4-FFF2-40B4-BE49-F238E27FC236}">
                <a16:creationId xmlns:a16="http://schemas.microsoft.com/office/drawing/2014/main" id="{E837B038-39B4-42D7-8588-9C1D092FFB43}"/>
              </a:ext>
            </a:extLst>
          </p:cNvPr>
          <p:cNvSpPr txBox="1">
            <a:spLocks/>
          </p:cNvSpPr>
          <p:nvPr/>
        </p:nvSpPr>
        <p:spPr>
          <a:xfrm>
            <a:off x="802221" y="2312165"/>
            <a:ext cx="5502456" cy="3022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GB" sz="2400"/>
              <a:t>improving data capture</a:t>
            </a:r>
          </a:p>
          <a:p>
            <a:pPr>
              <a:lnSpc>
                <a:spcPct val="150000"/>
              </a:lnSpc>
              <a:spcBef>
                <a:spcPts val="0"/>
              </a:spcBef>
            </a:pPr>
            <a:r>
              <a:rPr lang="en-GB" sz="2400"/>
              <a:t>managing variation</a:t>
            </a:r>
          </a:p>
          <a:p>
            <a:pPr>
              <a:lnSpc>
                <a:spcPct val="150000"/>
              </a:lnSpc>
              <a:spcBef>
                <a:spcPts val="0"/>
              </a:spcBef>
            </a:pPr>
            <a:r>
              <a:rPr lang="en-GB" sz="2400"/>
              <a:t>optimising flow</a:t>
            </a:r>
          </a:p>
          <a:p>
            <a:pPr>
              <a:lnSpc>
                <a:spcPct val="150000"/>
              </a:lnSpc>
              <a:spcBef>
                <a:spcPts val="0"/>
              </a:spcBef>
            </a:pPr>
            <a:r>
              <a:rPr lang="en-GB" sz="2400"/>
              <a:t>ensuring timeliness of care</a:t>
            </a:r>
          </a:p>
          <a:p>
            <a:pPr>
              <a:lnSpc>
                <a:spcPct val="150000"/>
              </a:lnSpc>
              <a:spcBef>
                <a:spcPts val="0"/>
              </a:spcBef>
            </a:pPr>
            <a:r>
              <a:rPr lang="en-GB" sz="2400"/>
              <a:t>workforce planning</a:t>
            </a:r>
          </a:p>
        </p:txBody>
      </p:sp>
      <p:sp>
        <p:nvSpPr>
          <p:cNvPr id="3" name="TextBox 2">
            <a:extLst>
              <a:ext uri="{FF2B5EF4-FFF2-40B4-BE49-F238E27FC236}">
                <a16:creationId xmlns:a16="http://schemas.microsoft.com/office/drawing/2014/main" id="{79664EC7-80DC-4AE5-B073-CBCA1D001025}"/>
              </a:ext>
            </a:extLst>
          </p:cNvPr>
          <p:cNvSpPr txBox="1"/>
          <p:nvPr/>
        </p:nvSpPr>
        <p:spPr>
          <a:xfrm>
            <a:off x="1337213" y="5641145"/>
            <a:ext cx="6963508" cy="461665"/>
          </a:xfrm>
          <a:prstGeom prst="rect">
            <a:avLst/>
          </a:prstGeom>
          <a:noFill/>
        </p:spPr>
        <p:txBody>
          <a:bodyPr wrap="square" rtlCol="0">
            <a:spAutoFit/>
          </a:bodyPr>
          <a:lstStyle/>
          <a:p>
            <a:r>
              <a:rPr lang="en-GB" sz="2400"/>
              <a:t>= improved demand and capacity management</a:t>
            </a:r>
          </a:p>
        </p:txBody>
      </p:sp>
    </p:spTree>
    <p:extLst>
      <p:ext uri="{BB962C8B-B14F-4D97-AF65-F5344CB8AC3E}">
        <p14:creationId xmlns:p14="http://schemas.microsoft.com/office/powerpoint/2010/main" val="216766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076D03-F897-4A2E-AF29-D4F316930AB3}"/>
              </a:ext>
            </a:extLst>
          </p:cNvPr>
          <p:cNvSpPr/>
          <p:nvPr/>
        </p:nvSpPr>
        <p:spPr>
          <a:xfrm>
            <a:off x="1829652" y="2920757"/>
            <a:ext cx="1023425" cy="2667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C42D3F51-3CE7-4CCB-92A5-BDE6302F5B83}"/>
              </a:ext>
            </a:extLst>
          </p:cNvPr>
          <p:cNvSpPr txBox="1"/>
          <p:nvPr/>
        </p:nvSpPr>
        <p:spPr>
          <a:xfrm>
            <a:off x="1827423" y="2930212"/>
            <a:ext cx="854612"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Referral triage</a:t>
            </a:r>
          </a:p>
        </p:txBody>
      </p:sp>
      <p:sp>
        <p:nvSpPr>
          <p:cNvPr id="7" name="Rectangle 6">
            <a:extLst>
              <a:ext uri="{FF2B5EF4-FFF2-40B4-BE49-F238E27FC236}">
                <a16:creationId xmlns:a16="http://schemas.microsoft.com/office/drawing/2014/main" id="{23B01C97-7D63-4023-AC97-662A51663E8F}"/>
              </a:ext>
            </a:extLst>
          </p:cNvPr>
          <p:cNvSpPr/>
          <p:nvPr/>
        </p:nvSpPr>
        <p:spPr>
          <a:xfrm>
            <a:off x="1825551" y="4372410"/>
            <a:ext cx="1023425" cy="214799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AC8BB7DD-9D0C-4121-8E40-7DBF175A256B}"/>
              </a:ext>
            </a:extLst>
          </p:cNvPr>
          <p:cNvSpPr txBox="1"/>
          <p:nvPr/>
        </p:nvSpPr>
        <p:spPr>
          <a:xfrm>
            <a:off x="1857413" y="4379903"/>
            <a:ext cx="1023425" cy="2169825"/>
          </a:xfrm>
          <a:prstGeom prst="rect">
            <a:avLst/>
          </a:prstGeom>
          <a:noFill/>
        </p:spPr>
        <p:txBody>
          <a:bodyPr wrap="square" rtlCol="0">
            <a:spAutoFit/>
          </a:bodyPr>
          <a:lstStyle/>
          <a:p>
            <a:pPr defTabSz="685800">
              <a:defRPr/>
            </a:pPr>
            <a:r>
              <a:rPr lang="en-GB" sz="900">
                <a:solidFill>
                  <a:prstClr val="black"/>
                </a:solidFill>
                <a:latin typeface="Calibri" panose="020F0502020204030204"/>
              </a:rPr>
              <a:t>Process: daily, allocated time + ad hoc (fire fighting); total time required unknown – plan data collection &amp; percentiles, SPC</a:t>
            </a:r>
          </a:p>
          <a:p>
            <a:pPr defTabSz="685800">
              <a:defRPr/>
            </a:pPr>
            <a:r>
              <a:rPr lang="en-GB" sz="900">
                <a:solidFill>
                  <a:prstClr val="black"/>
                </a:solidFill>
                <a:latin typeface="Calibri" panose="020F0502020204030204"/>
              </a:rPr>
              <a:t>Who: B7s, IMAT + others ad hoc</a:t>
            </a:r>
          </a:p>
          <a:p>
            <a:pPr defTabSz="685800">
              <a:defRPr/>
            </a:pPr>
            <a:r>
              <a:rPr lang="en-GB" sz="900">
                <a:solidFill>
                  <a:prstClr val="black"/>
                </a:solidFill>
                <a:latin typeface="Calibri" panose="020F0502020204030204"/>
              </a:rPr>
              <a:t>? Rejection rate for referrals –reduced?</a:t>
            </a:r>
          </a:p>
          <a:p>
            <a:pPr defTabSz="685800">
              <a:defRPr/>
            </a:pPr>
            <a:r>
              <a:rPr lang="en-GB" sz="900">
                <a:solidFill>
                  <a:prstClr val="black"/>
                </a:solidFill>
                <a:latin typeface="Calibri" panose="020F0502020204030204"/>
              </a:rPr>
              <a:t>When is </a:t>
            </a:r>
            <a:r>
              <a:rPr lang="en-GB" sz="900" err="1">
                <a:solidFill>
                  <a:prstClr val="black"/>
                </a:solidFill>
                <a:latin typeface="Calibri" panose="020F0502020204030204"/>
              </a:rPr>
              <a:t>pt</a:t>
            </a:r>
            <a:r>
              <a:rPr lang="en-GB" sz="900">
                <a:solidFill>
                  <a:prstClr val="black"/>
                </a:solidFill>
                <a:latin typeface="Calibri" panose="020F0502020204030204"/>
              </a:rPr>
              <a:t> added to systm1?</a:t>
            </a:r>
          </a:p>
        </p:txBody>
      </p:sp>
      <p:sp>
        <p:nvSpPr>
          <p:cNvPr id="9" name="Rectangle 8">
            <a:extLst>
              <a:ext uri="{FF2B5EF4-FFF2-40B4-BE49-F238E27FC236}">
                <a16:creationId xmlns:a16="http://schemas.microsoft.com/office/drawing/2014/main" id="{9F4F53F2-A0FD-44E4-B659-85B77D9E0675}"/>
              </a:ext>
            </a:extLst>
          </p:cNvPr>
          <p:cNvSpPr/>
          <p:nvPr/>
        </p:nvSpPr>
        <p:spPr>
          <a:xfrm>
            <a:off x="4061775" y="3915669"/>
            <a:ext cx="1023425" cy="46423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1844BBE-8A40-4884-8FC8-7650513672AC}"/>
              </a:ext>
            </a:extLst>
          </p:cNvPr>
          <p:cNvSpPr/>
          <p:nvPr/>
        </p:nvSpPr>
        <p:spPr>
          <a:xfrm>
            <a:off x="4062377" y="3264099"/>
            <a:ext cx="1023425" cy="46423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A70E7CDB-A0DA-4167-9E43-9C08B68B7124}"/>
              </a:ext>
            </a:extLst>
          </p:cNvPr>
          <p:cNvSpPr/>
          <p:nvPr/>
        </p:nvSpPr>
        <p:spPr>
          <a:xfrm>
            <a:off x="4071697" y="2417353"/>
            <a:ext cx="1023425" cy="46423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D1C75028-A857-4880-BEAC-B0604C98884A}"/>
              </a:ext>
            </a:extLst>
          </p:cNvPr>
          <p:cNvSpPr/>
          <p:nvPr/>
        </p:nvSpPr>
        <p:spPr>
          <a:xfrm>
            <a:off x="4059553" y="1789991"/>
            <a:ext cx="1023425" cy="46423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E6C79E5C-9914-44FE-A410-80BF7055863C}"/>
              </a:ext>
            </a:extLst>
          </p:cNvPr>
          <p:cNvSpPr/>
          <p:nvPr/>
        </p:nvSpPr>
        <p:spPr>
          <a:xfrm>
            <a:off x="1843251" y="1970905"/>
            <a:ext cx="982393"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ACE33FE6-6101-476E-B048-170D96E89316}"/>
              </a:ext>
            </a:extLst>
          </p:cNvPr>
          <p:cNvSpPr/>
          <p:nvPr/>
        </p:nvSpPr>
        <p:spPr>
          <a:xfrm>
            <a:off x="1812243" y="3666210"/>
            <a:ext cx="1023425"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5" name="TextBox 14">
            <a:extLst>
              <a:ext uri="{FF2B5EF4-FFF2-40B4-BE49-F238E27FC236}">
                <a16:creationId xmlns:a16="http://schemas.microsoft.com/office/drawing/2014/main" id="{00AF9BD4-7F4C-4722-993B-AA5E536FD58A}"/>
              </a:ext>
            </a:extLst>
          </p:cNvPr>
          <p:cNvSpPr txBox="1"/>
          <p:nvPr/>
        </p:nvSpPr>
        <p:spPr>
          <a:xfrm>
            <a:off x="1886068" y="1987950"/>
            <a:ext cx="854612"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Referrals not accepted</a:t>
            </a:r>
          </a:p>
        </p:txBody>
      </p:sp>
      <p:sp>
        <p:nvSpPr>
          <p:cNvPr id="16" name="TextBox 15">
            <a:extLst>
              <a:ext uri="{FF2B5EF4-FFF2-40B4-BE49-F238E27FC236}">
                <a16:creationId xmlns:a16="http://schemas.microsoft.com/office/drawing/2014/main" id="{17D0FD62-AAE5-4956-A2E9-866F46758612}"/>
              </a:ext>
            </a:extLst>
          </p:cNvPr>
          <p:cNvSpPr txBox="1"/>
          <p:nvPr/>
        </p:nvSpPr>
        <p:spPr>
          <a:xfrm>
            <a:off x="1827721" y="3747172"/>
            <a:ext cx="1075877"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Referrals/transfers elsewhere</a:t>
            </a:r>
          </a:p>
        </p:txBody>
      </p:sp>
      <p:sp>
        <p:nvSpPr>
          <p:cNvPr id="18" name="Rectangle 17">
            <a:extLst>
              <a:ext uri="{FF2B5EF4-FFF2-40B4-BE49-F238E27FC236}">
                <a16:creationId xmlns:a16="http://schemas.microsoft.com/office/drawing/2014/main" id="{E159B10D-0DB4-40DB-99AE-AE78827E4EFB}"/>
              </a:ext>
            </a:extLst>
          </p:cNvPr>
          <p:cNvSpPr/>
          <p:nvPr/>
        </p:nvSpPr>
        <p:spPr>
          <a:xfrm>
            <a:off x="302224" y="2920757"/>
            <a:ext cx="1023425" cy="26674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9" name="TextBox 18">
            <a:extLst>
              <a:ext uri="{FF2B5EF4-FFF2-40B4-BE49-F238E27FC236}">
                <a16:creationId xmlns:a16="http://schemas.microsoft.com/office/drawing/2014/main" id="{C440C33F-9659-49BC-9A00-5D3CADDEF24B}"/>
              </a:ext>
            </a:extLst>
          </p:cNvPr>
          <p:cNvSpPr txBox="1"/>
          <p:nvPr/>
        </p:nvSpPr>
        <p:spPr>
          <a:xfrm>
            <a:off x="363732" y="2929471"/>
            <a:ext cx="1013047"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Referral received</a:t>
            </a:r>
          </a:p>
        </p:txBody>
      </p:sp>
      <p:cxnSp>
        <p:nvCxnSpPr>
          <p:cNvPr id="21" name="Straight Arrow Connector 20">
            <a:extLst>
              <a:ext uri="{FF2B5EF4-FFF2-40B4-BE49-F238E27FC236}">
                <a16:creationId xmlns:a16="http://schemas.microsoft.com/office/drawing/2014/main" id="{F9ED0E17-FE70-40AF-9761-0E34B7727BEE}"/>
              </a:ext>
            </a:extLst>
          </p:cNvPr>
          <p:cNvCxnSpPr>
            <a:cxnSpLocks/>
          </p:cNvCxnSpPr>
          <p:nvPr/>
        </p:nvCxnSpPr>
        <p:spPr>
          <a:xfrm>
            <a:off x="596348" y="1612426"/>
            <a:ext cx="2798230" cy="1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443717-F7A0-4663-A50B-ECF6ECF1848D}"/>
              </a:ext>
            </a:extLst>
          </p:cNvPr>
          <p:cNvSpPr txBox="1"/>
          <p:nvPr/>
        </p:nvSpPr>
        <p:spPr>
          <a:xfrm>
            <a:off x="510836" y="1230627"/>
            <a:ext cx="2053195"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Referral received to admin list timescale: urgent 24 hrs, routine 48 hrs</a:t>
            </a:r>
          </a:p>
        </p:txBody>
      </p:sp>
      <p:sp>
        <p:nvSpPr>
          <p:cNvPr id="23" name="TextBox 22">
            <a:extLst>
              <a:ext uri="{FF2B5EF4-FFF2-40B4-BE49-F238E27FC236}">
                <a16:creationId xmlns:a16="http://schemas.microsoft.com/office/drawing/2014/main" id="{CC8416EA-0AD6-4D0E-9898-3E6F20DFE272}"/>
              </a:ext>
            </a:extLst>
          </p:cNvPr>
          <p:cNvSpPr txBox="1"/>
          <p:nvPr/>
        </p:nvSpPr>
        <p:spPr>
          <a:xfrm>
            <a:off x="4092427" y="1811926"/>
            <a:ext cx="1009282"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Urgent referral Admin contact</a:t>
            </a:r>
          </a:p>
        </p:txBody>
      </p:sp>
      <p:sp>
        <p:nvSpPr>
          <p:cNvPr id="24" name="TextBox 23">
            <a:extLst>
              <a:ext uri="{FF2B5EF4-FFF2-40B4-BE49-F238E27FC236}">
                <a16:creationId xmlns:a16="http://schemas.microsoft.com/office/drawing/2014/main" id="{034AA2D1-BE9D-4D12-9620-357FAE2C877F}"/>
              </a:ext>
            </a:extLst>
          </p:cNvPr>
          <p:cNvSpPr txBox="1"/>
          <p:nvPr/>
        </p:nvSpPr>
        <p:spPr>
          <a:xfrm>
            <a:off x="4070988" y="3267022"/>
            <a:ext cx="1009282"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RAS referral Admin contact</a:t>
            </a:r>
          </a:p>
        </p:txBody>
      </p:sp>
      <p:sp>
        <p:nvSpPr>
          <p:cNvPr id="25" name="TextBox 24">
            <a:extLst>
              <a:ext uri="{FF2B5EF4-FFF2-40B4-BE49-F238E27FC236}">
                <a16:creationId xmlns:a16="http://schemas.microsoft.com/office/drawing/2014/main" id="{4B7DAA4D-9966-4F02-B7BF-CA82EB7E89B3}"/>
              </a:ext>
            </a:extLst>
          </p:cNvPr>
          <p:cNvSpPr txBox="1"/>
          <p:nvPr/>
        </p:nvSpPr>
        <p:spPr>
          <a:xfrm>
            <a:off x="4080398" y="2451650"/>
            <a:ext cx="1009282"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referral Admin contact</a:t>
            </a:r>
          </a:p>
        </p:txBody>
      </p:sp>
      <p:sp>
        <p:nvSpPr>
          <p:cNvPr id="26" name="TextBox 25">
            <a:extLst>
              <a:ext uri="{FF2B5EF4-FFF2-40B4-BE49-F238E27FC236}">
                <a16:creationId xmlns:a16="http://schemas.microsoft.com/office/drawing/2014/main" id="{AA30CB27-72C7-4E13-90E5-984EC2112AD1}"/>
              </a:ext>
            </a:extLst>
          </p:cNvPr>
          <p:cNvSpPr txBox="1"/>
          <p:nvPr/>
        </p:nvSpPr>
        <p:spPr>
          <a:xfrm>
            <a:off x="3993499" y="3890541"/>
            <a:ext cx="1009282"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non RAS referral Admin contact</a:t>
            </a:r>
          </a:p>
        </p:txBody>
      </p:sp>
      <p:cxnSp>
        <p:nvCxnSpPr>
          <p:cNvPr id="28" name="Straight Connector 27">
            <a:extLst>
              <a:ext uri="{FF2B5EF4-FFF2-40B4-BE49-F238E27FC236}">
                <a16:creationId xmlns:a16="http://schemas.microsoft.com/office/drawing/2014/main" id="{229297BB-EC7A-403A-889D-5BFD412FC806}"/>
              </a:ext>
            </a:extLst>
          </p:cNvPr>
          <p:cNvCxnSpPr/>
          <p:nvPr/>
        </p:nvCxnSpPr>
        <p:spPr>
          <a:xfrm>
            <a:off x="3973621" y="1770790"/>
            <a:ext cx="0" cy="275959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1D26858-0E56-4AE3-99BB-18A2A69FDE44}"/>
              </a:ext>
            </a:extLst>
          </p:cNvPr>
          <p:cNvSpPr txBox="1"/>
          <p:nvPr/>
        </p:nvSpPr>
        <p:spPr>
          <a:xfrm>
            <a:off x="3751535" y="2379584"/>
            <a:ext cx="172445" cy="1615827"/>
          </a:xfrm>
          <a:prstGeom prst="rect">
            <a:avLst/>
          </a:prstGeom>
          <a:noFill/>
        </p:spPr>
        <p:txBody>
          <a:bodyPr wrap="square" rtlCol="0">
            <a:spAutoFit/>
          </a:bodyPr>
          <a:lstStyle/>
          <a:p>
            <a:pPr defTabSz="685800">
              <a:defRPr/>
            </a:pPr>
            <a:r>
              <a:rPr lang="en-GB" sz="900">
                <a:solidFill>
                  <a:prstClr val="black"/>
                </a:solidFill>
                <a:latin typeface="Calibri" panose="020F0502020204030204"/>
              </a:rPr>
              <a:t>Waiting list</a:t>
            </a:r>
          </a:p>
        </p:txBody>
      </p:sp>
      <p:sp>
        <p:nvSpPr>
          <p:cNvPr id="31" name="Rectangle 30">
            <a:extLst>
              <a:ext uri="{FF2B5EF4-FFF2-40B4-BE49-F238E27FC236}">
                <a16:creationId xmlns:a16="http://schemas.microsoft.com/office/drawing/2014/main" id="{94AF271B-7ABD-4884-A7D0-A1B3C0B52D84}"/>
              </a:ext>
            </a:extLst>
          </p:cNvPr>
          <p:cNvSpPr/>
          <p:nvPr/>
        </p:nvSpPr>
        <p:spPr>
          <a:xfrm>
            <a:off x="3709915" y="4741619"/>
            <a:ext cx="1023425" cy="183367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2" name="TextBox 31">
            <a:extLst>
              <a:ext uri="{FF2B5EF4-FFF2-40B4-BE49-F238E27FC236}">
                <a16:creationId xmlns:a16="http://schemas.microsoft.com/office/drawing/2014/main" id="{CFD1403B-B49B-4713-A05B-B2395CD6A861}"/>
              </a:ext>
            </a:extLst>
          </p:cNvPr>
          <p:cNvSpPr txBox="1"/>
          <p:nvPr/>
        </p:nvSpPr>
        <p:spPr>
          <a:xfrm>
            <a:off x="3715466" y="4748653"/>
            <a:ext cx="1077644" cy="1892826"/>
          </a:xfrm>
          <a:prstGeom prst="rect">
            <a:avLst/>
          </a:prstGeom>
          <a:noFill/>
        </p:spPr>
        <p:txBody>
          <a:bodyPr wrap="square" rtlCol="0">
            <a:spAutoFit/>
          </a:bodyPr>
          <a:lstStyle/>
          <a:p>
            <a:pPr defTabSz="685800">
              <a:defRPr/>
            </a:pPr>
            <a:r>
              <a:rPr lang="en-GB" sz="900">
                <a:solidFill>
                  <a:prstClr val="black"/>
                </a:solidFill>
                <a:latin typeface="Calibri" panose="020F0502020204030204"/>
              </a:rPr>
              <a:t>Waiting list data needs to be split for routine and urgent</a:t>
            </a:r>
          </a:p>
          <a:p>
            <a:pPr defTabSz="685800">
              <a:defRPr/>
            </a:pPr>
            <a:r>
              <a:rPr lang="en-GB" sz="900">
                <a:solidFill>
                  <a:prstClr val="black"/>
                </a:solidFill>
                <a:latin typeface="Calibri" panose="020F0502020204030204"/>
              </a:rPr>
              <a:t>Merging so have one urgent and one routine list would improve flow</a:t>
            </a:r>
          </a:p>
          <a:p>
            <a:pPr defTabSz="685800">
              <a:defRPr/>
            </a:pPr>
            <a:r>
              <a:rPr lang="en-GB" sz="900">
                <a:solidFill>
                  <a:prstClr val="black"/>
                </a:solidFill>
                <a:latin typeface="Calibri" panose="020F0502020204030204"/>
              </a:rPr>
              <a:t>? are patients being double counted – triage + admin list?</a:t>
            </a:r>
          </a:p>
        </p:txBody>
      </p:sp>
      <p:sp>
        <p:nvSpPr>
          <p:cNvPr id="33" name="Rectangle 32">
            <a:extLst>
              <a:ext uri="{FF2B5EF4-FFF2-40B4-BE49-F238E27FC236}">
                <a16:creationId xmlns:a16="http://schemas.microsoft.com/office/drawing/2014/main" id="{2B7D7D79-649D-4CDC-8F5B-679E27C59081}"/>
              </a:ext>
            </a:extLst>
          </p:cNvPr>
          <p:cNvSpPr/>
          <p:nvPr/>
        </p:nvSpPr>
        <p:spPr>
          <a:xfrm>
            <a:off x="5323835" y="2040490"/>
            <a:ext cx="1023425" cy="46423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5" name="TextBox 34">
            <a:extLst>
              <a:ext uri="{FF2B5EF4-FFF2-40B4-BE49-F238E27FC236}">
                <a16:creationId xmlns:a16="http://schemas.microsoft.com/office/drawing/2014/main" id="{973FEFFE-C2E6-41DD-B046-13250F642B4D}"/>
              </a:ext>
            </a:extLst>
          </p:cNvPr>
          <p:cNvSpPr txBox="1"/>
          <p:nvPr/>
        </p:nvSpPr>
        <p:spPr>
          <a:xfrm>
            <a:off x="5350559" y="2102553"/>
            <a:ext cx="939859"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Urgent patient books appt</a:t>
            </a:r>
          </a:p>
        </p:txBody>
      </p:sp>
      <p:sp>
        <p:nvSpPr>
          <p:cNvPr id="36" name="Rectangle 35">
            <a:extLst>
              <a:ext uri="{FF2B5EF4-FFF2-40B4-BE49-F238E27FC236}">
                <a16:creationId xmlns:a16="http://schemas.microsoft.com/office/drawing/2014/main" id="{7F2A3BF5-E681-4C78-9B06-2FC5A384366B}"/>
              </a:ext>
            </a:extLst>
          </p:cNvPr>
          <p:cNvSpPr/>
          <p:nvPr/>
        </p:nvSpPr>
        <p:spPr>
          <a:xfrm>
            <a:off x="5361004" y="3562788"/>
            <a:ext cx="1023425" cy="46423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7" name="TextBox 36">
            <a:extLst>
              <a:ext uri="{FF2B5EF4-FFF2-40B4-BE49-F238E27FC236}">
                <a16:creationId xmlns:a16="http://schemas.microsoft.com/office/drawing/2014/main" id="{BBB8C8FD-12BF-4036-BC4E-2FDBD3FD15FC}"/>
              </a:ext>
            </a:extLst>
          </p:cNvPr>
          <p:cNvSpPr txBox="1"/>
          <p:nvPr/>
        </p:nvSpPr>
        <p:spPr>
          <a:xfrm>
            <a:off x="5375271" y="3611471"/>
            <a:ext cx="939859"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patient books appt</a:t>
            </a:r>
          </a:p>
        </p:txBody>
      </p:sp>
      <p:sp>
        <p:nvSpPr>
          <p:cNvPr id="38" name="Rectangle 37">
            <a:extLst>
              <a:ext uri="{FF2B5EF4-FFF2-40B4-BE49-F238E27FC236}">
                <a16:creationId xmlns:a16="http://schemas.microsoft.com/office/drawing/2014/main" id="{80F9268C-F95F-4DAF-BD12-33032E1BEA15}"/>
              </a:ext>
            </a:extLst>
          </p:cNvPr>
          <p:cNvSpPr/>
          <p:nvPr/>
        </p:nvSpPr>
        <p:spPr>
          <a:xfrm>
            <a:off x="5387562" y="2819673"/>
            <a:ext cx="983414" cy="4737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9" name="TextBox 38">
            <a:extLst>
              <a:ext uri="{FF2B5EF4-FFF2-40B4-BE49-F238E27FC236}">
                <a16:creationId xmlns:a16="http://schemas.microsoft.com/office/drawing/2014/main" id="{3F295DA7-2F91-4B3B-B745-5257884470C9}"/>
              </a:ext>
            </a:extLst>
          </p:cNvPr>
          <p:cNvSpPr txBox="1"/>
          <p:nvPr/>
        </p:nvSpPr>
        <p:spPr>
          <a:xfrm>
            <a:off x="5354121" y="2815327"/>
            <a:ext cx="1103243"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Patients discharged if don’t contact service</a:t>
            </a:r>
          </a:p>
        </p:txBody>
      </p:sp>
      <p:cxnSp>
        <p:nvCxnSpPr>
          <p:cNvPr id="40" name="Straight Arrow Connector 39">
            <a:extLst>
              <a:ext uri="{FF2B5EF4-FFF2-40B4-BE49-F238E27FC236}">
                <a16:creationId xmlns:a16="http://schemas.microsoft.com/office/drawing/2014/main" id="{D3074846-F2B3-4F6E-8DD9-23436422C80D}"/>
              </a:ext>
            </a:extLst>
          </p:cNvPr>
          <p:cNvCxnSpPr>
            <a:cxnSpLocks/>
          </p:cNvCxnSpPr>
          <p:nvPr/>
        </p:nvCxnSpPr>
        <p:spPr>
          <a:xfrm>
            <a:off x="3394578" y="1109654"/>
            <a:ext cx="13387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791B2D0-A895-46BC-9315-D22482A64F8C}"/>
              </a:ext>
            </a:extLst>
          </p:cNvPr>
          <p:cNvCxnSpPr>
            <a:cxnSpLocks/>
          </p:cNvCxnSpPr>
          <p:nvPr/>
        </p:nvCxnSpPr>
        <p:spPr>
          <a:xfrm>
            <a:off x="4700986" y="1263873"/>
            <a:ext cx="13950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01BBEFA-352F-4880-B023-643435C5BD47}"/>
              </a:ext>
            </a:extLst>
          </p:cNvPr>
          <p:cNvCxnSpPr>
            <a:cxnSpLocks/>
          </p:cNvCxnSpPr>
          <p:nvPr/>
        </p:nvCxnSpPr>
        <p:spPr>
          <a:xfrm>
            <a:off x="3384209" y="1411160"/>
            <a:ext cx="13282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22D4A1-A71A-4F69-8EE6-73DDE6932B14}"/>
              </a:ext>
            </a:extLst>
          </p:cNvPr>
          <p:cNvSpPr txBox="1"/>
          <p:nvPr/>
        </p:nvSpPr>
        <p:spPr>
          <a:xfrm>
            <a:off x="3521014" y="868603"/>
            <a:ext cx="964089"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Urgent = 2 </a:t>
            </a:r>
            <a:r>
              <a:rPr lang="en-GB" sz="900" err="1">
                <a:solidFill>
                  <a:prstClr val="black"/>
                </a:solidFill>
                <a:latin typeface="Calibri" panose="020F0502020204030204"/>
              </a:rPr>
              <a:t>wks</a:t>
            </a:r>
            <a:endParaRPr lang="en-GB" sz="900">
              <a:solidFill>
                <a:prstClr val="black"/>
              </a:solidFill>
              <a:latin typeface="Calibri" panose="020F0502020204030204"/>
            </a:endParaRPr>
          </a:p>
        </p:txBody>
      </p:sp>
      <p:sp>
        <p:nvSpPr>
          <p:cNvPr id="48" name="TextBox 47">
            <a:extLst>
              <a:ext uri="{FF2B5EF4-FFF2-40B4-BE49-F238E27FC236}">
                <a16:creationId xmlns:a16="http://schemas.microsoft.com/office/drawing/2014/main" id="{9D1C737D-EBED-4A90-9D72-62D7C02D48EE}"/>
              </a:ext>
            </a:extLst>
          </p:cNvPr>
          <p:cNvSpPr txBox="1"/>
          <p:nvPr/>
        </p:nvSpPr>
        <p:spPr>
          <a:xfrm>
            <a:off x="3511454" y="1155617"/>
            <a:ext cx="964089"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 4 </a:t>
            </a:r>
            <a:r>
              <a:rPr lang="en-GB" sz="900" err="1">
                <a:solidFill>
                  <a:prstClr val="black"/>
                </a:solidFill>
                <a:latin typeface="Calibri" panose="020F0502020204030204"/>
              </a:rPr>
              <a:t>wks</a:t>
            </a:r>
            <a:endParaRPr lang="en-GB" sz="900">
              <a:solidFill>
                <a:prstClr val="black"/>
              </a:solidFill>
              <a:latin typeface="Calibri" panose="020F0502020204030204"/>
            </a:endParaRPr>
          </a:p>
        </p:txBody>
      </p:sp>
      <p:sp>
        <p:nvSpPr>
          <p:cNvPr id="49" name="TextBox 48">
            <a:extLst>
              <a:ext uri="{FF2B5EF4-FFF2-40B4-BE49-F238E27FC236}">
                <a16:creationId xmlns:a16="http://schemas.microsoft.com/office/drawing/2014/main" id="{450B64F8-4029-4F8E-B136-638F3E0E3B8A}"/>
              </a:ext>
            </a:extLst>
          </p:cNvPr>
          <p:cNvSpPr txBox="1"/>
          <p:nvPr/>
        </p:nvSpPr>
        <p:spPr>
          <a:xfrm>
            <a:off x="4683155" y="1018252"/>
            <a:ext cx="1646274"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Patient has 2 weeks to book</a:t>
            </a:r>
          </a:p>
        </p:txBody>
      </p:sp>
      <p:sp>
        <p:nvSpPr>
          <p:cNvPr id="50" name="Rectangle 49">
            <a:extLst>
              <a:ext uri="{FF2B5EF4-FFF2-40B4-BE49-F238E27FC236}">
                <a16:creationId xmlns:a16="http://schemas.microsoft.com/office/drawing/2014/main" id="{A415FE87-AB22-40B5-806E-5DB0D66CAF70}"/>
              </a:ext>
            </a:extLst>
          </p:cNvPr>
          <p:cNvSpPr/>
          <p:nvPr/>
        </p:nvSpPr>
        <p:spPr>
          <a:xfrm>
            <a:off x="7015501" y="4323787"/>
            <a:ext cx="1023425" cy="4642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51" name="Rectangle 50">
            <a:extLst>
              <a:ext uri="{FF2B5EF4-FFF2-40B4-BE49-F238E27FC236}">
                <a16:creationId xmlns:a16="http://schemas.microsoft.com/office/drawing/2014/main" id="{3505C208-2493-406C-982A-6F3C570A72A6}"/>
              </a:ext>
            </a:extLst>
          </p:cNvPr>
          <p:cNvSpPr/>
          <p:nvPr/>
        </p:nvSpPr>
        <p:spPr>
          <a:xfrm>
            <a:off x="7022747" y="1605872"/>
            <a:ext cx="1023425" cy="4642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52" name="TextBox 51">
            <a:extLst>
              <a:ext uri="{FF2B5EF4-FFF2-40B4-BE49-F238E27FC236}">
                <a16:creationId xmlns:a16="http://schemas.microsoft.com/office/drawing/2014/main" id="{80D0A7FA-12B9-4D5F-9930-518A1033F9DD}"/>
              </a:ext>
            </a:extLst>
          </p:cNvPr>
          <p:cNvSpPr txBox="1"/>
          <p:nvPr/>
        </p:nvSpPr>
        <p:spPr>
          <a:xfrm>
            <a:off x="7077480" y="1602946"/>
            <a:ext cx="973834"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Urgent new patient assessment</a:t>
            </a:r>
          </a:p>
        </p:txBody>
      </p:sp>
      <p:sp>
        <p:nvSpPr>
          <p:cNvPr id="53" name="TextBox 52">
            <a:extLst>
              <a:ext uri="{FF2B5EF4-FFF2-40B4-BE49-F238E27FC236}">
                <a16:creationId xmlns:a16="http://schemas.microsoft.com/office/drawing/2014/main" id="{A214AFBC-4BDF-4073-A70A-D7F197C9965B}"/>
              </a:ext>
            </a:extLst>
          </p:cNvPr>
          <p:cNvSpPr txBox="1"/>
          <p:nvPr/>
        </p:nvSpPr>
        <p:spPr>
          <a:xfrm>
            <a:off x="7124904" y="4301989"/>
            <a:ext cx="900102"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new patient assessment</a:t>
            </a:r>
          </a:p>
        </p:txBody>
      </p:sp>
      <p:cxnSp>
        <p:nvCxnSpPr>
          <p:cNvPr id="54" name="Straight Arrow Connector 53">
            <a:extLst>
              <a:ext uri="{FF2B5EF4-FFF2-40B4-BE49-F238E27FC236}">
                <a16:creationId xmlns:a16="http://schemas.microsoft.com/office/drawing/2014/main" id="{D4C51B44-2489-45AA-84BA-1A19C87B3B2D}"/>
              </a:ext>
            </a:extLst>
          </p:cNvPr>
          <p:cNvCxnSpPr>
            <a:cxnSpLocks/>
          </p:cNvCxnSpPr>
          <p:nvPr/>
        </p:nvCxnSpPr>
        <p:spPr>
          <a:xfrm flipV="1">
            <a:off x="6096000" y="1038215"/>
            <a:ext cx="1190763" cy="6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EB9DFCE-3815-43BC-84A3-16B973F554E9}"/>
              </a:ext>
            </a:extLst>
          </p:cNvPr>
          <p:cNvCxnSpPr>
            <a:cxnSpLocks/>
            <a:endCxn id="58" idx="1"/>
          </p:cNvCxnSpPr>
          <p:nvPr/>
        </p:nvCxnSpPr>
        <p:spPr>
          <a:xfrm flipV="1">
            <a:off x="5989983" y="1390817"/>
            <a:ext cx="1347299" cy="12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3B87314-63A3-4C07-A8BD-790DC524FA74}"/>
              </a:ext>
            </a:extLst>
          </p:cNvPr>
          <p:cNvSpPr txBox="1"/>
          <p:nvPr/>
        </p:nvSpPr>
        <p:spPr>
          <a:xfrm>
            <a:off x="7337282" y="922711"/>
            <a:ext cx="1058472"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Urgent = 2 </a:t>
            </a:r>
            <a:r>
              <a:rPr lang="en-GB" sz="900" err="1">
                <a:solidFill>
                  <a:prstClr val="black"/>
                </a:solidFill>
                <a:latin typeface="Calibri" panose="020F0502020204030204"/>
              </a:rPr>
              <a:t>wks</a:t>
            </a:r>
            <a:endParaRPr lang="en-GB" sz="900">
              <a:solidFill>
                <a:prstClr val="black"/>
              </a:solidFill>
              <a:latin typeface="Calibri" panose="020F0502020204030204"/>
            </a:endParaRPr>
          </a:p>
        </p:txBody>
      </p:sp>
      <p:sp>
        <p:nvSpPr>
          <p:cNvPr id="58" name="TextBox 57">
            <a:extLst>
              <a:ext uri="{FF2B5EF4-FFF2-40B4-BE49-F238E27FC236}">
                <a16:creationId xmlns:a16="http://schemas.microsoft.com/office/drawing/2014/main" id="{67CC75A9-EF6C-4C65-9282-E17AF7DBA3A5}"/>
              </a:ext>
            </a:extLst>
          </p:cNvPr>
          <p:cNvSpPr txBox="1"/>
          <p:nvPr/>
        </p:nvSpPr>
        <p:spPr>
          <a:xfrm>
            <a:off x="7337282" y="1275401"/>
            <a:ext cx="964089"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Routine = 4 </a:t>
            </a:r>
            <a:r>
              <a:rPr lang="en-GB" sz="900" err="1">
                <a:solidFill>
                  <a:prstClr val="black"/>
                </a:solidFill>
                <a:latin typeface="Calibri" panose="020F0502020204030204"/>
              </a:rPr>
              <a:t>wks</a:t>
            </a:r>
            <a:endParaRPr lang="en-GB" sz="900">
              <a:solidFill>
                <a:prstClr val="black"/>
              </a:solidFill>
              <a:latin typeface="Calibri" panose="020F0502020204030204"/>
            </a:endParaRPr>
          </a:p>
        </p:txBody>
      </p:sp>
      <p:sp>
        <p:nvSpPr>
          <p:cNvPr id="59" name="Rectangle 58">
            <a:extLst>
              <a:ext uri="{FF2B5EF4-FFF2-40B4-BE49-F238E27FC236}">
                <a16:creationId xmlns:a16="http://schemas.microsoft.com/office/drawing/2014/main" id="{3617104C-C730-4C4C-929A-D0DD6773A4C4}"/>
              </a:ext>
            </a:extLst>
          </p:cNvPr>
          <p:cNvSpPr/>
          <p:nvPr/>
        </p:nvSpPr>
        <p:spPr>
          <a:xfrm>
            <a:off x="6890915" y="5281313"/>
            <a:ext cx="1103604" cy="136016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0" name="TextBox 59">
            <a:extLst>
              <a:ext uri="{FF2B5EF4-FFF2-40B4-BE49-F238E27FC236}">
                <a16:creationId xmlns:a16="http://schemas.microsoft.com/office/drawing/2014/main" id="{D7D7B60B-0BD3-48B4-BF49-97F5908729AA}"/>
              </a:ext>
            </a:extLst>
          </p:cNvPr>
          <p:cNvSpPr txBox="1"/>
          <p:nvPr/>
        </p:nvSpPr>
        <p:spPr>
          <a:xfrm>
            <a:off x="6903838" y="5316376"/>
            <a:ext cx="1103605" cy="1338828"/>
          </a:xfrm>
          <a:prstGeom prst="rect">
            <a:avLst/>
          </a:prstGeom>
          <a:noFill/>
        </p:spPr>
        <p:txBody>
          <a:bodyPr wrap="square" rtlCol="0">
            <a:spAutoFit/>
          </a:bodyPr>
          <a:lstStyle/>
          <a:p>
            <a:pPr defTabSz="685800">
              <a:defRPr/>
            </a:pPr>
            <a:r>
              <a:rPr lang="en-GB" sz="900">
                <a:solidFill>
                  <a:prstClr val="black"/>
                </a:solidFill>
                <a:latin typeface="Calibri" panose="020F0502020204030204"/>
              </a:rPr>
              <a:t>New Pt </a:t>
            </a:r>
            <a:r>
              <a:rPr lang="en-GB" sz="900" err="1">
                <a:solidFill>
                  <a:prstClr val="black"/>
                </a:solidFill>
                <a:latin typeface="Calibri" panose="020F0502020204030204"/>
              </a:rPr>
              <a:t>ax</a:t>
            </a:r>
            <a:r>
              <a:rPr lang="en-GB" sz="900">
                <a:solidFill>
                  <a:prstClr val="black"/>
                </a:solidFill>
                <a:latin typeface="Calibri" panose="020F0502020204030204"/>
              </a:rPr>
              <a:t>: </a:t>
            </a:r>
          </a:p>
          <a:p>
            <a:pPr defTabSz="685800">
              <a:defRPr/>
            </a:pPr>
            <a:r>
              <a:rPr lang="en-GB" sz="900">
                <a:solidFill>
                  <a:prstClr val="black"/>
                </a:solidFill>
                <a:latin typeface="Calibri" panose="020F0502020204030204"/>
              </a:rPr>
              <a:t>Urgent wait from triage = 6 weeks</a:t>
            </a:r>
          </a:p>
          <a:p>
            <a:pPr defTabSz="685800">
              <a:defRPr/>
            </a:pPr>
            <a:r>
              <a:rPr lang="en-GB" sz="900">
                <a:solidFill>
                  <a:prstClr val="black"/>
                </a:solidFill>
                <a:latin typeface="Calibri" panose="020F0502020204030204"/>
              </a:rPr>
              <a:t>Routine wait from triage = 12 weeks</a:t>
            </a:r>
          </a:p>
          <a:p>
            <a:pPr defTabSz="685800">
              <a:defRPr/>
            </a:pPr>
            <a:r>
              <a:rPr lang="en-GB" sz="900">
                <a:solidFill>
                  <a:prstClr val="black"/>
                </a:solidFill>
                <a:latin typeface="Calibri" panose="020F0502020204030204"/>
              </a:rPr>
              <a:t>No division by band</a:t>
            </a:r>
          </a:p>
          <a:p>
            <a:pPr defTabSz="685800">
              <a:defRPr/>
            </a:pPr>
            <a:r>
              <a:rPr lang="en-GB" sz="900">
                <a:solidFill>
                  <a:prstClr val="black"/>
                </a:solidFill>
                <a:latin typeface="Calibri" panose="020F0502020204030204"/>
              </a:rPr>
              <a:t>Time = 45 mins</a:t>
            </a:r>
          </a:p>
          <a:p>
            <a:pPr defTabSz="685800">
              <a:defRPr/>
            </a:pPr>
            <a:r>
              <a:rPr lang="en-GB" sz="900">
                <a:solidFill>
                  <a:prstClr val="black"/>
                </a:solidFill>
                <a:latin typeface="Calibri" panose="020F0502020204030204"/>
              </a:rPr>
              <a:t>DNA, service/</a:t>
            </a:r>
            <a:r>
              <a:rPr lang="en-GB" sz="900" err="1">
                <a:solidFill>
                  <a:prstClr val="black"/>
                </a:solidFill>
                <a:latin typeface="Calibri" panose="020F0502020204030204"/>
              </a:rPr>
              <a:t>pt</a:t>
            </a:r>
            <a:r>
              <a:rPr lang="en-GB" sz="900">
                <a:solidFill>
                  <a:prstClr val="black"/>
                </a:solidFill>
                <a:latin typeface="Calibri" panose="020F0502020204030204"/>
              </a:rPr>
              <a:t> cancellation rates?</a:t>
            </a:r>
          </a:p>
        </p:txBody>
      </p:sp>
      <p:sp>
        <p:nvSpPr>
          <p:cNvPr id="62" name="Rectangle 61">
            <a:extLst>
              <a:ext uri="{FF2B5EF4-FFF2-40B4-BE49-F238E27FC236}">
                <a16:creationId xmlns:a16="http://schemas.microsoft.com/office/drawing/2014/main" id="{06313A53-2B3F-463D-837C-1435314DB61C}"/>
              </a:ext>
            </a:extLst>
          </p:cNvPr>
          <p:cNvSpPr/>
          <p:nvPr/>
        </p:nvSpPr>
        <p:spPr>
          <a:xfrm>
            <a:off x="7006886" y="2889852"/>
            <a:ext cx="1023425" cy="4642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3" name="TextBox 62">
            <a:extLst>
              <a:ext uri="{FF2B5EF4-FFF2-40B4-BE49-F238E27FC236}">
                <a16:creationId xmlns:a16="http://schemas.microsoft.com/office/drawing/2014/main" id="{529A09A4-CBBA-4287-8A72-1359CFB01B31}"/>
              </a:ext>
            </a:extLst>
          </p:cNvPr>
          <p:cNvSpPr txBox="1"/>
          <p:nvPr/>
        </p:nvSpPr>
        <p:spPr>
          <a:xfrm>
            <a:off x="7059026" y="2951415"/>
            <a:ext cx="933814"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Follow up appointments</a:t>
            </a:r>
          </a:p>
        </p:txBody>
      </p:sp>
      <p:sp>
        <p:nvSpPr>
          <p:cNvPr id="64" name="Rectangle 63">
            <a:extLst>
              <a:ext uri="{FF2B5EF4-FFF2-40B4-BE49-F238E27FC236}">
                <a16:creationId xmlns:a16="http://schemas.microsoft.com/office/drawing/2014/main" id="{267A76AB-B035-4FF7-8EF4-F9503B30B615}"/>
              </a:ext>
            </a:extLst>
          </p:cNvPr>
          <p:cNvSpPr/>
          <p:nvPr/>
        </p:nvSpPr>
        <p:spPr>
          <a:xfrm>
            <a:off x="8459348" y="3678864"/>
            <a:ext cx="1023425"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5" name="Rectangle 64">
            <a:extLst>
              <a:ext uri="{FF2B5EF4-FFF2-40B4-BE49-F238E27FC236}">
                <a16:creationId xmlns:a16="http://schemas.microsoft.com/office/drawing/2014/main" id="{0E4CA210-ED06-47F3-8C9F-5EEE3765FF78}"/>
              </a:ext>
            </a:extLst>
          </p:cNvPr>
          <p:cNvSpPr/>
          <p:nvPr/>
        </p:nvSpPr>
        <p:spPr>
          <a:xfrm>
            <a:off x="8558005" y="2504724"/>
            <a:ext cx="778412" cy="4642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6" name="TextBox 65">
            <a:extLst>
              <a:ext uri="{FF2B5EF4-FFF2-40B4-BE49-F238E27FC236}">
                <a16:creationId xmlns:a16="http://schemas.microsoft.com/office/drawing/2014/main" id="{BD183CD8-C46C-4C40-B073-F2B1D92E049B}"/>
              </a:ext>
            </a:extLst>
          </p:cNvPr>
          <p:cNvSpPr txBox="1"/>
          <p:nvPr/>
        </p:nvSpPr>
        <p:spPr>
          <a:xfrm>
            <a:off x="8621112" y="2475663"/>
            <a:ext cx="859857"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Discharge  with SOS (3 months)</a:t>
            </a:r>
          </a:p>
        </p:txBody>
      </p:sp>
      <p:sp>
        <p:nvSpPr>
          <p:cNvPr id="67" name="TextBox 66">
            <a:extLst>
              <a:ext uri="{FF2B5EF4-FFF2-40B4-BE49-F238E27FC236}">
                <a16:creationId xmlns:a16="http://schemas.microsoft.com/office/drawing/2014/main" id="{F7F50C7E-BF5A-4C1B-8840-323CA6F4F2E2}"/>
              </a:ext>
            </a:extLst>
          </p:cNvPr>
          <p:cNvSpPr txBox="1"/>
          <p:nvPr/>
        </p:nvSpPr>
        <p:spPr>
          <a:xfrm>
            <a:off x="8466384" y="3658475"/>
            <a:ext cx="963292"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Discharge no further treatment</a:t>
            </a:r>
          </a:p>
        </p:txBody>
      </p:sp>
      <p:sp>
        <p:nvSpPr>
          <p:cNvPr id="68" name="Rectangle 67">
            <a:extLst>
              <a:ext uri="{FF2B5EF4-FFF2-40B4-BE49-F238E27FC236}">
                <a16:creationId xmlns:a16="http://schemas.microsoft.com/office/drawing/2014/main" id="{CCF5130E-593C-4CF7-9FB5-2ED5108F91E3}"/>
              </a:ext>
            </a:extLst>
          </p:cNvPr>
          <p:cNvSpPr/>
          <p:nvPr/>
        </p:nvSpPr>
        <p:spPr>
          <a:xfrm>
            <a:off x="10646746" y="3193917"/>
            <a:ext cx="955082" cy="358092"/>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9" name="Rectangle 68">
            <a:extLst>
              <a:ext uri="{FF2B5EF4-FFF2-40B4-BE49-F238E27FC236}">
                <a16:creationId xmlns:a16="http://schemas.microsoft.com/office/drawing/2014/main" id="{E7743F07-1A55-40E7-B487-C3AC6181556B}"/>
              </a:ext>
            </a:extLst>
          </p:cNvPr>
          <p:cNvSpPr/>
          <p:nvPr/>
        </p:nvSpPr>
        <p:spPr>
          <a:xfrm>
            <a:off x="10620550" y="2646088"/>
            <a:ext cx="950763" cy="244262"/>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70" name="Rectangle 69">
            <a:extLst>
              <a:ext uri="{FF2B5EF4-FFF2-40B4-BE49-F238E27FC236}">
                <a16:creationId xmlns:a16="http://schemas.microsoft.com/office/drawing/2014/main" id="{CB4EC962-78D3-4E41-9277-789F5D040647}"/>
              </a:ext>
            </a:extLst>
          </p:cNvPr>
          <p:cNvSpPr/>
          <p:nvPr/>
        </p:nvSpPr>
        <p:spPr>
          <a:xfrm>
            <a:off x="10616231" y="2059175"/>
            <a:ext cx="955082" cy="247196"/>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71" name="Rectangle 70">
            <a:extLst>
              <a:ext uri="{FF2B5EF4-FFF2-40B4-BE49-F238E27FC236}">
                <a16:creationId xmlns:a16="http://schemas.microsoft.com/office/drawing/2014/main" id="{066DFE56-B86A-4CC5-ACFF-93789E91A9FA}"/>
              </a:ext>
            </a:extLst>
          </p:cNvPr>
          <p:cNvSpPr/>
          <p:nvPr/>
        </p:nvSpPr>
        <p:spPr>
          <a:xfrm>
            <a:off x="10665523" y="3974885"/>
            <a:ext cx="964130" cy="287129"/>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cxnSp>
        <p:nvCxnSpPr>
          <p:cNvPr id="73" name="Straight Arrow Connector 72">
            <a:extLst>
              <a:ext uri="{FF2B5EF4-FFF2-40B4-BE49-F238E27FC236}">
                <a16:creationId xmlns:a16="http://schemas.microsoft.com/office/drawing/2014/main" id="{32C03B1D-89B4-4210-A3E9-20C3F22B282E}"/>
              </a:ext>
            </a:extLst>
          </p:cNvPr>
          <p:cNvCxnSpPr>
            <a:cxnSpLocks/>
          </p:cNvCxnSpPr>
          <p:nvPr/>
        </p:nvCxnSpPr>
        <p:spPr>
          <a:xfrm>
            <a:off x="5119795" y="1938555"/>
            <a:ext cx="207190" cy="1374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C269A41-C427-4475-BDE0-F4C99C0EE32F}"/>
              </a:ext>
            </a:extLst>
          </p:cNvPr>
          <p:cNvCxnSpPr>
            <a:cxnSpLocks/>
          </p:cNvCxnSpPr>
          <p:nvPr/>
        </p:nvCxnSpPr>
        <p:spPr>
          <a:xfrm flipV="1">
            <a:off x="5102331" y="2487622"/>
            <a:ext cx="210213" cy="2051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7BED5CE-929E-4778-A27C-B8909DB1E251}"/>
              </a:ext>
            </a:extLst>
          </p:cNvPr>
          <p:cNvCxnSpPr>
            <a:cxnSpLocks/>
          </p:cNvCxnSpPr>
          <p:nvPr/>
        </p:nvCxnSpPr>
        <p:spPr>
          <a:xfrm>
            <a:off x="7350093" y="2075135"/>
            <a:ext cx="5171" cy="8046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169FDDA-864D-4706-AA77-1FED8CD75299}"/>
              </a:ext>
            </a:extLst>
          </p:cNvPr>
          <p:cNvCxnSpPr>
            <a:cxnSpLocks/>
          </p:cNvCxnSpPr>
          <p:nvPr/>
        </p:nvCxnSpPr>
        <p:spPr>
          <a:xfrm>
            <a:off x="6385296" y="3898640"/>
            <a:ext cx="650570" cy="4352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FE177F3-8612-4346-9BED-2336FADF2E9D}"/>
              </a:ext>
            </a:extLst>
          </p:cNvPr>
          <p:cNvCxnSpPr>
            <a:cxnSpLocks/>
            <a:stCxn id="33" idx="3"/>
            <a:endCxn id="51" idx="1"/>
          </p:cNvCxnSpPr>
          <p:nvPr/>
        </p:nvCxnSpPr>
        <p:spPr>
          <a:xfrm flipV="1">
            <a:off x="6347260" y="1837989"/>
            <a:ext cx="675487" cy="4346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E994B2D-8FCF-4CD0-A705-5FEA164D83C8}"/>
              </a:ext>
            </a:extLst>
          </p:cNvPr>
          <p:cNvCxnSpPr>
            <a:cxnSpLocks/>
            <a:stCxn id="9" idx="3"/>
          </p:cNvCxnSpPr>
          <p:nvPr/>
        </p:nvCxnSpPr>
        <p:spPr>
          <a:xfrm flipV="1">
            <a:off x="5085200" y="4043258"/>
            <a:ext cx="267544" cy="104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5C6671B-4085-4611-8331-E7E9E475A386}"/>
              </a:ext>
            </a:extLst>
          </p:cNvPr>
          <p:cNvCxnSpPr>
            <a:cxnSpLocks/>
          </p:cNvCxnSpPr>
          <p:nvPr/>
        </p:nvCxnSpPr>
        <p:spPr>
          <a:xfrm>
            <a:off x="5118002" y="3419457"/>
            <a:ext cx="212298" cy="1531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5178B61-09F5-49B0-9FF0-958F7DBF66BF}"/>
              </a:ext>
            </a:extLst>
          </p:cNvPr>
          <p:cNvCxnSpPr>
            <a:cxnSpLocks/>
          </p:cNvCxnSpPr>
          <p:nvPr/>
        </p:nvCxnSpPr>
        <p:spPr>
          <a:xfrm flipV="1">
            <a:off x="7337282" y="3360701"/>
            <a:ext cx="3415" cy="9499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C1A3321-3645-41F4-87F9-9A8B1AA2ABED}"/>
              </a:ext>
            </a:extLst>
          </p:cNvPr>
          <p:cNvCxnSpPr>
            <a:cxnSpLocks/>
          </p:cNvCxnSpPr>
          <p:nvPr/>
        </p:nvCxnSpPr>
        <p:spPr>
          <a:xfrm flipV="1">
            <a:off x="8914005" y="2100604"/>
            <a:ext cx="0" cy="3809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98357A78-2EE1-46F5-BF54-589176E49F2A}"/>
              </a:ext>
            </a:extLst>
          </p:cNvPr>
          <p:cNvSpPr/>
          <p:nvPr/>
        </p:nvSpPr>
        <p:spPr>
          <a:xfrm>
            <a:off x="8515343" y="1785280"/>
            <a:ext cx="900092" cy="3058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09" name="TextBox 108">
            <a:extLst>
              <a:ext uri="{FF2B5EF4-FFF2-40B4-BE49-F238E27FC236}">
                <a16:creationId xmlns:a16="http://schemas.microsoft.com/office/drawing/2014/main" id="{320C4FD0-CEB8-4910-8444-C105CA4B576C}"/>
              </a:ext>
            </a:extLst>
          </p:cNvPr>
          <p:cNvSpPr txBox="1"/>
          <p:nvPr/>
        </p:nvSpPr>
        <p:spPr>
          <a:xfrm>
            <a:off x="8532017" y="1755707"/>
            <a:ext cx="859629"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Discharge, not used SOS</a:t>
            </a:r>
          </a:p>
        </p:txBody>
      </p:sp>
      <p:cxnSp>
        <p:nvCxnSpPr>
          <p:cNvPr id="110" name="Straight Arrow Connector 109">
            <a:extLst>
              <a:ext uri="{FF2B5EF4-FFF2-40B4-BE49-F238E27FC236}">
                <a16:creationId xmlns:a16="http://schemas.microsoft.com/office/drawing/2014/main" id="{0FCECDBC-D5AA-4AFA-88AD-C90E3BE80813}"/>
              </a:ext>
            </a:extLst>
          </p:cNvPr>
          <p:cNvCxnSpPr>
            <a:cxnSpLocks/>
          </p:cNvCxnSpPr>
          <p:nvPr/>
        </p:nvCxnSpPr>
        <p:spPr>
          <a:xfrm flipV="1">
            <a:off x="8046172" y="2703119"/>
            <a:ext cx="494415" cy="1947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0B6F8850-B60E-483C-903B-520542405BCC}"/>
              </a:ext>
            </a:extLst>
          </p:cNvPr>
          <p:cNvSpPr txBox="1"/>
          <p:nvPr/>
        </p:nvSpPr>
        <p:spPr>
          <a:xfrm>
            <a:off x="10643730" y="4629040"/>
            <a:ext cx="1043643"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Lower limb group</a:t>
            </a:r>
          </a:p>
        </p:txBody>
      </p:sp>
      <p:sp>
        <p:nvSpPr>
          <p:cNvPr id="119" name="TextBox 118">
            <a:extLst>
              <a:ext uri="{FF2B5EF4-FFF2-40B4-BE49-F238E27FC236}">
                <a16:creationId xmlns:a16="http://schemas.microsoft.com/office/drawing/2014/main" id="{CAEB991D-D767-42D4-ACB3-4FD6399C3C6F}"/>
              </a:ext>
            </a:extLst>
          </p:cNvPr>
          <p:cNvSpPr txBox="1"/>
          <p:nvPr/>
        </p:nvSpPr>
        <p:spPr>
          <a:xfrm>
            <a:off x="10624840" y="2650955"/>
            <a:ext cx="955082"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CPPP group</a:t>
            </a:r>
          </a:p>
        </p:txBody>
      </p:sp>
      <p:sp>
        <p:nvSpPr>
          <p:cNvPr id="120" name="TextBox 119">
            <a:extLst>
              <a:ext uri="{FF2B5EF4-FFF2-40B4-BE49-F238E27FC236}">
                <a16:creationId xmlns:a16="http://schemas.microsoft.com/office/drawing/2014/main" id="{7986C32E-C6D4-4E67-B99C-A812B49EA8B6}"/>
              </a:ext>
            </a:extLst>
          </p:cNvPr>
          <p:cNvSpPr txBox="1"/>
          <p:nvPr/>
        </p:nvSpPr>
        <p:spPr>
          <a:xfrm>
            <a:off x="10633518" y="3215791"/>
            <a:ext cx="914540"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Exercise Rehab Instructor</a:t>
            </a:r>
          </a:p>
        </p:txBody>
      </p:sp>
      <p:sp>
        <p:nvSpPr>
          <p:cNvPr id="121" name="TextBox 120">
            <a:extLst>
              <a:ext uri="{FF2B5EF4-FFF2-40B4-BE49-F238E27FC236}">
                <a16:creationId xmlns:a16="http://schemas.microsoft.com/office/drawing/2014/main" id="{C94B7711-4891-45AE-8CBD-3A31CDB4B0A9}"/>
              </a:ext>
            </a:extLst>
          </p:cNvPr>
          <p:cNvSpPr txBox="1"/>
          <p:nvPr/>
        </p:nvSpPr>
        <p:spPr>
          <a:xfrm>
            <a:off x="10631381" y="4031160"/>
            <a:ext cx="850417"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PT Assistant</a:t>
            </a:r>
          </a:p>
        </p:txBody>
      </p:sp>
      <p:cxnSp>
        <p:nvCxnSpPr>
          <p:cNvPr id="127" name="Straight Connector 126">
            <a:extLst>
              <a:ext uri="{FF2B5EF4-FFF2-40B4-BE49-F238E27FC236}">
                <a16:creationId xmlns:a16="http://schemas.microsoft.com/office/drawing/2014/main" id="{FD48022D-734F-46AA-B9B5-A30D957CB060}"/>
              </a:ext>
            </a:extLst>
          </p:cNvPr>
          <p:cNvCxnSpPr>
            <a:cxnSpLocks/>
            <a:stCxn id="53" idx="3"/>
          </p:cNvCxnSpPr>
          <p:nvPr/>
        </p:nvCxnSpPr>
        <p:spPr>
          <a:xfrm>
            <a:off x="8025006" y="4555905"/>
            <a:ext cx="2139369" cy="20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662E0E56-17B2-4E7F-B48D-933F8E3AA755}"/>
              </a:ext>
            </a:extLst>
          </p:cNvPr>
          <p:cNvCxnSpPr>
            <a:cxnSpLocks/>
            <a:endCxn id="70" idx="1"/>
          </p:cNvCxnSpPr>
          <p:nvPr/>
        </p:nvCxnSpPr>
        <p:spPr>
          <a:xfrm flipV="1">
            <a:off x="10177254" y="2182773"/>
            <a:ext cx="438977" cy="167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394AD255-6604-4B35-97A8-50AABA02165C}"/>
              </a:ext>
            </a:extLst>
          </p:cNvPr>
          <p:cNvCxnSpPr>
            <a:cxnSpLocks/>
            <a:endCxn id="119" idx="1"/>
          </p:cNvCxnSpPr>
          <p:nvPr/>
        </p:nvCxnSpPr>
        <p:spPr>
          <a:xfrm>
            <a:off x="10151300" y="2758831"/>
            <a:ext cx="473540" cy="75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8A15B5BC-1681-44C4-8AAB-E45A09AE2BA8}"/>
              </a:ext>
            </a:extLst>
          </p:cNvPr>
          <p:cNvCxnSpPr>
            <a:cxnSpLocks/>
            <a:endCxn id="120" idx="1"/>
          </p:cNvCxnSpPr>
          <p:nvPr/>
        </p:nvCxnSpPr>
        <p:spPr>
          <a:xfrm flipV="1">
            <a:off x="10126130" y="3400457"/>
            <a:ext cx="507388" cy="50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A936C225-C8D7-447E-9E00-EDB59BF51004}"/>
              </a:ext>
            </a:extLst>
          </p:cNvPr>
          <p:cNvCxnSpPr>
            <a:cxnSpLocks/>
            <a:endCxn id="121" idx="1"/>
          </p:cNvCxnSpPr>
          <p:nvPr/>
        </p:nvCxnSpPr>
        <p:spPr>
          <a:xfrm flipV="1">
            <a:off x="10140371" y="4146576"/>
            <a:ext cx="491010" cy="10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F31F7B7E-E228-46F7-BABC-1692BCA51001}"/>
              </a:ext>
            </a:extLst>
          </p:cNvPr>
          <p:cNvSpPr/>
          <p:nvPr/>
        </p:nvSpPr>
        <p:spPr>
          <a:xfrm>
            <a:off x="10665523" y="4635381"/>
            <a:ext cx="955082" cy="247196"/>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41" name="TextBox 140">
            <a:extLst>
              <a:ext uri="{FF2B5EF4-FFF2-40B4-BE49-F238E27FC236}">
                <a16:creationId xmlns:a16="http://schemas.microsoft.com/office/drawing/2014/main" id="{804823EF-D26A-49E9-B43A-E0F4AE9BAD26}"/>
              </a:ext>
            </a:extLst>
          </p:cNvPr>
          <p:cNvSpPr txBox="1"/>
          <p:nvPr/>
        </p:nvSpPr>
        <p:spPr>
          <a:xfrm>
            <a:off x="10688663" y="2084112"/>
            <a:ext cx="617039" cy="230832"/>
          </a:xfrm>
          <a:prstGeom prst="rect">
            <a:avLst/>
          </a:prstGeom>
          <a:noFill/>
        </p:spPr>
        <p:txBody>
          <a:bodyPr wrap="square" rtlCol="0">
            <a:spAutoFit/>
          </a:bodyPr>
          <a:lstStyle/>
          <a:p>
            <a:pPr defTabSz="685800">
              <a:defRPr/>
            </a:pPr>
            <a:r>
              <a:rPr lang="en-GB" sz="900">
                <a:solidFill>
                  <a:prstClr val="black"/>
                </a:solidFill>
                <a:latin typeface="Calibri" panose="020F0502020204030204"/>
              </a:rPr>
              <a:t>IMAT</a:t>
            </a:r>
          </a:p>
        </p:txBody>
      </p:sp>
      <p:cxnSp>
        <p:nvCxnSpPr>
          <p:cNvPr id="142" name="Straight Arrow Connector 141">
            <a:extLst>
              <a:ext uri="{FF2B5EF4-FFF2-40B4-BE49-F238E27FC236}">
                <a16:creationId xmlns:a16="http://schemas.microsoft.com/office/drawing/2014/main" id="{6392BD69-B0BA-463F-B585-9CA8FB0E2EB4}"/>
              </a:ext>
            </a:extLst>
          </p:cNvPr>
          <p:cNvCxnSpPr>
            <a:cxnSpLocks/>
            <a:endCxn id="140" idx="1"/>
          </p:cNvCxnSpPr>
          <p:nvPr/>
        </p:nvCxnSpPr>
        <p:spPr>
          <a:xfrm>
            <a:off x="10151300" y="4745046"/>
            <a:ext cx="514223" cy="139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1049CD7-4085-4214-8BBB-47C95B55AF44}"/>
              </a:ext>
            </a:extLst>
          </p:cNvPr>
          <p:cNvCxnSpPr>
            <a:cxnSpLocks/>
          </p:cNvCxnSpPr>
          <p:nvPr/>
        </p:nvCxnSpPr>
        <p:spPr>
          <a:xfrm>
            <a:off x="10139211" y="1691684"/>
            <a:ext cx="12703" cy="306298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69A4967-F869-43FC-97C1-15B2D5F68A87}"/>
              </a:ext>
            </a:extLst>
          </p:cNvPr>
          <p:cNvCxnSpPr>
            <a:cxnSpLocks/>
          </p:cNvCxnSpPr>
          <p:nvPr/>
        </p:nvCxnSpPr>
        <p:spPr>
          <a:xfrm flipH="1" flipV="1">
            <a:off x="8039156" y="1682367"/>
            <a:ext cx="2112144" cy="186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5358BFBB-E652-4F34-B5A2-DF040997FFF4}"/>
              </a:ext>
            </a:extLst>
          </p:cNvPr>
          <p:cNvSpPr/>
          <p:nvPr/>
        </p:nvSpPr>
        <p:spPr>
          <a:xfrm>
            <a:off x="9493496" y="6268583"/>
            <a:ext cx="952803" cy="30671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black"/>
              </a:solidFill>
              <a:latin typeface="Calibri" panose="020F0502020204030204"/>
            </a:endParaRPr>
          </a:p>
        </p:txBody>
      </p:sp>
      <p:sp>
        <p:nvSpPr>
          <p:cNvPr id="175" name="TextBox 174">
            <a:extLst>
              <a:ext uri="{FF2B5EF4-FFF2-40B4-BE49-F238E27FC236}">
                <a16:creationId xmlns:a16="http://schemas.microsoft.com/office/drawing/2014/main" id="{84453F00-7037-4FE7-A6B6-C388DAB39215}"/>
              </a:ext>
            </a:extLst>
          </p:cNvPr>
          <p:cNvSpPr txBox="1"/>
          <p:nvPr/>
        </p:nvSpPr>
        <p:spPr>
          <a:xfrm>
            <a:off x="9958824" y="3830759"/>
            <a:ext cx="440669" cy="230832"/>
          </a:xfrm>
          <a:prstGeom prst="rect">
            <a:avLst/>
          </a:prstGeom>
          <a:noFill/>
        </p:spPr>
        <p:txBody>
          <a:bodyPr wrap="square" rtlCol="0">
            <a:spAutoFit/>
          </a:bodyPr>
          <a:lstStyle/>
          <a:p>
            <a:pPr defTabSz="685800">
              <a:defRPr/>
            </a:pPr>
            <a:endParaRPr lang="en-GB" sz="900">
              <a:solidFill>
                <a:prstClr val="black"/>
              </a:solidFill>
              <a:latin typeface="Calibri" panose="020F0502020204030204"/>
            </a:endParaRPr>
          </a:p>
        </p:txBody>
      </p:sp>
      <p:sp>
        <p:nvSpPr>
          <p:cNvPr id="188" name="TextBox 187">
            <a:extLst>
              <a:ext uri="{FF2B5EF4-FFF2-40B4-BE49-F238E27FC236}">
                <a16:creationId xmlns:a16="http://schemas.microsoft.com/office/drawing/2014/main" id="{ACFCCC4B-2469-4789-A3EA-F9AFC12A1E01}"/>
              </a:ext>
            </a:extLst>
          </p:cNvPr>
          <p:cNvSpPr txBox="1"/>
          <p:nvPr/>
        </p:nvSpPr>
        <p:spPr>
          <a:xfrm>
            <a:off x="9464381" y="6249068"/>
            <a:ext cx="926047" cy="369332"/>
          </a:xfrm>
          <a:prstGeom prst="rect">
            <a:avLst/>
          </a:prstGeom>
          <a:noFill/>
        </p:spPr>
        <p:txBody>
          <a:bodyPr wrap="square" rtlCol="0">
            <a:spAutoFit/>
          </a:bodyPr>
          <a:lstStyle/>
          <a:p>
            <a:pPr defTabSz="685800">
              <a:defRPr/>
            </a:pPr>
            <a:r>
              <a:rPr lang="en-GB" sz="900">
                <a:solidFill>
                  <a:prstClr val="black"/>
                </a:solidFill>
                <a:latin typeface="Calibri" panose="020F0502020204030204"/>
              </a:rPr>
              <a:t>? SOSs – how may are used?</a:t>
            </a:r>
          </a:p>
        </p:txBody>
      </p:sp>
      <p:cxnSp>
        <p:nvCxnSpPr>
          <p:cNvPr id="193" name="Straight Connector 192">
            <a:extLst>
              <a:ext uri="{FF2B5EF4-FFF2-40B4-BE49-F238E27FC236}">
                <a16:creationId xmlns:a16="http://schemas.microsoft.com/office/drawing/2014/main" id="{5F79295C-DE9E-438A-B5D5-D41A1A70A906}"/>
              </a:ext>
            </a:extLst>
          </p:cNvPr>
          <p:cNvCxnSpPr>
            <a:cxnSpLocks/>
          </p:cNvCxnSpPr>
          <p:nvPr/>
        </p:nvCxnSpPr>
        <p:spPr>
          <a:xfrm>
            <a:off x="3368706" y="2027239"/>
            <a:ext cx="8238" cy="2255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E4AF44B-3B97-4D84-83F4-033CE28B88F8}"/>
              </a:ext>
            </a:extLst>
          </p:cNvPr>
          <p:cNvCxnSpPr>
            <a:cxnSpLocks/>
          </p:cNvCxnSpPr>
          <p:nvPr/>
        </p:nvCxnSpPr>
        <p:spPr>
          <a:xfrm>
            <a:off x="3369205" y="2040490"/>
            <a:ext cx="53294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7E9D2AA4-CC45-4FF0-9F8A-114B133799AE}"/>
              </a:ext>
            </a:extLst>
          </p:cNvPr>
          <p:cNvCxnSpPr>
            <a:cxnSpLocks/>
          </p:cNvCxnSpPr>
          <p:nvPr/>
        </p:nvCxnSpPr>
        <p:spPr>
          <a:xfrm>
            <a:off x="3368706" y="2543499"/>
            <a:ext cx="3470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F8035A2-7A06-4A59-9D90-99B27AD29A8B}"/>
              </a:ext>
            </a:extLst>
          </p:cNvPr>
          <p:cNvCxnSpPr>
            <a:cxnSpLocks/>
          </p:cNvCxnSpPr>
          <p:nvPr/>
        </p:nvCxnSpPr>
        <p:spPr>
          <a:xfrm>
            <a:off x="3381594" y="3525088"/>
            <a:ext cx="3545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B93F9852-14A6-4FEF-81CC-F6B217A7D122}"/>
              </a:ext>
            </a:extLst>
          </p:cNvPr>
          <p:cNvCxnSpPr>
            <a:cxnSpLocks/>
          </p:cNvCxnSpPr>
          <p:nvPr/>
        </p:nvCxnSpPr>
        <p:spPr>
          <a:xfrm>
            <a:off x="3394578" y="4269586"/>
            <a:ext cx="5591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BA5D025-813B-43F6-B169-70B1EDC85470}"/>
              </a:ext>
            </a:extLst>
          </p:cNvPr>
          <p:cNvCxnSpPr>
            <a:cxnSpLocks/>
          </p:cNvCxnSpPr>
          <p:nvPr/>
        </p:nvCxnSpPr>
        <p:spPr>
          <a:xfrm>
            <a:off x="2880838" y="3044887"/>
            <a:ext cx="5007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B7E4D896-8734-4B7B-80BF-49250906F584}"/>
              </a:ext>
            </a:extLst>
          </p:cNvPr>
          <p:cNvCxnSpPr>
            <a:cxnSpLocks/>
          </p:cNvCxnSpPr>
          <p:nvPr/>
        </p:nvCxnSpPr>
        <p:spPr>
          <a:xfrm flipH="1" flipV="1">
            <a:off x="2316893" y="2476071"/>
            <a:ext cx="628" cy="4198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9C398CB6-A742-475A-8136-E5D3E73EF067}"/>
              </a:ext>
            </a:extLst>
          </p:cNvPr>
          <p:cNvCxnSpPr>
            <a:cxnSpLocks/>
          </p:cNvCxnSpPr>
          <p:nvPr/>
        </p:nvCxnSpPr>
        <p:spPr>
          <a:xfrm>
            <a:off x="2328172" y="3212432"/>
            <a:ext cx="3879" cy="4331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FD1F9BEA-E5F9-43E7-9108-068C635F6CD5}"/>
              </a:ext>
            </a:extLst>
          </p:cNvPr>
          <p:cNvCxnSpPr>
            <a:cxnSpLocks/>
            <a:stCxn id="19" idx="3"/>
            <a:endCxn id="6" idx="1"/>
          </p:cNvCxnSpPr>
          <p:nvPr/>
        </p:nvCxnSpPr>
        <p:spPr>
          <a:xfrm>
            <a:off x="1376779" y="3044887"/>
            <a:ext cx="450644" cy="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DC931CE-A966-481C-9AF7-29B9F1ABAE30}"/>
              </a:ext>
            </a:extLst>
          </p:cNvPr>
          <p:cNvCxnSpPr/>
          <p:nvPr/>
        </p:nvCxnSpPr>
        <p:spPr>
          <a:xfrm>
            <a:off x="6689260" y="1656238"/>
            <a:ext cx="0" cy="275959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7C54ED2-6DD5-41C3-8E60-C2BAC7853A72}"/>
              </a:ext>
            </a:extLst>
          </p:cNvPr>
          <p:cNvSpPr txBox="1"/>
          <p:nvPr/>
        </p:nvSpPr>
        <p:spPr>
          <a:xfrm>
            <a:off x="6485884" y="2254225"/>
            <a:ext cx="176872" cy="1615827"/>
          </a:xfrm>
          <a:prstGeom prst="rect">
            <a:avLst/>
          </a:prstGeom>
          <a:noFill/>
        </p:spPr>
        <p:txBody>
          <a:bodyPr wrap="square" rtlCol="0">
            <a:spAutoFit/>
          </a:bodyPr>
          <a:lstStyle/>
          <a:p>
            <a:pPr defTabSz="685800">
              <a:defRPr/>
            </a:pPr>
            <a:r>
              <a:rPr lang="en-GB" sz="900">
                <a:solidFill>
                  <a:prstClr val="black"/>
                </a:solidFill>
                <a:latin typeface="Calibri" panose="020F0502020204030204"/>
              </a:rPr>
              <a:t>Waiting list</a:t>
            </a:r>
          </a:p>
        </p:txBody>
      </p:sp>
      <p:sp>
        <p:nvSpPr>
          <p:cNvPr id="125" name="TextBox 124">
            <a:extLst>
              <a:ext uri="{FF2B5EF4-FFF2-40B4-BE49-F238E27FC236}">
                <a16:creationId xmlns:a16="http://schemas.microsoft.com/office/drawing/2014/main" id="{858138D1-BF4D-40DF-80D0-F12AFC40736C}"/>
              </a:ext>
            </a:extLst>
          </p:cNvPr>
          <p:cNvSpPr txBox="1"/>
          <p:nvPr/>
        </p:nvSpPr>
        <p:spPr>
          <a:xfrm>
            <a:off x="5326653" y="5674454"/>
            <a:ext cx="1055801" cy="923330"/>
          </a:xfrm>
          <a:prstGeom prst="rect">
            <a:avLst/>
          </a:prstGeom>
          <a:noFill/>
        </p:spPr>
        <p:txBody>
          <a:bodyPr wrap="square" rtlCol="0">
            <a:spAutoFit/>
          </a:bodyPr>
          <a:lstStyle/>
          <a:p>
            <a:pPr defTabSz="685800">
              <a:defRPr/>
            </a:pPr>
            <a:r>
              <a:rPr lang="en-GB" sz="900" err="1">
                <a:solidFill>
                  <a:prstClr val="black"/>
                </a:solidFill>
                <a:latin typeface="Calibri" panose="020F0502020204030204"/>
              </a:rPr>
              <a:t>Approx</a:t>
            </a:r>
            <a:r>
              <a:rPr lang="en-GB" sz="900">
                <a:solidFill>
                  <a:prstClr val="black"/>
                </a:solidFill>
                <a:latin typeface="Calibri" panose="020F0502020204030204"/>
              </a:rPr>
              <a:t> 30-40% patients discharged from both lists after 2 weeks; is this high given triage time?</a:t>
            </a:r>
          </a:p>
        </p:txBody>
      </p:sp>
      <p:sp>
        <p:nvSpPr>
          <p:cNvPr id="126" name="Rectangle 125">
            <a:extLst>
              <a:ext uri="{FF2B5EF4-FFF2-40B4-BE49-F238E27FC236}">
                <a16:creationId xmlns:a16="http://schemas.microsoft.com/office/drawing/2014/main" id="{F2261FDF-4846-499D-A142-67AA0EE5A960}"/>
              </a:ext>
            </a:extLst>
          </p:cNvPr>
          <p:cNvSpPr/>
          <p:nvPr/>
        </p:nvSpPr>
        <p:spPr>
          <a:xfrm>
            <a:off x="5330300" y="5660678"/>
            <a:ext cx="1023425" cy="92333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28" name="Rectangle 127">
            <a:extLst>
              <a:ext uri="{FF2B5EF4-FFF2-40B4-BE49-F238E27FC236}">
                <a16:creationId xmlns:a16="http://schemas.microsoft.com/office/drawing/2014/main" id="{499A13C7-42AF-4F9D-9B4C-6D3B70A752CA}"/>
              </a:ext>
            </a:extLst>
          </p:cNvPr>
          <p:cNvSpPr/>
          <p:nvPr/>
        </p:nvSpPr>
        <p:spPr>
          <a:xfrm>
            <a:off x="353354" y="6014170"/>
            <a:ext cx="1023425" cy="48474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29" name="TextBox 128">
            <a:extLst>
              <a:ext uri="{FF2B5EF4-FFF2-40B4-BE49-F238E27FC236}">
                <a16:creationId xmlns:a16="http://schemas.microsoft.com/office/drawing/2014/main" id="{044B3680-D62F-461E-BB56-9312DDE151FD}"/>
              </a:ext>
            </a:extLst>
          </p:cNvPr>
          <p:cNvSpPr txBox="1"/>
          <p:nvPr/>
        </p:nvSpPr>
        <p:spPr>
          <a:xfrm>
            <a:off x="382953" y="6018920"/>
            <a:ext cx="961964" cy="507831"/>
          </a:xfrm>
          <a:prstGeom prst="rect">
            <a:avLst/>
          </a:prstGeom>
          <a:noFill/>
        </p:spPr>
        <p:txBody>
          <a:bodyPr wrap="square" rtlCol="0">
            <a:spAutoFit/>
          </a:bodyPr>
          <a:lstStyle/>
          <a:p>
            <a:pPr defTabSz="685800">
              <a:defRPr/>
            </a:pPr>
            <a:r>
              <a:rPr lang="en-GB" sz="900">
                <a:solidFill>
                  <a:prstClr val="black"/>
                </a:solidFill>
                <a:latin typeface="Calibri" panose="020F0502020204030204"/>
              </a:rPr>
              <a:t>Multiple referral sources, detail not required</a:t>
            </a:r>
          </a:p>
        </p:txBody>
      </p:sp>
      <p:cxnSp>
        <p:nvCxnSpPr>
          <p:cNvPr id="147" name="Straight Arrow Connector 146">
            <a:extLst>
              <a:ext uri="{FF2B5EF4-FFF2-40B4-BE49-F238E27FC236}">
                <a16:creationId xmlns:a16="http://schemas.microsoft.com/office/drawing/2014/main" id="{6F395A6D-3C7F-42FC-9FF7-026A72335F94}"/>
              </a:ext>
            </a:extLst>
          </p:cNvPr>
          <p:cNvCxnSpPr>
            <a:cxnSpLocks/>
          </p:cNvCxnSpPr>
          <p:nvPr/>
        </p:nvCxnSpPr>
        <p:spPr>
          <a:xfrm>
            <a:off x="8045938" y="3350214"/>
            <a:ext cx="403770" cy="3286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10F202D9-FC79-4A26-A6BE-7C8C289B549E}"/>
              </a:ext>
            </a:extLst>
          </p:cNvPr>
          <p:cNvCxnSpPr>
            <a:cxnSpLocks/>
          </p:cNvCxnSpPr>
          <p:nvPr/>
        </p:nvCxnSpPr>
        <p:spPr>
          <a:xfrm>
            <a:off x="8030311" y="3161725"/>
            <a:ext cx="2085576" cy="3970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83DDB937-1183-4492-B1E4-8DACDA6768D7}"/>
              </a:ext>
            </a:extLst>
          </p:cNvPr>
          <p:cNvCxnSpPr>
            <a:cxnSpLocks/>
          </p:cNvCxnSpPr>
          <p:nvPr/>
        </p:nvCxnSpPr>
        <p:spPr>
          <a:xfrm flipH="1">
            <a:off x="9532799" y="3939708"/>
            <a:ext cx="609592" cy="10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D614A171-B8AC-4D4C-87D0-B10C58741B6C}"/>
              </a:ext>
            </a:extLst>
          </p:cNvPr>
          <p:cNvSpPr txBox="1"/>
          <p:nvPr/>
        </p:nvSpPr>
        <p:spPr>
          <a:xfrm>
            <a:off x="8214516" y="4864074"/>
            <a:ext cx="1103605" cy="1754326"/>
          </a:xfrm>
          <a:prstGeom prst="rect">
            <a:avLst/>
          </a:prstGeom>
          <a:noFill/>
        </p:spPr>
        <p:txBody>
          <a:bodyPr wrap="square" rtlCol="0">
            <a:spAutoFit/>
          </a:bodyPr>
          <a:lstStyle/>
          <a:p>
            <a:pPr defTabSz="685800">
              <a:defRPr/>
            </a:pPr>
            <a:r>
              <a:rPr lang="en-GB" sz="900">
                <a:solidFill>
                  <a:prstClr val="black"/>
                </a:solidFill>
                <a:latin typeface="Calibri" panose="020F0502020204030204"/>
              </a:rPr>
              <a:t>Follow up appts:</a:t>
            </a:r>
          </a:p>
          <a:p>
            <a:pPr defTabSz="685800">
              <a:defRPr/>
            </a:pPr>
            <a:r>
              <a:rPr lang="en-GB" sz="900">
                <a:solidFill>
                  <a:prstClr val="black"/>
                </a:solidFill>
                <a:latin typeface="Calibri" panose="020F0502020204030204"/>
              </a:rPr>
              <a:t>Time = 30 mins</a:t>
            </a:r>
          </a:p>
          <a:p>
            <a:pPr defTabSz="685800">
              <a:defRPr/>
            </a:pPr>
            <a:r>
              <a:rPr lang="en-GB" sz="900">
                <a:solidFill>
                  <a:prstClr val="black"/>
                </a:solidFill>
                <a:latin typeface="Calibri" panose="020F0502020204030204"/>
              </a:rPr>
              <a:t>No distinction by band</a:t>
            </a:r>
          </a:p>
          <a:p>
            <a:pPr defTabSz="685800">
              <a:defRPr/>
            </a:pPr>
            <a:r>
              <a:rPr lang="en-GB" sz="900">
                <a:solidFill>
                  <a:prstClr val="black"/>
                </a:solidFill>
                <a:latin typeface="Calibri" panose="020F0502020204030204"/>
              </a:rPr>
              <a:t>Plan: stratify LOS, then calc </a:t>
            </a:r>
            <a:r>
              <a:rPr lang="en-GB" sz="900" err="1">
                <a:solidFill>
                  <a:prstClr val="black"/>
                </a:solidFill>
                <a:latin typeface="Calibri" panose="020F0502020204030204"/>
              </a:rPr>
              <a:t>av</a:t>
            </a:r>
            <a:r>
              <a:rPr lang="en-GB" sz="900">
                <a:solidFill>
                  <a:prstClr val="black"/>
                </a:solidFill>
                <a:latin typeface="Calibri" panose="020F0502020204030204"/>
              </a:rPr>
              <a:t> no follow ups for stratified data</a:t>
            </a:r>
          </a:p>
          <a:p>
            <a:pPr defTabSz="685800">
              <a:defRPr/>
            </a:pPr>
            <a:r>
              <a:rPr lang="en-GB" sz="900">
                <a:solidFill>
                  <a:prstClr val="black"/>
                </a:solidFill>
                <a:latin typeface="Calibri" panose="020F0502020204030204"/>
              </a:rPr>
              <a:t>DNA, service/</a:t>
            </a:r>
            <a:r>
              <a:rPr lang="en-GB" sz="900" err="1">
                <a:solidFill>
                  <a:prstClr val="black"/>
                </a:solidFill>
                <a:latin typeface="Calibri" panose="020F0502020204030204"/>
              </a:rPr>
              <a:t>pt</a:t>
            </a:r>
            <a:r>
              <a:rPr lang="en-GB" sz="900">
                <a:solidFill>
                  <a:prstClr val="black"/>
                </a:solidFill>
                <a:latin typeface="Calibri" panose="020F0502020204030204"/>
              </a:rPr>
              <a:t> cancellation rates?</a:t>
            </a:r>
          </a:p>
          <a:p>
            <a:pPr defTabSz="685800">
              <a:defRPr/>
            </a:pPr>
            <a:r>
              <a:rPr lang="en-GB" sz="900">
                <a:solidFill>
                  <a:prstClr val="black"/>
                </a:solidFill>
                <a:latin typeface="Calibri" panose="020F0502020204030204"/>
              </a:rPr>
              <a:t>Need to look at data quality</a:t>
            </a:r>
          </a:p>
        </p:txBody>
      </p:sp>
      <p:sp>
        <p:nvSpPr>
          <p:cNvPr id="258" name="Rectangle 257">
            <a:extLst>
              <a:ext uri="{FF2B5EF4-FFF2-40B4-BE49-F238E27FC236}">
                <a16:creationId xmlns:a16="http://schemas.microsoft.com/office/drawing/2014/main" id="{A1DAF29D-1E36-433E-B3AD-084FAE0BCFD6}"/>
              </a:ext>
            </a:extLst>
          </p:cNvPr>
          <p:cNvSpPr/>
          <p:nvPr/>
        </p:nvSpPr>
        <p:spPr>
          <a:xfrm>
            <a:off x="8188671" y="4888888"/>
            <a:ext cx="1103604" cy="170595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5676C919-7FE9-46E5-A8CE-22ADD150DE83}"/>
              </a:ext>
            </a:extLst>
          </p:cNvPr>
          <p:cNvSpPr/>
          <p:nvPr/>
        </p:nvSpPr>
        <p:spPr>
          <a:xfrm>
            <a:off x="10602059" y="5629205"/>
            <a:ext cx="1009048" cy="94628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9E6B9FD8-4BC5-45A9-8D85-DF04A627CA47}"/>
              </a:ext>
            </a:extLst>
          </p:cNvPr>
          <p:cNvSpPr txBox="1"/>
          <p:nvPr/>
        </p:nvSpPr>
        <p:spPr>
          <a:xfrm>
            <a:off x="10627774" y="5628355"/>
            <a:ext cx="1014890" cy="923330"/>
          </a:xfrm>
          <a:prstGeom prst="rect">
            <a:avLst/>
          </a:prstGeom>
          <a:noFill/>
        </p:spPr>
        <p:txBody>
          <a:bodyPr wrap="square" rtlCol="0">
            <a:spAutoFit/>
          </a:bodyPr>
          <a:lstStyle/>
          <a:p>
            <a:pPr defTabSz="685800">
              <a:defRPr/>
            </a:pPr>
            <a:r>
              <a:rPr lang="en-GB" sz="900">
                <a:solidFill>
                  <a:prstClr val="black"/>
                </a:solidFill>
                <a:latin typeface="Calibri" panose="020F0502020204030204"/>
              </a:rPr>
              <a:t>Need improved process for closing  discharged patients on Systm1</a:t>
            </a:r>
          </a:p>
        </p:txBody>
      </p:sp>
      <p:sp>
        <p:nvSpPr>
          <p:cNvPr id="4" name="TextBox 3">
            <a:extLst>
              <a:ext uri="{FF2B5EF4-FFF2-40B4-BE49-F238E27FC236}">
                <a16:creationId xmlns:a16="http://schemas.microsoft.com/office/drawing/2014/main" id="{7FD95C5D-ADDA-49B6-9D3D-D225424408E4}"/>
              </a:ext>
            </a:extLst>
          </p:cNvPr>
          <p:cNvSpPr txBox="1"/>
          <p:nvPr/>
        </p:nvSpPr>
        <p:spPr>
          <a:xfrm>
            <a:off x="218954" y="4210704"/>
            <a:ext cx="1133439" cy="1061829"/>
          </a:xfrm>
          <a:prstGeom prst="rect">
            <a:avLst/>
          </a:prstGeom>
          <a:noFill/>
        </p:spPr>
        <p:txBody>
          <a:bodyPr wrap="square" rtlCol="0">
            <a:spAutoFit/>
          </a:bodyPr>
          <a:lstStyle/>
          <a:p>
            <a:pPr defTabSz="685800">
              <a:defRPr/>
            </a:pPr>
            <a:r>
              <a:rPr lang="en-GB" sz="900" b="1">
                <a:solidFill>
                  <a:prstClr val="black"/>
                </a:solidFill>
                <a:latin typeface="Calibri" panose="020F0502020204030204"/>
              </a:rPr>
              <a:t>Key: </a:t>
            </a:r>
          </a:p>
          <a:p>
            <a:pPr defTabSz="685800">
              <a:defRPr/>
            </a:pPr>
            <a:r>
              <a:rPr lang="en-GB" sz="900" b="1">
                <a:solidFill>
                  <a:srgbClr val="FFC000"/>
                </a:solidFill>
                <a:latin typeface="Calibri" panose="020F0502020204030204"/>
              </a:rPr>
              <a:t>No data required</a:t>
            </a:r>
          </a:p>
          <a:p>
            <a:pPr defTabSz="685800">
              <a:defRPr/>
            </a:pPr>
            <a:r>
              <a:rPr lang="en-GB" sz="900" b="1">
                <a:solidFill>
                  <a:srgbClr val="70AD47"/>
                </a:solidFill>
                <a:latin typeface="Calibri" panose="020F0502020204030204"/>
              </a:rPr>
              <a:t>Data required</a:t>
            </a:r>
          </a:p>
          <a:p>
            <a:pPr defTabSz="685800">
              <a:defRPr/>
            </a:pPr>
            <a:r>
              <a:rPr lang="en-GB" sz="900" b="1">
                <a:solidFill>
                  <a:srgbClr val="C00000"/>
                </a:solidFill>
                <a:latin typeface="Calibri" panose="020F0502020204030204"/>
              </a:rPr>
              <a:t>Exit point</a:t>
            </a:r>
          </a:p>
          <a:p>
            <a:pPr defTabSz="685800">
              <a:defRPr/>
            </a:pPr>
            <a:r>
              <a:rPr lang="en-GB" sz="900" b="1">
                <a:solidFill>
                  <a:srgbClr val="FFC000">
                    <a:lumMod val="50000"/>
                  </a:srgbClr>
                </a:solidFill>
                <a:latin typeface="Calibri" panose="020F0502020204030204"/>
              </a:rPr>
              <a:t>Don’t know what doing with?</a:t>
            </a:r>
          </a:p>
          <a:p>
            <a:pPr defTabSz="685800">
              <a:defRPr/>
            </a:pPr>
            <a:r>
              <a:rPr lang="en-GB" sz="900" b="1">
                <a:solidFill>
                  <a:srgbClr val="7030A0"/>
                </a:solidFill>
                <a:latin typeface="Calibri" panose="020F0502020204030204"/>
              </a:rPr>
              <a:t>Queries/comments</a:t>
            </a:r>
          </a:p>
        </p:txBody>
      </p:sp>
      <p:cxnSp>
        <p:nvCxnSpPr>
          <p:cNvPr id="131" name="Straight Arrow Connector 130">
            <a:extLst>
              <a:ext uri="{FF2B5EF4-FFF2-40B4-BE49-F238E27FC236}">
                <a16:creationId xmlns:a16="http://schemas.microsoft.com/office/drawing/2014/main" id="{6B799858-2FBD-4647-B9CC-8082FA3A76A6}"/>
              </a:ext>
            </a:extLst>
          </p:cNvPr>
          <p:cNvCxnSpPr>
            <a:cxnSpLocks/>
          </p:cNvCxnSpPr>
          <p:nvPr/>
        </p:nvCxnSpPr>
        <p:spPr>
          <a:xfrm flipH="1" flipV="1">
            <a:off x="7396168" y="2548223"/>
            <a:ext cx="1146668" cy="129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4795A6-D391-466A-8F88-1D34DCD8230E}"/>
              </a:ext>
            </a:extLst>
          </p:cNvPr>
          <p:cNvSpPr txBox="1"/>
          <p:nvPr/>
        </p:nvSpPr>
        <p:spPr>
          <a:xfrm>
            <a:off x="2858319" y="66057"/>
            <a:ext cx="4597321" cy="584775"/>
          </a:xfrm>
          <a:prstGeom prst="rect">
            <a:avLst/>
          </a:prstGeom>
          <a:noFill/>
        </p:spPr>
        <p:txBody>
          <a:bodyPr wrap="square" rtlCol="0">
            <a:spAutoFit/>
          </a:bodyPr>
          <a:lstStyle/>
          <a:p>
            <a:pPr>
              <a:defRPr/>
            </a:pPr>
            <a:r>
              <a:rPr lang="en-GB" sz="3200" b="1">
                <a:solidFill>
                  <a:prstClr val="black"/>
                </a:solidFill>
                <a:latin typeface="Calibri" panose="020F0502020204030204"/>
              </a:rPr>
              <a:t>MSK West pathway map</a:t>
            </a:r>
          </a:p>
        </p:txBody>
      </p:sp>
      <p:cxnSp>
        <p:nvCxnSpPr>
          <p:cNvPr id="170" name="Straight Arrow Connector 169">
            <a:extLst>
              <a:ext uri="{FF2B5EF4-FFF2-40B4-BE49-F238E27FC236}">
                <a16:creationId xmlns:a16="http://schemas.microsoft.com/office/drawing/2014/main" id="{2DE3BEFB-37D9-4CB6-8FFA-798FC4934350}"/>
              </a:ext>
            </a:extLst>
          </p:cNvPr>
          <p:cNvCxnSpPr>
            <a:cxnSpLocks/>
          </p:cNvCxnSpPr>
          <p:nvPr/>
        </p:nvCxnSpPr>
        <p:spPr>
          <a:xfrm flipV="1">
            <a:off x="8046172" y="4162411"/>
            <a:ext cx="396690" cy="1613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53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44902" y="1271082"/>
            <a:ext cx="1233716" cy="369332"/>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GP referral</a:t>
            </a:r>
          </a:p>
        </p:txBody>
      </p:sp>
      <p:sp>
        <p:nvSpPr>
          <p:cNvPr id="12" name="TextBox 11"/>
          <p:cNvSpPr txBox="1"/>
          <p:nvPr/>
        </p:nvSpPr>
        <p:spPr>
          <a:xfrm>
            <a:off x="348920" y="4332073"/>
            <a:ext cx="1382198"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MDT triage</a:t>
            </a:r>
          </a:p>
        </p:txBody>
      </p:sp>
      <p:sp>
        <p:nvSpPr>
          <p:cNvPr id="13" name="TextBox 12"/>
          <p:cNvSpPr txBox="1"/>
          <p:nvPr/>
        </p:nvSpPr>
        <p:spPr>
          <a:xfrm>
            <a:off x="4910322" y="4186708"/>
            <a:ext cx="1219133"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Nurse clinic appt</a:t>
            </a:r>
          </a:p>
        </p:txBody>
      </p:sp>
      <p:sp>
        <p:nvSpPr>
          <p:cNvPr id="14" name="TextBox 13"/>
          <p:cNvSpPr txBox="1"/>
          <p:nvPr/>
        </p:nvSpPr>
        <p:spPr>
          <a:xfrm>
            <a:off x="2634817" y="4199360"/>
            <a:ext cx="1363149"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Dr clinic appt </a:t>
            </a:r>
          </a:p>
        </p:txBody>
      </p:sp>
      <p:sp>
        <p:nvSpPr>
          <p:cNvPr id="15" name="TextBox 14"/>
          <p:cNvSpPr txBox="1"/>
          <p:nvPr/>
        </p:nvSpPr>
        <p:spPr>
          <a:xfrm>
            <a:off x="9127852" y="4184864"/>
            <a:ext cx="1365120"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Follow up clinic(s)</a:t>
            </a:r>
          </a:p>
        </p:txBody>
      </p:sp>
      <p:sp>
        <p:nvSpPr>
          <p:cNvPr id="5" name="TextBox 4">
            <a:extLst>
              <a:ext uri="{FF2B5EF4-FFF2-40B4-BE49-F238E27FC236}">
                <a16:creationId xmlns:a16="http://schemas.microsoft.com/office/drawing/2014/main" id="{01EF1DD9-1F8F-4BA5-9A69-637BF3E13050}"/>
              </a:ext>
            </a:extLst>
          </p:cNvPr>
          <p:cNvSpPr txBox="1"/>
          <p:nvPr/>
        </p:nvSpPr>
        <p:spPr>
          <a:xfrm>
            <a:off x="3213327" y="2610667"/>
            <a:ext cx="1522603" cy="646331"/>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Health Visitor referral</a:t>
            </a:r>
          </a:p>
        </p:txBody>
      </p:sp>
      <p:sp>
        <p:nvSpPr>
          <p:cNvPr id="22" name="TextBox 21">
            <a:extLst>
              <a:ext uri="{FF2B5EF4-FFF2-40B4-BE49-F238E27FC236}">
                <a16:creationId xmlns:a16="http://schemas.microsoft.com/office/drawing/2014/main" id="{C0718812-6FB5-4B26-80FE-F91819EAC982}"/>
              </a:ext>
            </a:extLst>
          </p:cNvPr>
          <p:cNvSpPr txBox="1"/>
          <p:nvPr/>
        </p:nvSpPr>
        <p:spPr>
          <a:xfrm>
            <a:off x="2342519" y="1904390"/>
            <a:ext cx="1382198" cy="369332"/>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SEN referral</a:t>
            </a:r>
          </a:p>
        </p:txBody>
      </p:sp>
      <p:sp>
        <p:nvSpPr>
          <p:cNvPr id="24" name="TextBox 23">
            <a:extLst>
              <a:ext uri="{FF2B5EF4-FFF2-40B4-BE49-F238E27FC236}">
                <a16:creationId xmlns:a16="http://schemas.microsoft.com/office/drawing/2014/main" id="{4DD71644-4ED4-4AAE-AE53-9BA446722E02}"/>
              </a:ext>
            </a:extLst>
          </p:cNvPr>
          <p:cNvSpPr txBox="1"/>
          <p:nvPr/>
        </p:nvSpPr>
        <p:spPr>
          <a:xfrm>
            <a:off x="6977214" y="4330586"/>
            <a:ext cx="1365120"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MDT review</a:t>
            </a:r>
          </a:p>
        </p:txBody>
      </p:sp>
      <p:sp>
        <p:nvSpPr>
          <p:cNvPr id="25" name="TextBox 24">
            <a:extLst>
              <a:ext uri="{FF2B5EF4-FFF2-40B4-BE49-F238E27FC236}">
                <a16:creationId xmlns:a16="http://schemas.microsoft.com/office/drawing/2014/main" id="{934F82EF-D73E-4BA7-A576-6221BC0237C3}"/>
              </a:ext>
            </a:extLst>
          </p:cNvPr>
          <p:cNvSpPr txBox="1"/>
          <p:nvPr/>
        </p:nvSpPr>
        <p:spPr>
          <a:xfrm>
            <a:off x="2635640" y="6121165"/>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sp>
        <p:nvSpPr>
          <p:cNvPr id="26" name="TextBox 25">
            <a:extLst>
              <a:ext uri="{FF2B5EF4-FFF2-40B4-BE49-F238E27FC236}">
                <a16:creationId xmlns:a16="http://schemas.microsoft.com/office/drawing/2014/main" id="{2F46C744-3B0F-40F3-9503-290B5669D287}"/>
              </a:ext>
            </a:extLst>
          </p:cNvPr>
          <p:cNvSpPr txBox="1"/>
          <p:nvPr/>
        </p:nvSpPr>
        <p:spPr>
          <a:xfrm>
            <a:off x="6974326" y="6163807"/>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cxnSp>
        <p:nvCxnSpPr>
          <p:cNvPr id="8" name="Straight Arrow Connector 7">
            <a:extLst>
              <a:ext uri="{FF2B5EF4-FFF2-40B4-BE49-F238E27FC236}">
                <a16:creationId xmlns:a16="http://schemas.microsoft.com/office/drawing/2014/main" id="{05B26C84-9CCF-479E-B177-DE90C90569C8}"/>
              </a:ext>
            </a:extLst>
          </p:cNvPr>
          <p:cNvCxnSpPr>
            <a:cxnSpLocks/>
          </p:cNvCxnSpPr>
          <p:nvPr/>
        </p:nvCxnSpPr>
        <p:spPr>
          <a:xfrm>
            <a:off x="1731118" y="4516739"/>
            <a:ext cx="903699" cy="12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0C6FC8-4B3E-4BDC-996A-7152BC4203D3}"/>
              </a:ext>
            </a:extLst>
          </p:cNvPr>
          <p:cNvCxnSpPr>
            <a:cxnSpLocks/>
            <a:stCxn id="13" idx="3"/>
            <a:endCxn id="24" idx="1"/>
          </p:cNvCxnSpPr>
          <p:nvPr/>
        </p:nvCxnSpPr>
        <p:spPr>
          <a:xfrm>
            <a:off x="6129455" y="4509874"/>
            <a:ext cx="847759" cy="5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A95D797-84DC-48A0-AC9E-AE4DAF00343F}"/>
              </a:ext>
            </a:extLst>
          </p:cNvPr>
          <p:cNvCxnSpPr>
            <a:cxnSpLocks/>
            <a:stCxn id="24" idx="3"/>
            <a:endCxn id="15" idx="1"/>
          </p:cNvCxnSpPr>
          <p:nvPr/>
        </p:nvCxnSpPr>
        <p:spPr>
          <a:xfrm flipV="1">
            <a:off x="8342334" y="4508030"/>
            <a:ext cx="785518" cy="72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1A2B9B9-F376-411C-A4BB-28186B8F68DB}"/>
              </a:ext>
            </a:extLst>
          </p:cNvPr>
          <p:cNvCxnSpPr>
            <a:cxnSpLocks/>
            <a:stCxn id="14" idx="3"/>
            <a:endCxn id="13" idx="1"/>
          </p:cNvCxnSpPr>
          <p:nvPr/>
        </p:nvCxnSpPr>
        <p:spPr>
          <a:xfrm flipV="1">
            <a:off x="3997966" y="4509874"/>
            <a:ext cx="912356" cy="126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410302-AADB-4D69-8BB7-9BF9ECBE2C5B}"/>
              </a:ext>
            </a:extLst>
          </p:cNvPr>
          <p:cNvCxnSpPr>
            <a:cxnSpLocks/>
            <a:stCxn id="11" idx="2"/>
          </p:cNvCxnSpPr>
          <p:nvPr/>
        </p:nvCxnSpPr>
        <p:spPr>
          <a:xfrm flipH="1">
            <a:off x="1241711" y="1640414"/>
            <a:ext cx="820049" cy="2685097"/>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A90C818-715D-4039-9F52-5D890D9A77F4}"/>
              </a:ext>
            </a:extLst>
          </p:cNvPr>
          <p:cNvCxnSpPr>
            <a:cxnSpLocks/>
          </p:cNvCxnSpPr>
          <p:nvPr/>
        </p:nvCxnSpPr>
        <p:spPr>
          <a:xfrm flipH="1">
            <a:off x="1703413" y="3256998"/>
            <a:ext cx="1433458" cy="105259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1F83F3D-F473-45E2-A4F4-A2442450066A}"/>
              </a:ext>
            </a:extLst>
          </p:cNvPr>
          <p:cNvCxnSpPr>
            <a:cxnSpLocks/>
          </p:cNvCxnSpPr>
          <p:nvPr/>
        </p:nvCxnSpPr>
        <p:spPr>
          <a:xfrm flipH="1">
            <a:off x="1524000" y="2293847"/>
            <a:ext cx="1179172" cy="1999857"/>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2DD3A6-FF70-4BC8-B817-8AC9E17ED08F}"/>
              </a:ext>
            </a:extLst>
          </p:cNvPr>
          <p:cNvCxnSpPr>
            <a:cxnSpLocks/>
            <a:endCxn id="15" idx="2"/>
          </p:cNvCxnSpPr>
          <p:nvPr/>
        </p:nvCxnSpPr>
        <p:spPr>
          <a:xfrm flipV="1">
            <a:off x="9810412" y="4831195"/>
            <a:ext cx="0" cy="4809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4EE73E-CD6E-4232-846B-57BB83AAD037}"/>
              </a:ext>
            </a:extLst>
          </p:cNvPr>
          <p:cNvCxnSpPr>
            <a:cxnSpLocks/>
          </p:cNvCxnSpPr>
          <p:nvPr/>
        </p:nvCxnSpPr>
        <p:spPr>
          <a:xfrm flipH="1">
            <a:off x="8726518" y="5298854"/>
            <a:ext cx="11103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937E71C-249B-474E-AAA9-DE3945BD3474}"/>
              </a:ext>
            </a:extLst>
          </p:cNvPr>
          <p:cNvCxnSpPr>
            <a:cxnSpLocks/>
          </p:cNvCxnSpPr>
          <p:nvPr/>
        </p:nvCxnSpPr>
        <p:spPr>
          <a:xfrm flipV="1">
            <a:off x="8736567" y="4509873"/>
            <a:ext cx="0" cy="7889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736526E-D774-43B7-89F8-97F213FA6239}"/>
              </a:ext>
            </a:extLst>
          </p:cNvPr>
          <p:cNvSpPr txBox="1"/>
          <p:nvPr/>
        </p:nvSpPr>
        <p:spPr>
          <a:xfrm>
            <a:off x="348920" y="6121165"/>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cxnSp>
        <p:nvCxnSpPr>
          <p:cNvPr id="55" name="Straight Arrow Connector 54">
            <a:extLst>
              <a:ext uri="{FF2B5EF4-FFF2-40B4-BE49-F238E27FC236}">
                <a16:creationId xmlns:a16="http://schemas.microsoft.com/office/drawing/2014/main" id="{216B3A3D-B3D2-4A18-807D-4C07C46002F8}"/>
              </a:ext>
            </a:extLst>
          </p:cNvPr>
          <p:cNvCxnSpPr>
            <a:cxnSpLocks/>
            <a:stCxn id="12" idx="2"/>
            <a:endCxn id="61" idx="0"/>
          </p:cNvCxnSpPr>
          <p:nvPr/>
        </p:nvCxnSpPr>
        <p:spPr>
          <a:xfrm flipH="1">
            <a:off x="1038912" y="4701405"/>
            <a:ext cx="1107" cy="141976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B071401-9D69-4E73-8AB5-3491042D90D0}"/>
              </a:ext>
            </a:extLst>
          </p:cNvPr>
          <p:cNvCxnSpPr>
            <a:cxnSpLocks/>
            <a:stCxn id="24" idx="2"/>
            <a:endCxn id="26" idx="0"/>
          </p:cNvCxnSpPr>
          <p:nvPr/>
        </p:nvCxnSpPr>
        <p:spPr>
          <a:xfrm>
            <a:off x="7659774" y="4699918"/>
            <a:ext cx="4544" cy="1463889"/>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C3406AF-C24D-4210-851D-1C81BB1AAA6E}"/>
              </a:ext>
            </a:extLst>
          </p:cNvPr>
          <p:cNvCxnSpPr>
            <a:cxnSpLocks/>
            <a:stCxn id="14" idx="2"/>
            <a:endCxn id="25" idx="0"/>
          </p:cNvCxnSpPr>
          <p:nvPr/>
        </p:nvCxnSpPr>
        <p:spPr>
          <a:xfrm>
            <a:off x="3316392" y="4845691"/>
            <a:ext cx="9240" cy="1275474"/>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0C997FD7-7034-45B7-85C2-5078E2822940}"/>
              </a:ext>
            </a:extLst>
          </p:cNvPr>
          <p:cNvSpPr/>
          <p:nvPr/>
        </p:nvSpPr>
        <p:spPr>
          <a:xfrm>
            <a:off x="5553248" y="1823651"/>
            <a:ext cx="1365120"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sp>
        <p:nvSpPr>
          <p:cNvPr id="53" name="Oval 52">
            <a:extLst>
              <a:ext uri="{FF2B5EF4-FFF2-40B4-BE49-F238E27FC236}">
                <a16:creationId xmlns:a16="http://schemas.microsoft.com/office/drawing/2014/main" id="{626E9437-B93E-4918-AAE9-DA50DC447657}"/>
              </a:ext>
            </a:extLst>
          </p:cNvPr>
          <p:cNvSpPr/>
          <p:nvPr/>
        </p:nvSpPr>
        <p:spPr>
          <a:xfrm>
            <a:off x="1593962" y="5192834"/>
            <a:ext cx="1242903"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sp>
        <p:nvSpPr>
          <p:cNvPr id="54" name="Oval 53">
            <a:extLst>
              <a:ext uri="{FF2B5EF4-FFF2-40B4-BE49-F238E27FC236}">
                <a16:creationId xmlns:a16="http://schemas.microsoft.com/office/drawing/2014/main" id="{BA6D0453-D0C0-4BCC-9657-6DEDEC51EBEC}"/>
              </a:ext>
            </a:extLst>
          </p:cNvPr>
          <p:cNvSpPr/>
          <p:nvPr/>
        </p:nvSpPr>
        <p:spPr>
          <a:xfrm>
            <a:off x="3869335" y="5254785"/>
            <a:ext cx="1259819"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cxnSp>
        <p:nvCxnSpPr>
          <p:cNvPr id="44" name="Straight Arrow Connector 43">
            <a:extLst>
              <a:ext uri="{FF2B5EF4-FFF2-40B4-BE49-F238E27FC236}">
                <a16:creationId xmlns:a16="http://schemas.microsoft.com/office/drawing/2014/main" id="{565727A3-5F86-40C4-895D-A5B25F579BE5}"/>
              </a:ext>
            </a:extLst>
          </p:cNvPr>
          <p:cNvCxnSpPr>
            <a:cxnSpLocks/>
          </p:cNvCxnSpPr>
          <p:nvPr/>
        </p:nvCxnSpPr>
        <p:spPr>
          <a:xfrm flipV="1">
            <a:off x="2215413" y="4529536"/>
            <a:ext cx="0" cy="64317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480A2AB-8316-49A0-B48B-63561456D2DA}"/>
              </a:ext>
            </a:extLst>
          </p:cNvPr>
          <p:cNvSpPr/>
          <p:nvPr/>
        </p:nvSpPr>
        <p:spPr>
          <a:xfrm>
            <a:off x="5772059" y="5283424"/>
            <a:ext cx="1259819" cy="44809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sp>
        <p:nvSpPr>
          <p:cNvPr id="75" name="Oval 74">
            <a:extLst>
              <a:ext uri="{FF2B5EF4-FFF2-40B4-BE49-F238E27FC236}">
                <a16:creationId xmlns:a16="http://schemas.microsoft.com/office/drawing/2014/main" id="{A675F56F-DFF1-4F3D-B5E6-5EEEF698ED13}"/>
              </a:ext>
            </a:extLst>
          </p:cNvPr>
          <p:cNvSpPr/>
          <p:nvPr/>
        </p:nvSpPr>
        <p:spPr>
          <a:xfrm>
            <a:off x="8557168" y="5671269"/>
            <a:ext cx="1274938"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cxnSp>
        <p:nvCxnSpPr>
          <p:cNvPr id="76" name="Straight Arrow Connector 75">
            <a:extLst>
              <a:ext uri="{FF2B5EF4-FFF2-40B4-BE49-F238E27FC236}">
                <a16:creationId xmlns:a16="http://schemas.microsoft.com/office/drawing/2014/main" id="{BC3EB783-1FC3-4292-8874-55221AACAA74}"/>
              </a:ext>
            </a:extLst>
          </p:cNvPr>
          <p:cNvCxnSpPr>
            <a:cxnSpLocks/>
          </p:cNvCxnSpPr>
          <p:nvPr/>
        </p:nvCxnSpPr>
        <p:spPr>
          <a:xfrm flipV="1">
            <a:off x="4473075" y="4529536"/>
            <a:ext cx="4418" cy="72524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8" name="Straight Arrow Connector 77">
            <a:extLst>
              <a:ext uri="{FF2B5EF4-FFF2-40B4-BE49-F238E27FC236}">
                <a16:creationId xmlns:a16="http://schemas.microsoft.com/office/drawing/2014/main" id="{3E70DCED-97B9-455A-8DC2-04B1E1B5A7AC}"/>
              </a:ext>
            </a:extLst>
          </p:cNvPr>
          <p:cNvCxnSpPr>
            <a:cxnSpLocks/>
            <a:stCxn id="74" idx="0"/>
          </p:cNvCxnSpPr>
          <p:nvPr/>
        </p:nvCxnSpPr>
        <p:spPr>
          <a:xfrm flipH="1" flipV="1">
            <a:off x="6401968" y="4522525"/>
            <a:ext cx="1" cy="76089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6" name="Straight Arrow Connector 85">
            <a:extLst>
              <a:ext uri="{FF2B5EF4-FFF2-40B4-BE49-F238E27FC236}">
                <a16:creationId xmlns:a16="http://schemas.microsoft.com/office/drawing/2014/main" id="{1999ACEF-0FA0-445E-893F-0FAC20159421}"/>
              </a:ext>
            </a:extLst>
          </p:cNvPr>
          <p:cNvCxnSpPr>
            <a:cxnSpLocks/>
            <a:stCxn id="75" idx="0"/>
          </p:cNvCxnSpPr>
          <p:nvPr/>
        </p:nvCxnSpPr>
        <p:spPr>
          <a:xfrm flipV="1">
            <a:off x="9194637" y="5312106"/>
            <a:ext cx="0" cy="35916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8" name="Title 4">
            <a:extLst>
              <a:ext uri="{FF2B5EF4-FFF2-40B4-BE49-F238E27FC236}">
                <a16:creationId xmlns:a16="http://schemas.microsoft.com/office/drawing/2014/main" id="{69F5FF3E-8FF9-42F6-8203-835ECD77D5AA}"/>
              </a:ext>
            </a:extLst>
          </p:cNvPr>
          <p:cNvSpPr>
            <a:spLocks noGrp="1"/>
          </p:cNvSpPr>
          <p:nvPr>
            <p:ph type="title"/>
          </p:nvPr>
        </p:nvSpPr>
        <p:spPr>
          <a:xfrm>
            <a:off x="3033618" y="152060"/>
            <a:ext cx="3884750" cy="544543"/>
          </a:xfrm>
        </p:spPr>
        <p:txBody>
          <a:bodyPr>
            <a:normAutofit fontScale="90000"/>
          </a:bodyPr>
          <a:lstStyle/>
          <a:p>
            <a:br>
              <a:rPr lang="en-GB" sz="3200" b="1"/>
            </a:br>
            <a:r>
              <a:rPr lang="en-GB" sz="4000" b="1"/>
              <a:t>Pathway queues</a:t>
            </a:r>
          </a:p>
        </p:txBody>
      </p:sp>
      <p:cxnSp>
        <p:nvCxnSpPr>
          <p:cNvPr id="85" name="Straight Connector 84">
            <a:extLst>
              <a:ext uri="{FF2B5EF4-FFF2-40B4-BE49-F238E27FC236}">
                <a16:creationId xmlns:a16="http://schemas.microsoft.com/office/drawing/2014/main" id="{10A98B7E-E589-4C4A-BB5D-F0466978D575}"/>
              </a:ext>
            </a:extLst>
          </p:cNvPr>
          <p:cNvCxnSpPr>
            <a:stCxn id="15" idx="0"/>
          </p:cNvCxnSpPr>
          <p:nvPr/>
        </p:nvCxnSpPr>
        <p:spPr>
          <a:xfrm flipV="1">
            <a:off x="9810412" y="3784064"/>
            <a:ext cx="0" cy="400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17644F4-9BAB-45B9-90BD-155E1570F00A}"/>
              </a:ext>
            </a:extLst>
          </p:cNvPr>
          <p:cNvCxnSpPr>
            <a:cxnSpLocks/>
          </p:cNvCxnSpPr>
          <p:nvPr/>
        </p:nvCxnSpPr>
        <p:spPr>
          <a:xfrm flipH="1">
            <a:off x="6662494" y="3803374"/>
            <a:ext cx="31479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93D0E2E-42F2-4724-B8E0-D7CCFB4650B4}"/>
              </a:ext>
            </a:extLst>
          </p:cNvPr>
          <p:cNvCxnSpPr>
            <a:cxnSpLocks/>
          </p:cNvCxnSpPr>
          <p:nvPr/>
        </p:nvCxnSpPr>
        <p:spPr>
          <a:xfrm>
            <a:off x="6662494" y="3803374"/>
            <a:ext cx="0" cy="7261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080CEC48-E36F-49CD-879D-FEDEFD169EDB}"/>
              </a:ext>
            </a:extLst>
          </p:cNvPr>
          <p:cNvSpPr/>
          <p:nvPr/>
        </p:nvSpPr>
        <p:spPr>
          <a:xfrm>
            <a:off x="263318" y="2483221"/>
            <a:ext cx="1242903"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cxnSp>
        <p:nvCxnSpPr>
          <p:cNvPr id="120" name="Straight Arrow Connector 119">
            <a:extLst>
              <a:ext uri="{FF2B5EF4-FFF2-40B4-BE49-F238E27FC236}">
                <a16:creationId xmlns:a16="http://schemas.microsoft.com/office/drawing/2014/main" id="{B352343C-A900-425C-B850-C9E01AE2E282}"/>
              </a:ext>
            </a:extLst>
          </p:cNvPr>
          <p:cNvCxnSpPr>
            <a:stCxn id="4" idx="1"/>
            <a:endCxn id="11" idx="3"/>
          </p:cNvCxnSpPr>
          <p:nvPr/>
        </p:nvCxnSpPr>
        <p:spPr>
          <a:xfrm flipH="1" flipV="1">
            <a:off x="2678618" y="1455748"/>
            <a:ext cx="3074547" cy="4379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2" name="Straight Arrow Connector 121">
            <a:extLst>
              <a:ext uri="{FF2B5EF4-FFF2-40B4-BE49-F238E27FC236}">
                <a16:creationId xmlns:a16="http://schemas.microsoft.com/office/drawing/2014/main" id="{24BB28DE-784C-47D6-8425-9A2BEE02167B}"/>
              </a:ext>
            </a:extLst>
          </p:cNvPr>
          <p:cNvCxnSpPr>
            <a:stCxn id="4" idx="2"/>
            <a:endCxn id="22" idx="3"/>
          </p:cNvCxnSpPr>
          <p:nvPr/>
        </p:nvCxnSpPr>
        <p:spPr>
          <a:xfrm flipH="1">
            <a:off x="3724717" y="2062869"/>
            <a:ext cx="1828531" cy="261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4" name="Straight Arrow Connector 123">
            <a:extLst>
              <a:ext uri="{FF2B5EF4-FFF2-40B4-BE49-F238E27FC236}">
                <a16:creationId xmlns:a16="http://schemas.microsoft.com/office/drawing/2014/main" id="{1E989AA0-7DCC-4D5F-AE62-DE8C201BF100}"/>
              </a:ext>
            </a:extLst>
          </p:cNvPr>
          <p:cNvCxnSpPr>
            <a:stCxn id="4" idx="3"/>
          </p:cNvCxnSpPr>
          <p:nvPr/>
        </p:nvCxnSpPr>
        <p:spPr>
          <a:xfrm flipH="1">
            <a:off x="4735930" y="2232021"/>
            <a:ext cx="1017235" cy="37864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3" name="Straight Arrow Connector 132">
            <a:extLst>
              <a:ext uri="{FF2B5EF4-FFF2-40B4-BE49-F238E27FC236}">
                <a16:creationId xmlns:a16="http://schemas.microsoft.com/office/drawing/2014/main" id="{953C2094-D900-45EF-904F-84776BD2CF4B}"/>
              </a:ext>
            </a:extLst>
          </p:cNvPr>
          <p:cNvCxnSpPr>
            <a:stCxn id="108" idx="4"/>
          </p:cNvCxnSpPr>
          <p:nvPr/>
        </p:nvCxnSpPr>
        <p:spPr>
          <a:xfrm flipH="1">
            <a:off x="884769" y="2961656"/>
            <a:ext cx="1" cy="133204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414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605" y="288286"/>
            <a:ext cx="5325626" cy="1181247"/>
          </a:xfrm>
        </p:spPr>
        <p:txBody>
          <a:bodyPr>
            <a:normAutofit/>
          </a:bodyPr>
          <a:lstStyle/>
          <a:p>
            <a:r>
              <a:rPr lang="en-GB" sz="3600" b="1"/>
              <a:t>Pathway mapping tips</a:t>
            </a:r>
          </a:p>
        </p:txBody>
      </p:sp>
      <p:sp>
        <p:nvSpPr>
          <p:cNvPr id="4" name="Slide Number Placeholder 3">
            <a:extLst>
              <a:ext uri="{FF2B5EF4-FFF2-40B4-BE49-F238E27FC236}">
                <a16:creationId xmlns:a16="http://schemas.microsoft.com/office/drawing/2014/main" id="{526E9941-B3A5-4303-88D3-6F8A92AAF9A4}"/>
              </a:ext>
            </a:extLst>
          </p:cNvPr>
          <p:cNvSpPr>
            <a:spLocks noGrp="1"/>
          </p:cNvSpPr>
          <p:nvPr>
            <p:ph type="sldNum" sz="quarter" idx="4294967295"/>
          </p:nvPr>
        </p:nvSpPr>
        <p:spPr>
          <a:xfrm>
            <a:off x="0" y="0"/>
            <a:ext cx="0" cy="0"/>
          </a:xfrm>
        </p:spPr>
        <p:txBody>
          <a:bodyPr/>
          <a:lstStyle/>
          <a:p>
            <a:pPr>
              <a:defRPr/>
            </a:pPr>
            <a:endParaRPr lang="en-GB">
              <a:solidFill>
                <a:prstClr val="black">
                  <a:tint val="75000"/>
                </a:prstClr>
              </a:solidFill>
              <a:latin typeface="Calibri"/>
            </a:endParaRPr>
          </a:p>
        </p:txBody>
      </p:sp>
      <p:pic>
        <p:nvPicPr>
          <p:cNvPr id="2050" name="Picture 2" descr="C:\Users\alison.gregory\AppData\Local\Microsoft\Windows\Temporary Internet Files\Content.IE5\D1LG5RIP\five-assorted-color-square-tiles-graphics-thumbnai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6133" y="4084694"/>
            <a:ext cx="1131929" cy="8640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ison.gregory\AppData\Local\Microsoft\Windows\Temporary Internet Files\Content.IE5\B47YSMT9\nota-300x3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544" y="5439794"/>
            <a:ext cx="848047" cy="90125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ison.gregory\AppData\Local\Microsoft\Windows\Temporary Internet Files\Content.IE5\NMEMNECG\Marker-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6133" y="2648202"/>
            <a:ext cx="1031776" cy="1031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4C6621-3048-4FB0-8696-15D9E088EAA9}"/>
              </a:ext>
            </a:extLst>
          </p:cNvPr>
          <p:cNvSpPr txBox="1"/>
          <p:nvPr/>
        </p:nvSpPr>
        <p:spPr>
          <a:xfrm>
            <a:off x="602615" y="1469533"/>
            <a:ext cx="7211616" cy="477900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Identify key stakeholders</a:t>
            </a:r>
          </a:p>
          <a:p>
            <a:pPr marL="285750" indent="-285750">
              <a:lnSpc>
                <a:spcPct val="200000"/>
              </a:lnSpc>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Define first and last steps</a:t>
            </a:r>
          </a:p>
          <a:p>
            <a:pPr marL="285750" indent="-285750">
              <a:lnSpc>
                <a:spcPct val="200000"/>
              </a:lnSpc>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Map the current clinical pathways</a:t>
            </a:r>
          </a:p>
          <a:p>
            <a:pPr marL="285750" indent="-285750">
              <a:lnSpc>
                <a:spcPct val="200000"/>
              </a:lnSpc>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Start at high level and expand as necessary</a:t>
            </a:r>
          </a:p>
          <a:p>
            <a:pPr marL="285750" indent="-285750">
              <a:lnSpc>
                <a:spcPct val="150000"/>
              </a:lnSpc>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Define mapping process i.e. Use “Post It notes” or Microsoft Visio</a:t>
            </a:r>
          </a:p>
          <a:p>
            <a:pPr marL="285750" indent="-285750">
              <a:lnSpc>
                <a:spcPct val="200000"/>
              </a:lnSpc>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Consider engagement with an external facilitator</a:t>
            </a:r>
          </a:p>
        </p:txBody>
      </p:sp>
      <p:pic>
        <p:nvPicPr>
          <p:cNvPr id="11" name="Picture 10">
            <a:extLst>
              <a:ext uri="{FF2B5EF4-FFF2-40B4-BE49-F238E27FC236}">
                <a16:creationId xmlns:a16="http://schemas.microsoft.com/office/drawing/2014/main" id="{1DE9632D-4A19-4A45-9CD5-42FC311D4C10}"/>
              </a:ext>
            </a:extLst>
          </p:cNvPr>
          <p:cNvPicPr>
            <a:picLocks noChangeAspect="1"/>
          </p:cNvPicPr>
          <p:nvPr/>
        </p:nvPicPr>
        <p:blipFill>
          <a:blip r:embed="rId6"/>
          <a:stretch>
            <a:fillRect/>
          </a:stretch>
        </p:blipFill>
        <p:spPr>
          <a:xfrm>
            <a:off x="7814231" y="1887661"/>
            <a:ext cx="1615580" cy="658425"/>
          </a:xfrm>
          <a:prstGeom prst="rect">
            <a:avLst/>
          </a:prstGeom>
        </p:spPr>
      </p:pic>
    </p:spTree>
    <p:extLst>
      <p:ext uri="{BB962C8B-B14F-4D97-AF65-F5344CB8AC3E}">
        <p14:creationId xmlns:p14="http://schemas.microsoft.com/office/powerpoint/2010/main" val="68123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44902" y="1271082"/>
            <a:ext cx="1233716" cy="369332"/>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GP referral</a:t>
            </a:r>
          </a:p>
        </p:txBody>
      </p:sp>
      <p:sp>
        <p:nvSpPr>
          <p:cNvPr id="12" name="TextBox 11"/>
          <p:cNvSpPr txBox="1"/>
          <p:nvPr/>
        </p:nvSpPr>
        <p:spPr>
          <a:xfrm>
            <a:off x="348920" y="4332073"/>
            <a:ext cx="1382198"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MDT triage</a:t>
            </a:r>
          </a:p>
        </p:txBody>
      </p:sp>
      <p:sp>
        <p:nvSpPr>
          <p:cNvPr id="13" name="TextBox 12"/>
          <p:cNvSpPr txBox="1"/>
          <p:nvPr/>
        </p:nvSpPr>
        <p:spPr>
          <a:xfrm>
            <a:off x="4910322" y="4186708"/>
            <a:ext cx="1219133"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Nurse clinic appt</a:t>
            </a:r>
          </a:p>
        </p:txBody>
      </p:sp>
      <p:sp>
        <p:nvSpPr>
          <p:cNvPr id="14" name="TextBox 13"/>
          <p:cNvSpPr txBox="1"/>
          <p:nvPr/>
        </p:nvSpPr>
        <p:spPr>
          <a:xfrm>
            <a:off x="2634817" y="4199360"/>
            <a:ext cx="1363149"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Dr clinic appt </a:t>
            </a:r>
          </a:p>
        </p:txBody>
      </p:sp>
      <p:sp>
        <p:nvSpPr>
          <p:cNvPr id="15" name="TextBox 14"/>
          <p:cNvSpPr txBox="1"/>
          <p:nvPr/>
        </p:nvSpPr>
        <p:spPr>
          <a:xfrm>
            <a:off x="9127852" y="4184864"/>
            <a:ext cx="1365120"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Follow up clinic(s)</a:t>
            </a:r>
          </a:p>
        </p:txBody>
      </p:sp>
      <p:sp>
        <p:nvSpPr>
          <p:cNvPr id="5" name="TextBox 4">
            <a:extLst>
              <a:ext uri="{FF2B5EF4-FFF2-40B4-BE49-F238E27FC236}">
                <a16:creationId xmlns:a16="http://schemas.microsoft.com/office/drawing/2014/main" id="{01EF1DD9-1F8F-4BA5-9A69-637BF3E13050}"/>
              </a:ext>
            </a:extLst>
          </p:cNvPr>
          <p:cNvSpPr txBox="1"/>
          <p:nvPr/>
        </p:nvSpPr>
        <p:spPr>
          <a:xfrm>
            <a:off x="3213327" y="2610667"/>
            <a:ext cx="1522603" cy="646331"/>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Health Visitor referral</a:t>
            </a:r>
          </a:p>
        </p:txBody>
      </p:sp>
      <p:sp>
        <p:nvSpPr>
          <p:cNvPr id="22" name="TextBox 21">
            <a:extLst>
              <a:ext uri="{FF2B5EF4-FFF2-40B4-BE49-F238E27FC236}">
                <a16:creationId xmlns:a16="http://schemas.microsoft.com/office/drawing/2014/main" id="{C0718812-6FB5-4B26-80FE-F91819EAC982}"/>
              </a:ext>
            </a:extLst>
          </p:cNvPr>
          <p:cNvSpPr txBox="1"/>
          <p:nvPr/>
        </p:nvSpPr>
        <p:spPr>
          <a:xfrm>
            <a:off x="2342519" y="1904390"/>
            <a:ext cx="1382198" cy="369332"/>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SEN referral</a:t>
            </a:r>
          </a:p>
        </p:txBody>
      </p:sp>
      <p:sp>
        <p:nvSpPr>
          <p:cNvPr id="24" name="TextBox 23">
            <a:extLst>
              <a:ext uri="{FF2B5EF4-FFF2-40B4-BE49-F238E27FC236}">
                <a16:creationId xmlns:a16="http://schemas.microsoft.com/office/drawing/2014/main" id="{4DD71644-4ED4-4AAE-AE53-9BA446722E02}"/>
              </a:ext>
            </a:extLst>
          </p:cNvPr>
          <p:cNvSpPr txBox="1"/>
          <p:nvPr/>
        </p:nvSpPr>
        <p:spPr>
          <a:xfrm>
            <a:off x="6977214" y="4330586"/>
            <a:ext cx="1365120"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MDT review</a:t>
            </a:r>
          </a:p>
        </p:txBody>
      </p:sp>
      <p:sp>
        <p:nvSpPr>
          <p:cNvPr id="25" name="TextBox 24">
            <a:extLst>
              <a:ext uri="{FF2B5EF4-FFF2-40B4-BE49-F238E27FC236}">
                <a16:creationId xmlns:a16="http://schemas.microsoft.com/office/drawing/2014/main" id="{934F82EF-D73E-4BA7-A576-6221BC0237C3}"/>
              </a:ext>
            </a:extLst>
          </p:cNvPr>
          <p:cNvSpPr txBox="1"/>
          <p:nvPr/>
        </p:nvSpPr>
        <p:spPr>
          <a:xfrm>
            <a:off x="2635640" y="6121165"/>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sp>
        <p:nvSpPr>
          <p:cNvPr id="26" name="TextBox 25">
            <a:extLst>
              <a:ext uri="{FF2B5EF4-FFF2-40B4-BE49-F238E27FC236}">
                <a16:creationId xmlns:a16="http://schemas.microsoft.com/office/drawing/2014/main" id="{2F46C744-3B0F-40F3-9503-290B5669D287}"/>
              </a:ext>
            </a:extLst>
          </p:cNvPr>
          <p:cNvSpPr txBox="1"/>
          <p:nvPr/>
        </p:nvSpPr>
        <p:spPr>
          <a:xfrm>
            <a:off x="6974326" y="6163807"/>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cxnSp>
        <p:nvCxnSpPr>
          <p:cNvPr id="8" name="Straight Arrow Connector 7">
            <a:extLst>
              <a:ext uri="{FF2B5EF4-FFF2-40B4-BE49-F238E27FC236}">
                <a16:creationId xmlns:a16="http://schemas.microsoft.com/office/drawing/2014/main" id="{05B26C84-9CCF-479E-B177-DE90C90569C8}"/>
              </a:ext>
            </a:extLst>
          </p:cNvPr>
          <p:cNvCxnSpPr>
            <a:cxnSpLocks/>
          </p:cNvCxnSpPr>
          <p:nvPr/>
        </p:nvCxnSpPr>
        <p:spPr>
          <a:xfrm>
            <a:off x="1731118" y="4516739"/>
            <a:ext cx="903699" cy="12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0C6FC8-4B3E-4BDC-996A-7152BC4203D3}"/>
              </a:ext>
            </a:extLst>
          </p:cNvPr>
          <p:cNvCxnSpPr>
            <a:cxnSpLocks/>
            <a:stCxn id="13" idx="3"/>
            <a:endCxn id="24" idx="1"/>
          </p:cNvCxnSpPr>
          <p:nvPr/>
        </p:nvCxnSpPr>
        <p:spPr>
          <a:xfrm>
            <a:off x="6129455" y="4509874"/>
            <a:ext cx="847759" cy="5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A95D797-84DC-48A0-AC9E-AE4DAF00343F}"/>
              </a:ext>
            </a:extLst>
          </p:cNvPr>
          <p:cNvCxnSpPr>
            <a:cxnSpLocks/>
            <a:stCxn id="24" idx="3"/>
            <a:endCxn id="15" idx="1"/>
          </p:cNvCxnSpPr>
          <p:nvPr/>
        </p:nvCxnSpPr>
        <p:spPr>
          <a:xfrm flipV="1">
            <a:off x="8342334" y="4508030"/>
            <a:ext cx="785518" cy="72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1A2B9B9-F376-411C-A4BB-28186B8F68DB}"/>
              </a:ext>
            </a:extLst>
          </p:cNvPr>
          <p:cNvCxnSpPr>
            <a:cxnSpLocks/>
            <a:stCxn id="14" idx="3"/>
            <a:endCxn id="13" idx="1"/>
          </p:cNvCxnSpPr>
          <p:nvPr/>
        </p:nvCxnSpPr>
        <p:spPr>
          <a:xfrm flipV="1">
            <a:off x="3997966" y="4509874"/>
            <a:ext cx="912356" cy="126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410302-AADB-4D69-8BB7-9BF9ECBE2C5B}"/>
              </a:ext>
            </a:extLst>
          </p:cNvPr>
          <p:cNvCxnSpPr>
            <a:cxnSpLocks/>
            <a:stCxn id="11" idx="2"/>
          </p:cNvCxnSpPr>
          <p:nvPr/>
        </p:nvCxnSpPr>
        <p:spPr>
          <a:xfrm flipH="1">
            <a:off x="1241711" y="1640414"/>
            <a:ext cx="820049" cy="2685097"/>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A90C818-715D-4039-9F52-5D890D9A77F4}"/>
              </a:ext>
            </a:extLst>
          </p:cNvPr>
          <p:cNvCxnSpPr>
            <a:cxnSpLocks/>
          </p:cNvCxnSpPr>
          <p:nvPr/>
        </p:nvCxnSpPr>
        <p:spPr>
          <a:xfrm flipH="1">
            <a:off x="1703413" y="3256998"/>
            <a:ext cx="1433458" cy="105259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1F83F3D-F473-45E2-A4F4-A2442450066A}"/>
              </a:ext>
            </a:extLst>
          </p:cNvPr>
          <p:cNvCxnSpPr>
            <a:cxnSpLocks/>
          </p:cNvCxnSpPr>
          <p:nvPr/>
        </p:nvCxnSpPr>
        <p:spPr>
          <a:xfrm flipH="1">
            <a:off x="1524000" y="2293847"/>
            <a:ext cx="1179172" cy="1999857"/>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2DD3A6-FF70-4BC8-B817-8AC9E17ED08F}"/>
              </a:ext>
            </a:extLst>
          </p:cNvPr>
          <p:cNvCxnSpPr>
            <a:cxnSpLocks/>
            <a:endCxn id="15" idx="2"/>
          </p:cNvCxnSpPr>
          <p:nvPr/>
        </p:nvCxnSpPr>
        <p:spPr>
          <a:xfrm flipV="1">
            <a:off x="9810412" y="4831195"/>
            <a:ext cx="0" cy="4809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4EE73E-CD6E-4232-846B-57BB83AAD037}"/>
              </a:ext>
            </a:extLst>
          </p:cNvPr>
          <p:cNvCxnSpPr>
            <a:cxnSpLocks/>
          </p:cNvCxnSpPr>
          <p:nvPr/>
        </p:nvCxnSpPr>
        <p:spPr>
          <a:xfrm flipH="1">
            <a:off x="8726518" y="5298854"/>
            <a:ext cx="11103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937E71C-249B-474E-AAA9-DE3945BD3474}"/>
              </a:ext>
            </a:extLst>
          </p:cNvPr>
          <p:cNvCxnSpPr>
            <a:cxnSpLocks/>
          </p:cNvCxnSpPr>
          <p:nvPr/>
        </p:nvCxnSpPr>
        <p:spPr>
          <a:xfrm flipV="1">
            <a:off x="8736567" y="4509873"/>
            <a:ext cx="0" cy="7889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736526E-D774-43B7-89F8-97F213FA6239}"/>
              </a:ext>
            </a:extLst>
          </p:cNvPr>
          <p:cNvSpPr txBox="1"/>
          <p:nvPr/>
        </p:nvSpPr>
        <p:spPr>
          <a:xfrm>
            <a:off x="348920" y="6121165"/>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cxnSp>
        <p:nvCxnSpPr>
          <p:cNvPr id="55" name="Straight Arrow Connector 54">
            <a:extLst>
              <a:ext uri="{FF2B5EF4-FFF2-40B4-BE49-F238E27FC236}">
                <a16:creationId xmlns:a16="http://schemas.microsoft.com/office/drawing/2014/main" id="{216B3A3D-B3D2-4A18-807D-4C07C46002F8}"/>
              </a:ext>
            </a:extLst>
          </p:cNvPr>
          <p:cNvCxnSpPr>
            <a:cxnSpLocks/>
            <a:stCxn id="12" idx="2"/>
            <a:endCxn id="61" idx="0"/>
          </p:cNvCxnSpPr>
          <p:nvPr/>
        </p:nvCxnSpPr>
        <p:spPr>
          <a:xfrm flipH="1">
            <a:off x="1038912" y="4701405"/>
            <a:ext cx="1107" cy="141976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B071401-9D69-4E73-8AB5-3491042D90D0}"/>
              </a:ext>
            </a:extLst>
          </p:cNvPr>
          <p:cNvCxnSpPr>
            <a:cxnSpLocks/>
            <a:stCxn id="24" idx="2"/>
            <a:endCxn id="26" idx="0"/>
          </p:cNvCxnSpPr>
          <p:nvPr/>
        </p:nvCxnSpPr>
        <p:spPr>
          <a:xfrm>
            <a:off x="7659774" y="4699918"/>
            <a:ext cx="4544" cy="1463889"/>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C3406AF-C24D-4210-851D-1C81BB1AAA6E}"/>
              </a:ext>
            </a:extLst>
          </p:cNvPr>
          <p:cNvCxnSpPr>
            <a:cxnSpLocks/>
            <a:stCxn id="14" idx="2"/>
            <a:endCxn id="25" idx="0"/>
          </p:cNvCxnSpPr>
          <p:nvPr/>
        </p:nvCxnSpPr>
        <p:spPr>
          <a:xfrm>
            <a:off x="3316392" y="4845691"/>
            <a:ext cx="9240" cy="1275474"/>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itle 4">
            <a:extLst>
              <a:ext uri="{FF2B5EF4-FFF2-40B4-BE49-F238E27FC236}">
                <a16:creationId xmlns:a16="http://schemas.microsoft.com/office/drawing/2014/main" id="{69F5FF3E-8FF9-42F6-8203-835ECD77D5AA}"/>
              </a:ext>
            </a:extLst>
          </p:cNvPr>
          <p:cNvSpPr>
            <a:spLocks noGrp="1"/>
          </p:cNvSpPr>
          <p:nvPr>
            <p:ph type="title"/>
          </p:nvPr>
        </p:nvSpPr>
        <p:spPr>
          <a:xfrm>
            <a:off x="4720119" y="911205"/>
            <a:ext cx="3884750" cy="544543"/>
          </a:xfrm>
        </p:spPr>
        <p:txBody>
          <a:bodyPr>
            <a:normAutofit fontScale="90000"/>
          </a:bodyPr>
          <a:lstStyle/>
          <a:p>
            <a:br>
              <a:rPr lang="en-GB" sz="3200" b="1" dirty="0"/>
            </a:br>
            <a:r>
              <a:rPr lang="en-GB" sz="3600" b="1" dirty="0"/>
              <a:t>Pathway mapping </a:t>
            </a:r>
            <a:br>
              <a:rPr lang="en-GB" sz="3600" b="1" dirty="0"/>
            </a:br>
            <a:r>
              <a:rPr lang="en-GB" sz="3600" b="1" dirty="0"/>
              <a:t>– have a go!</a:t>
            </a:r>
          </a:p>
        </p:txBody>
      </p:sp>
      <p:cxnSp>
        <p:nvCxnSpPr>
          <p:cNvPr id="85" name="Straight Connector 84">
            <a:extLst>
              <a:ext uri="{FF2B5EF4-FFF2-40B4-BE49-F238E27FC236}">
                <a16:creationId xmlns:a16="http://schemas.microsoft.com/office/drawing/2014/main" id="{10A98B7E-E589-4C4A-BB5D-F0466978D575}"/>
              </a:ext>
            </a:extLst>
          </p:cNvPr>
          <p:cNvCxnSpPr>
            <a:stCxn id="15" idx="0"/>
          </p:cNvCxnSpPr>
          <p:nvPr/>
        </p:nvCxnSpPr>
        <p:spPr>
          <a:xfrm flipV="1">
            <a:off x="9810412" y="3784064"/>
            <a:ext cx="0" cy="400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17644F4-9BAB-45B9-90BD-155E1570F00A}"/>
              </a:ext>
            </a:extLst>
          </p:cNvPr>
          <p:cNvCxnSpPr>
            <a:cxnSpLocks/>
          </p:cNvCxnSpPr>
          <p:nvPr/>
        </p:nvCxnSpPr>
        <p:spPr>
          <a:xfrm flipH="1">
            <a:off x="6662494" y="3803374"/>
            <a:ext cx="31479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93D0E2E-42F2-4724-B8E0-D7CCFB4650B4}"/>
              </a:ext>
            </a:extLst>
          </p:cNvPr>
          <p:cNvCxnSpPr>
            <a:cxnSpLocks/>
          </p:cNvCxnSpPr>
          <p:nvPr/>
        </p:nvCxnSpPr>
        <p:spPr>
          <a:xfrm>
            <a:off x="6662494" y="3803374"/>
            <a:ext cx="0" cy="7261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896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844F-808F-49DF-8A98-922F08941B86}"/>
              </a:ext>
            </a:extLst>
          </p:cNvPr>
          <p:cNvSpPr>
            <a:spLocks noGrp="1"/>
          </p:cNvSpPr>
          <p:nvPr>
            <p:ph type="title"/>
          </p:nvPr>
        </p:nvSpPr>
        <p:spPr>
          <a:xfrm>
            <a:off x="2227537" y="237543"/>
            <a:ext cx="6033868" cy="1325563"/>
          </a:xfrm>
        </p:spPr>
        <p:txBody>
          <a:bodyPr>
            <a:normAutofit/>
          </a:bodyPr>
          <a:lstStyle/>
          <a:p>
            <a:r>
              <a:rPr lang="en-GB" sz="3200" b="1" dirty="0"/>
              <a:t>For a pathway to be effective</a:t>
            </a:r>
          </a:p>
        </p:txBody>
      </p:sp>
      <p:sp>
        <p:nvSpPr>
          <p:cNvPr id="3" name="Content Placeholder 2">
            <a:extLst>
              <a:ext uri="{FF2B5EF4-FFF2-40B4-BE49-F238E27FC236}">
                <a16:creationId xmlns:a16="http://schemas.microsoft.com/office/drawing/2014/main" id="{F909D96D-3168-4B6A-9945-18E2259BF904}"/>
              </a:ext>
            </a:extLst>
          </p:cNvPr>
          <p:cNvSpPr>
            <a:spLocks noGrp="1"/>
          </p:cNvSpPr>
          <p:nvPr>
            <p:ph type="subTitle" idx="1"/>
          </p:nvPr>
        </p:nvSpPr>
        <p:spPr>
          <a:xfrm>
            <a:off x="327176" y="1928866"/>
            <a:ext cx="9144000" cy="3761618"/>
          </a:xfrm>
        </p:spPr>
        <p:txBody>
          <a:bodyPr>
            <a:normAutofit fontScale="92500" lnSpcReduction="10000"/>
          </a:bodyPr>
          <a:lstStyle/>
          <a:p>
            <a:pPr marL="0" indent="0">
              <a:buNone/>
            </a:pPr>
            <a:r>
              <a:rPr lang="en-GB" sz="2400" dirty="0"/>
              <a:t>All of these things should continuously flow:</a:t>
            </a:r>
          </a:p>
          <a:p>
            <a:pPr marL="342900" indent="-342900">
              <a:buFont typeface="Arial" panose="020B0604020202020204" pitchFamily="34" charset="0"/>
              <a:buChar char="•"/>
            </a:pPr>
            <a:endParaRPr lang="en-GB" sz="2400" dirty="0"/>
          </a:p>
          <a:p>
            <a:pPr marL="342900" indent="-342900">
              <a:spcBef>
                <a:spcPts val="1200"/>
              </a:spcBef>
              <a:buFont typeface="Arial" panose="020B0604020202020204" pitchFamily="34" charset="0"/>
              <a:buChar char="•"/>
            </a:pPr>
            <a:r>
              <a:rPr lang="en-GB" sz="2400" dirty="0"/>
              <a:t>Patients and their families/friends</a:t>
            </a:r>
          </a:p>
          <a:p>
            <a:pPr marL="342900" indent="-342900">
              <a:spcBef>
                <a:spcPts val="1200"/>
              </a:spcBef>
              <a:buFont typeface="Arial" panose="020B0604020202020204" pitchFamily="34" charset="0"/>
              <a:buChar char="•"/>
            </a:pPr>
            <a:r>
              <a:rPr lang="en-GB" sz="2400" dirty="0"/>
              <a:t>Staff</a:t>
            </a:r>
          </a:p>
          <a:p>
            <a:pPr marL="342900" indent="-342900">
              <a:spcBef>
                <a:spcPts val="1200"/>
              </a:spcBef>
              <a:buFont typeface="Arial" panose="020B0604020202020204" pitchFamily="34" charset="0"/>
              <a:buChar char="•"/>
            </a:pPr>
            <a:r>
              <a:rPr lang="en-GB" sz="2400" dirty="0"/>
              <a:t>Equipment</a:t>
            </a:r>
          </a:p>
          <a:p>
            <a:pPr marL="342900" indent="-342900">
              <a:spcBef>
                <a:spcPts val="1200"/>
              </a:spcBef>
              <a:buFont typeface="Arial" panose="020B0604020202020204" pitchFamily="34" charset="0"/>
              <a:buChar char="•"/>
            </a:pPr>
            <a:r>
              <a:rPr lang="en-GB" sz="2400" dirty="0"/>
              <a:t>Supplies/materials in</a:t>
            </a:r>
          </a:p>
          <a:p>
            <a:pPr marL="342900" indent="-342900">
              <a:spcBef>
                <a:spcPts val="1200"/>
              </a:spcBef>
              <a:buFont typeface="Arial" panose="020B0604020202020204" pitchFamily="34" charset="0"/>
              <a:buChar char="•"/>
            </a:pPr>
            <a:r>
              <a:rPr lang="en-GB" sz="2400" dirty="0"/>
              <a:t>Waste out</a:t>
            </a:r>
          </a:p>
          <a:p>
            <a:pPr marL="342900" indent="-342900">
              <a:spcBef>
                <a:spcPts val="1200"/>
              </a:spcBef>
              <a:buFont typeface="Arial" panose="020B0604020202020204" pitchFamily="34" charset="0"/>
              <a:buChar char="•"/>
            </a:pPr>
            <a:r>
              <a:rPr lang="en-GB" sz="2400" dirty="0"/>
              <a:t>Medicines</a:t>
            </a:r>
          </a:p>
          <a:p>
            <a:pPr marL="342900" indent="-342900">
              <a:spcBef>
                <a:spcPts val="1200"/>
              </a:spcBef>
              <a:buFont typeface="Arial" panose="020B0604020202020204" pitchFamily="34" charset="0"/>
              <a:buChar char="•"/>
            </a:pPr>
            <a:r>
              <a:rPr lang="en-GB" sz="2400" dirty="0"/>
              <a:t>Information</a:t>
            </a:r>
          </a:p>
        </p:txBody>
      </p:sp>
      <p:pic>
        <p:nvPicPr>
          <p:cNvPr id="1026" name="Picture 2" descr="Free vector graphics of Water">
            <a:extLst>
              <a:ext uri="{FF2B5EF4-FFF2-40B4-BE49-F238E27FC236}">
                <a16:creationId xmlns:a16="http://schemas.microsoft.com/office/drawing/2014/main" id="{C85C8839-4F80-4D3E-8E1E-1F6949A58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567" y="2918234"/>
            <a:ext cx="4200211" cy="266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11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7172-F68F-4D0B-B524-378A1218F261}"/>
              </a:ext>
            </a:extLst>
          </p:cNvPr>
          <p:cNvSpPr>
            <a:spLocks noGrp="1"/>
          </p:cNvSpPr>
          <p:nvPr>
            <p:ph type="title"/>
          </p:nvPr>
        </p:nvSpPr>
        <p:spPr>
          <a:xfrm>
            <a:off x="3107344" y="466871"/>
            <a:ext cx="3142382" cy="806396"/>
          </a:xfrm>
        </p:spPr>
        <p:txBody>
          <a:bodyPr>
            <a:noAutofit/>
          </a:bodyPr>
          <a:lstStyle/>
          <a:p>
            <a:r>
              <a:rPr lang="en-GB" sz="3200" b="1" dirty="0"/>
              <a:t>Keep it simple!</a:t>
            </a:r>
          </a:p>
        </p:txBody>
      </p:sp>
      <p:pic>
        <p:nvPicPr>
          <p:cNvPr id="4" name="Content Placeholder 3">
            <a:extLst>
              <a:ext uri="{FF2B5EF4-FFF2-40B4-BE49-F238E27FC236}">
                <a16:creationId xmlns:a16="http://schemas.microsoft.com/office/drawing/2014/main" id="{3010476B-90A1-4697-A882-18DCA088E971}"/>
              </a:ext>
            </a:extLst>
          </p:cNvPr>
          <p:cNvPicPr>
            <a:picLocks noGrp="1" noChangeAspect="1"/>
          </p:cNvPicPr>
          <p:nvPr>
            <p:ph idx="4294967295"/>
          </p:nvPr>
        </p:nvPicPr>
        <p:blipFill>
          <a:blip r:embed="rId2"/>
          <a:stretch>
            <a:fillRect/>
          </a:stretch>
        </p:blipFill>
        <p:spPr>
          <a:xfrm>
            <a:off x="292241" y="1980456"/>
            <a:ext cx="1725613" cy="1143000"/>
          </a:xfrm>
          <a:prstGeom prst="rect">
            <a:avLst/>
          </a:prstGeom>
        </p:spPr>
      </p:pic>
      <p:pic>
        <p:nvPicPr>
          <p:cNvPr id="5" name="Content Placeholder 3">
            <a:extLst>
              <a:ext uri="{FF2B5EF4-FFF2-40B4-BE49-F238E27FC236}">
                <a16:creationId xmlns:a16="http://schemas.microsoft.com/office/drawing/2014/main" id="{CE208EF0-4FBD-4990-9BAC-1CB5E1AC746A}"/>
              </a:ext>
            </a:extLst>
          </p:cNvPr>
          <p:cNvPicPr>
            <a:picLocks noChangeAspect="1"/>
          </p:cNvPicPr>
          <p:nvPr/>
        </p:nvPicPr>
        <p:blipFill>
          <a:blip r:embed="rId2"/>
          <a:stretch>
            <a:fillRect/>
          </a:stretch>
        </p:blipFill>
        <p:spPr>
          <a:xfrm>
            <a:off x="2894113" y="2000120"/>
            <a:ext cx="1725283" cy="1143000"/>
          </a:xfrm>
          <a:prstGeom prst="rect">
            <a:avLst/>
          </a:prstGeom>
        </p:spPr>
      </p:pic>
      <p:pic>
        <p:nvPicPr>
          <p:cNvPr id="6" name="Content Placeholder 3">
            <a:extLst>
              <a:ext uri="{FF2B5EF4-FFF2-40B4-BE49-F238E27FC236}">
                <a16:creationId xmlns:a16="http://schemas.microsoft.com/office/drawing/2014/main" id="{25117DA8-8080-4D5F-BAB7-26D43231A8BF}"/>
              </a:ext>
            </a:extLst>
          </p:cNvPr>
          <p:cNvPicPr>
            <a:picLocks noChangeAspect="1"/>
          </p:cNvPicPr>
          <p:nvPr/>
        </p:nvPicPr>
        <p:blipFill>
          <a:blip r:embed="rId2"/>
          <a:stretch>
            <a:fillRect/>
          </a:stretch>
        </p:blipFill>
        <p:spPr>
          <a:xfrm>
            <a:off x="5480735" y="2002834"/>
            <a:ext cx="1725283" cy="1143000"/>
          </a:xfrm>
          <a:prstGeom prst="rect">
            <a:avLst/>
          </a:prstGeom>
        </p:spPr>
      </p:pic>
      <p:pic>
        <p:nvPicPr>
          <p:cNvPr id="7" name="Content Placeholder 3">
            <a:extLst>
              <a:ext uri="{FF2B5EF4-FFF2-40B4-BE49-F238E27FC236}">
                <a16:creationId xmlns:a16="http://schemas.microsoft.com/office/drawing/2014/main" id="{EEFBBD62-D5FF-4AB1-B21D-1B8EA6C9C07F}"/>
              </a:ext>
            </a:extLst>
          </p:cNvPr>
          <p:cNvPicPr>
            <a:picLocks noChangeAspect="1"/>
          </p:cNvPicPr>
          <p:nvPr/>
        </p:nvPicPr>
        <p:blipFill>
          <a:blip r:embed="rId2"/>
          <a:stretch>
            <a:fillRect/>
          </a:stretch>
        </p:blipFill>
        <p:spPr>
          <a:xfrm>
            <a:off x="8084552" y="2000120"/>
            <a:ext cx="1725283" cy="1143000"/>
          </a:xfrm>
          <a:prstGeom prst="rect">
            <a:avLst/>
          </a:prstGeom>
        </p:spPr>
      </p:pic>
      <p:cxnSp>
        <p:nvCxnSpPr>
          <p:cNvPr id="14" name="Straight Arrow Connector 13">
            <a:extLst>
              <a:ext uri="{FF2B5EF4-FFF2-40B4-BE49-F238E27FC236}">
                <a16:creationId xmlns:a16="http://schemas.microsoft.com/office/drawing/2014/main" id="{0D22176F-2EB5-4596-838A-C3DE3DF9C7EE}"/>
              </a:ext>
            </a:extLst>
          </p:cNvPr>
          <p:cNvCxnSpPr>
            <a:cxnSpLocks/>
          </p:cNvCxnSpPr>
          <p:nvPr/>
        </p:nvCxnSpPr>
        <p:spPr>
          <a:xfrm flipV="1">
            <a:off x="2032774" y="2571490"/>
            <a:ext cx="878534" cy="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63113DB-8869-4889-9997-F24B71538AE1}"/>
              </a:ext>
            </a:extLst>
          </p:cNvPr>
          <p:cNvSpPr txBox="1"/>
          <p:nvPr/>
        </p:nvSpPr>
        <p:spPr>
          <a:xfrm>
            <a:off x="444463" y="3326439"/>
            <a:ext cx="8911653" cy="3347840"/>
          </a:xfrm>
          <a:prstGeom prst="rect">
            <a:avLst/>
          </a:prstGeom>
          <a:noFill/>
        </p:spPr>
        <p:txBody>
          <a:bodyPr wrap="square" rtlCol="0">
            <a:spAutoFit/>
          </a:bodyPr>
          <a:lstStyle/>
          <a:p>
            <a:pPr>
              <a:lnSpc>
                <a:spcPct val="150000"/>
              </a:lnSpc>
            </a:pPr>
            <a:r>
              <a:rPr lang="en-GB" sz="2400" dirty="0"/>
              <a:t>Numerous pathway “events” can </a:t>
            </a:r>
          </a:p>
          <a:p>
            <a:pPr marL="285750" indent="-285750">
              <a:lnSpc>
                <a:spcPct val="150000"/>
              </a:lnSpc>
              <a:buFont typeface="Arial" panose="020B0604020202020204" pitchFamily="34" charset="0"/>
              <a:buChar char="•"/>
            </a:pPr>
            <a:r>
              <a:rPr lang="en-GB" sz="2400" dirty="0"/>
              <a:t>result in long through put times which generate new needs</a:t>
            </a:r>
          </a:p>
          <a:p>
            <a:pPr marL="285750" indent="-285750">
              <a:lnSpc>
                <a:spcPct val="150000"/>
              </a:lnSpc>
              <a:buFont typeface="Arial" panose="020B0604020202020204" pitchFamily="34" charset="0"/>
              <a:buChar char="•"/>
            </a:pPr>
            <a:r>
              <a:rPr lang="en-GB" sz="2400" dirty="0"/>
              <a:t>generate delays and poor patient experience</a:t>
            </a:r>
          </a:p>
          <a:p>
            <a:pPr marL="285750" indent="-285750">
              <a:lnSpc>
                <a:spcPct val="150000"/>
              </a:lnSpc>
              <a:buFont typeface="Arial" panose="020B0604020202020204" pitchFamily="34" charset="0"/>
              <a:buChar char="•"/>
            </a:pPr>
            <a:r>
              <a:rPr lang="en-GB" sz="2400" dirty="0"/>
              <a:t>increase admin requirement </a:t>
            </a:r>
          </a:p>
          <a:p>
            <a:pPr marL="285750" indent="-285750">
              <a:lnSpc>
                <a:spcPct val="150000"/>
              </a:lnSpc>
              <a:buFont typeface="Arial" panose="020B0604020202020204" pitchFamily="34" charset="0"/>
              <a:buChar char="•"/>
            </a:pPr>
            <a:r>
              <a:rPr lang="en-GB" sz="2400" dirty="0"/>
              <a:t>require more capacity</a:t>
            </a:r>
          </a:p>
          <a:p>
            <a:pPr marL="285750" indent="-285750">
              <a:lnSpc>
                <a:spcPct val="150000"/>
              </a:lnSpc>
              <a:buFont typeface="Arial" panose="020B0604020202020204" pitchFamily="34" charset="0"/>
              <a:buChar char="•"/>
            </a:pPr>
            <a:r>
              <a:rPr lang="en-GB" sz="2400" dirty="0"/>
              <a:t>increase opportunity for system/process failure</a:t>
            </a:r>
          </a:p>
        </p:txBody>
      </p:sp>
      <p:cxnSp>
        <p:nvCxnSpPr>
          <p:cNvPr id="22" name="Straight Arrow Connector 21">
            <a:extLst>
              <a:ext uri="{FF2B5EF4-FFF2-40B4-BE49-F238E27FC236}">
                <a16:creationId xmlns:a16="http://schemas.microsoft.com/office/drawing/2014/main" id="{546D8224-A942-456B-8F37-ED5C79497107}"/>
              </a:ext>
            </a:extLst>
          </p:cNvPr>
          <p:cNvCxnSpPr>
            <a:cxnSpLocks/>
          </p:cNvCxnSpPr>
          <p:nvPr/>
        </p:nvCxnSpPr>
        <p:spPr>
          <a:xfrm flipV="1">
            <a:off x="4602201" y="2575602"/>
            <a:ext cx="878534" cy="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4476D0-782B-4750-BA29-596716A91A77}"/>
              </a:ext>
            </a:extLst>
          </p:cNvPr>
          <p:cNvCxnSpPr>
            <a:cxnSpLocks/>
          </p:cNvCxnSpPr>
          <p:nvPr/>
        </p:nvCxnSpPr>
        <p:spPr>
          <a:xfrm flipV="1">
            <a:off x="7206018" y="2571360"/>
            <a:ext cx="878534" cy="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6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A12541D-9BCA-9E6E-96B6-6A160B66C790}"/>
              </a:ext>
            </a:extLst>
          </p:cNvPr>
          <p:cNvGraphicFramePr/>
          <p:nvPr>
            <p:extLst>
              <p:ext uri="{D42A27DB-BD31-4B8C-83A1-F6EECF244321}">
                <p14:modId xmlns:p14="http://schemas.microsoft.com/office/powerpoint/2010/main" val="2206832898"/>
              </p:ext>
            </p:extLst>
          </p:nvPr>
        </p:nvGraphicFramePr>
        <p:xfrm>
          <a:off x="4074350" y="2082018"/>
          <a:ext cx="5783662" cy="4775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9144984-9053-BD1A-FCF7-0232DAEE2452}"/>
              </a:ext>
            </a:extLst>
          </p:cNvPr>
          <p:cNvPicPr>
            <a:picLocks noChangeAspect="1"/>
          </p:cNvPicPr>
          <p:nvPr/>
        </p:nvPicPr>
        <p:blipFill>
          <a:blip r:embed="rId8"/>
          <a:stretch>
            <a:fillRect/>
          </a:stretch>
        </p:blipFill>
        <p:spPr>
          <a:xfrm>
            <a:off x="0" y="2125054"/>
            <a:ext cx="4074350" cy="3055763"/>
          </a:xfrm>
          <a:prstGeom prst="rect">
            <a:avLst/>
          </a:prstGeom>
        </p:spPr>
      </p:pic>
    </p:spTree>
    <p:extLst>
      <p:ext uri="{BB962C8B-B14F-4D97-AF65-F5344CB8AC3E}">
        <p14:creationId xmlns:p14="http://schemas.microsoft.com/office/powerpoint/2010/main" val="264816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945E71-1E10-4409-B272-354ED67EFF1C}"/>
              </a:ext>
            </a:extLst>
          </p:cNvPr>
          <p:cNvSpPr txBox="1">
            <a:spLocks/>
          </p:cNvSpPr>
          <p:nvPr/>
        </p:nvSpPr>
        <p:spPr>
          <a:xfrm>
            <a:off x="412030" y="2400499"/>
            <a:ext cx="4426669" cy="30385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3200" b="1" dirty="0"/>
              <a:t>Introducing the Solent Veterans service and its patient process </a:t>
            </a:r>
          </a:p>
        </p:txBody>
      </p:sp>
      <p:pic>
        <p:nvPicPr>
          <p:cNvPr id="8" name="Picture 2" descr="C:\Users\helen.wharam\AppData\Local\Microsoft\Windows\Temporary Internet Files\Content.IE5\PS8T767C\dice-white[1].png">
            <a:extLst>
              <a:ext uri="{FF2B5EF4-FFF2-40B4-BE49-F238E27FC236}">
                <a16:creationId xmlns:a16="http://schemas.microsoft.com/office/drawing/2014/main" id="{F94250AB-0217-433A-A9DA-AB4F882FD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944" y="2873752"/>
            <a:ext cx="4355976" cy="2489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045" y="127968"/>
            <a:ext cx="7343084" cy="1592737"/>
          </a:xfrm>
        </p:spPr>
        <p:txBody>
          <a:bodyPr>
            <a:normAutofit/>
          </a:bodyPr>
          <a:lstStyle/>
          <a:p>
            <a:r>
              <a:rPr lang="en-GB" sz="3200" b="1"/>
              <a:t>How the Veterans process works</a:t>
            </a:r>
          </a:p>
        </p:txBody>
      </p:sp>
      <p:pic>
        <p:nvPicPr>
          <p:cNvPr id="3074" name="Picture 2" descr="C:\Users\helen.wharam\AppData\Local\Microsoft\Windows\Temporary Internet Files\Content.IE5\GV2RSBNE\A_Seal_Team_is_coming_out_of_water[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1700213"/>
            <a:ext cx="1497013"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97012" y="1881449"/>
            <a:ext cx="3088239" cy="646331"/>
          </a:xfrm>
          <a:prstGeom prst="rect">
            <a:avLst/>
          </a:prstGeom>
          <a:noFill/>
        </p:spPr>
        <p:txBody>
          <a:bodyPr wrap="square" rtlCol="0">
            <a:spAutoFit/>
          </a:bodyPr>
          <a:lstStyle/>
          <a:p>
            <a:r>
              <a:rPr lang="en-GB"/>
              <a:t>Veterans waiting to enter the system</a:t>
            </a:r>
          </a:p>
        </p:txBody>
      </p:sp>
      <p:cxnSp>
        <p:nvCxnSpPr>
          <p:cNvPr id="6" name="Straight Arrow Connector 5"/>
          <p:cNvCxnSpPr>
            <a:cxnSpLocks/>
          </p:cNvCxnSpPr>
          <p:nvPr/>
        </p:nvCxnSpPr>
        <p:spPr>
          <a:xfrm>
            <a:off x="275492" y="6011078"/>
            <a:ext cx="11108213"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3075" name="Picture 3" descr="C:\Users\helen.wharam\AppData\Local\Microsoft\Windows\Temporary Internet Files\Content.IE5\PS8T767C\hipertension-infantil-356x5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400" y="4486014"/>
            <a:ext cx="831354" cy="1167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elen.wharam\AppData\Local\Microsoft\Windows\Temporary Internet Files\Content.IE5\UV57TG1L\ct-sca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193" y="4684805"/>
            <a:ext cx="1414842" cy="95003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elen.wharam\AppData\Local\Microsoft\Windows\Temporary Internet Files\Content.IE5\UV57TG1L\doctor-handshak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855" y="4703613"/>
            <a:ext cx="1354106" cy="9500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helen.wharam\AppData\Local\Microsoft\Windows\Temporary Internet Files\Content.IE5\GV2RSBNE\Operating_theater_(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5474" y="4684805"/>
            <a:ext cx="1197749" cy="95003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helen.wharam\AppData\Local\Microsoft\Windows\Temporary Internet Files\Content.IE5\UV57TG1L\image-20160923-25499-ku4de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6661" y="4684805"/>
            <a:ext cx="1424105" cy="9500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helen.wharam\AppData\Local\Microsoft\Windows\Temporary Internet Files\Content.IE5\PS8T767C\doctor-female-patient-1990457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9600" y="4661340"/>
            <a:ext cx="1424105" cy="9731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4655" y="3845544"/>
            <a:ext cx="931638" cy="646331"/>
          </a:xfrm>
          <a:prstGeom prst="rect">
            <a:avLst/>
          </a:prstGeom>
          <a:noFill/>
        </p:spPr>
        <p:txBody>
          <a:bodyPr wrap="square" rtlCol="0">
            <a:spAutoFit/>
          </a:bodyPr>
          <a:lstStyle/>
          <a:p>
            <a:r>
              <a:rPr lang="en-GB"/>
              <a:t>GP referral</a:t>
            </a:r>
          </a:p>
        </p:txBody>
      </p:sp>
      <p:sp>
        <p:nvSpPr>
          <p:cNvPr id="12" name="TextBox 11"/>
          <p:cNvSpPr txBox="1"/>
          <p:nvPr/>
        </p:nvSpPr>
        <p:spPr>
          <a:xfrm>
            <a:off x="2013045" y="3955938"/>
            <a:ext cx="1382198" cy="369332"/>
          </a:xfrm>
          <a:prstGeom prst="rect">
            <a:avLst/>
          </a:prstGeom>
          <a:noFill/>
        </p:spPr>
        <p:txBody>
          <a:bodyPr wrap="square" rtlCol="0">
            <a:spAutoFit/>
          </a:bodyPr>
          <a:lstStyle/>
          <a:p>
            <a:r>
              <a:rPr lang="en-GB"/>
              <a:t>Outpatients</a:t>
            </a:r>
          </a:p>
        </p:txBody>
      </p:sp>
      <p:sp>
        <p:nvSpPr>
          <p:cNvPr id="13" name="TextBox 12"/>
          <p:cNvSpPr txBox="1"/>
          <p:nvPr/>
        </p:nvSpPr>
        <p:spPr>
          <a:xfrm>
            <a:off x="5805474" y="3984043"/>
            <a:ext cx="1219133" cy="375894"/>
          </a:xfrm>
          <a:prstGeom prst="rect">
            <a:avLst/>
          </a:prstGeom>
          <a:noFill/>
        </p:spPr>
        <p:txBody>
          <a:bodyPr wrap="square" rtlCol="0">
            <a:spAutoFit/>
          </a:bodyPr>
          <a:lstStyle/>
          <a:p>
            <a:r>
              <a:rPr lang="en-GB"/>
              <a:t>Surgery</a:t>
            </a:r>
          </a:p>
        </p:txBody>
      </p:sp>
      <p:sp>
        <p:nvSpPr>
          <p:cNvPr id="14" name="TextBox 13"/>
          <p:cNvSpPr txBox="1"/>
          <p:nvPr/>
        </p:nvSpPr>
        <p:spPr>
          <a:xfrm>
            <a:off x="3722103" y="3984043"/>
            <a:ext cx="1414842" cy="369332"/>
          </a:xfrm>
          <a:prstGeom prst="rect">
            <a:avLst/>
          </a:prstGeom>
          <a:noFill/>
        </p:spPr>
        <p:txBody>
          <a:bodyPr wrap="square" rtlCol="0">
            <a:spAutoFit/>
          </a:bodyPr>
          <a:lstStyle/>
          <a:p>
            <a:r>
              <a:rPr lang="en-GB"/>
              <a:t>Diagnostics</a:t>
            </a:r>
          </a:p>
        </p:txBody>
      </p:sp>
      <p:sp>
        <p:nvSpPr>
          <p:cNvPr id="15" name="TextBox 14"/>
          <p:cNvSpPr txBox="1"/>
          <p:nvPr/>
        </p:nvSpPr>
        <p:spPr>
          <a:xfrm>
            <a:off x="7652935" y="3955938"/>
            <a:ext cx="1365120" cy="369332"/>
          </a:xfrm>
          <a:prstGeom prst="rect">
            <a:avLst/>
          </a:prstGeom>
          <a:noFill/>
        </p:spPr>
        <p:txBody>
          <a:bodyPr wrap="square" rtlCol="0">
            <a:spAutoFit/>
          </a:bodyPr>
          <a:lstStyle/>
          <a:p>
            <a:r>
              <a:rPr lang="en-GB"/>
              <a:t>Follow up</a:t>
            </a:r>
          </a:p>
        </p:txBody>
      </p:sp>
      <p:sp>
        <p:nvSpPr>
          <p:cNvPr id="16" name="TextBox 15"/>
          <p:cNvSpPr txBox="1"/>
          <p:nvPr/>
        </p:nvSpPr>
        <p:spPr>
          <a:xfrm>
            <a:off x="9902315" y="3956810"/>
            <a:ext cx="1379984" cy="375894"/>
          </a:xfrm>
          <a:prstGeom prst="rect">
            <a:avLst/>
          </a:prstGeom>
          <a:noFill/>
        </p:spPr>
        <p:txBody>
          <a:bodyPr wrap="square" rtlCol="0">
            <a:spAutoFit/>
          </a:bodyPr>
          <a:lstStyle/>
          <a:p>
            <a:r>
              <a:rPr lang="en-GB"/>
              <a:t>Discharge</a:t>
            </a:r>
          </a:p>
        </p:txBody>
      </p:sp>
      <p:cxnSp>
        <p:nvCxnSpPr>
          <p:cNvPr id="18" name="Straight Arrow Connector 17"/>
          <p:cNvCxnSpPr>
            <a:cxnSpLocks/>
          </p:cNvCxnSpPr>
          <p:nvPr/>
        </p:nvCxnSpPr>
        <p:spPr>
          <a:xfrm>
            <a:off x="598945" y="2636838"/>
            <a:ext cx="0" cy="11002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31357" y="6209801"/>
            <a:ext cx="2751331" cy="461665"/>
          </a:xfrm>
          <a:prstGeom prst="rect">
            <a:avLst/>
          </a:prstGeom>
          <a:noFill/>
        </p:spPr>
        <p:txBody>
          <a:bodyPr wrap="square" rtlCol="0">
            <a:spAutoFit/>
          </a:bodyPr>
          <a:lstStyle/>
          <a:p>
            <a:r>
              <a:rPr lang="en-GB" sz="2400"/>
              <a:t>Patient pathway</a:t>
            </a:r>
          </a:p>
        </p:txBody>
      </p:sp>
    </p:spTree>
    <p:extLst>
      <p:ext uri="{BB962C8B-B14F-4D97-AF65-F5344CB8AC3E}">
        <p14:creationId xmlns:p14="http://schemas.microsoft.com/office/powerpoint/2010/main" val="132098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CD6F1A-809F-41A8-856D-40B8514D62B8}"/>
              </a:ext>
            </a:extLst>
          </p:cNvPr>
          <p:cNvPicPr>
            <a:picLocks noChangeAspect="1"/>
          </p:cNvPicPr>
          <p:nvPr/>
        </p:nvPicPr>
        <p:blipFill>
          <a:blip r:embed="rId2"/>
          <a:stretch>
            <a:fillRect/>
          </a:stretch>
        </p:blipFill>
        <p:spPr>
          <a:xfrm>
            <a:off x="1242035" y="2350226"/>
            <a:ext cx="7875462" cy="2157548"/>
          </a:xfrm>
          <a:prstGeom prst="rect">
            <a:avLst/>
          </a:prstGeom>
        </p:spPr>
      </p:pic>
    </p:spTree>
    <p:extLst>
      <p:ext uri="{BB962C8B-B14F-4D97-AF65-F5344CB8AC3E}">
        <p14:creationId xmlns:p14="http://schemas.microsoft.com/office/powerpoint/2010/main" val="161256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127" y="497107"/>
            <a:ext cx="10515600" cy="1325563"/>
          </a:xfrm>
        </p:spPr>
        <p:txBody>
          <a:bodyPr/>
          <a:lstStyle/>
          <a:p>
            <a:r>
              <a:rPr lang="en-GB" sz="3600" b="1"/>
              <a:t>Your workstation</a:t>
            </a:r>
          </a:p>
        </p:txBody>
      </p:sp>
      <p:graphicFrame>
        <p:nvGraphicFramePr>
          <p:cNvPr id="7" name="Object 6"/>
          <p:cNvGraphicFramePr>
            <a:graphicFrameLocks noChangeAspect="1"/>
          </p:cNvGraphicFramePr>
          <p:nvPr/>
        </p:nvGraphicFramePr>
        <p:xfrm>
          <a:off x="636726" y="2670450"/>
          <a:ext cx="2617543" cy="2203964"/>
        </p:xfrm>
        <a:graphic>
          <a:graphicData uri="http://schemas.openxmlformats.org/presentationml/2006/ole">
            <mc:AlternateContent xmlns:mc="http://schemas.openxmlformats.org/markup-compatibility/2006">
              <mc:Choice xmlns:v="urn:schemas-microsoft-com:vml" Requires="v">
                <p:oleObj name="Document" r:id="rId2" imgW="10075163" imgH="7544410" progId="Word.Document.12">
                  <p:embed/>
                </p:oleObj>
              </mc:Choice>
              <mc:Fallback>
                <p:oleObj name="Document" r:id="rId2" imgW="10075163" imgH="7544410" progId="Word.Document.12">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26" y="2670450"/>
                        <a:ext cx="2617543" cy="2203964"/>
                      </a:xfrm>
                      <a:prstGeom prst="rect">
                        <a:avLst/>
                      </a:prstGeom>
                      <a:noFill/>
                      <a:ln>
                        <a:noFill/>
                      </a:ln>
                    </p:spPr>
                  </p:pic>
                </p:oleObj>
              </mc:Fallback>
            </mc:AlternateContent>
          </a:graphicData>
        </a:graphic>
      </p:graphicFrame>
      <p:sp>
        <p:nvSpPr>
          <p:cNvPr id="8" name="Rectangle 7"/>
          <p:cNvSpPr/>
          <p:nvPr/>
        </p:nvSpPr>
        <p:spPr>
          <a:xfrm>
            <a:off x="577346" y="2606454"/>
            <a:ext cx="2736304" cy="23319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0" name="Picture 4" descr="C:\Users\helen.wharam\AppData\Local\Microsoft\Windows\Temporary Internet Files\Content.IE5\GV2RSBNE\11_12_60_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946" y="2368276"/>
            <a:ext cx="187220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helen.wharam\AppData\Local\Microsoft\Windows\Temporary Internet Files\Content.IE5\UV57TG1L\toy-soldie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154797" y="2049798"/>
            <a:ext cx="1044000" cy="1567568"/>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helen.wharam\AppData\Local\Microsoft\Windows\Temporary Internet Files\Content.IE5\UV57TG1L\toy-soldie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2570" y="2049798"/>
            <a:ext cx="1044000" cy="15675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helen.wharam\AppData\Local\Microsoft\Windows\Temporary Internet Files\Content.IE5\UV57TG1L\toy-soldie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603057" y="3617366"/>
            <a:ext cx="1044000" cy="15675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helen.wharam\AppData\Local\Microsoft\Windows\Temporary Internet Files\Content.IE5\UV57TG1L\toy-soldie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6927" y="3617366"/>
            <a:ext cx="1044000" cy="156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9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171" y="5399089"/>
            <a:ext cx="3001108" cy="963612"/>
          </a:xfrm>
        </p:spPr>
        <p:txBody>
          <a:bodyPr>
            <a:normAutofit/>
          </a:bodyPr>
          <a:lstStyle/>
          <a:p>
            <a:r>
              <a:rPr lang="en-GB" sz="3200" b="1" dirty="0"/>
              <a:t>Round 1 ……..</a:t>
            </a:r>
          </a:p>
        </p:txBody>
      </p:sp>
      <p:pic>
        <p:nvPicPr>
          <p:cNvPr id="7" name="Picture 4" descr="C:\Users\helen.wharam\AppData\Local\Microsoft\Windows\Temporary Internet Files\Content.IE5\GV2RSBNE\11_12_60_web[1].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5000" b="25000"/>
          <a:stretch>
            <a:fillRect/>
          </a:stretch>
        </p:blipFill>
        <p:spPr bwMode="auto">
          <a:xfrm>
            <a:off x="2295525" y="1046163"/>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2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7917" y="2878406"/>
            <a:ext cx="10515600" cy="1325563"/>
          </a:xfrm>
        </p:spPr>
        <p:txBody>
          <a:bodyPr>
            <a:normAutofit fontScale="90000"/>
          </a:bodyPr>
          <a:lstStyle/>
          <a:p>
            <a:r>
              <a:rPr lang="en-GB" sz="3600" b="1" dirty="0"/>
              <a:t>What happened at the </a:t>
            </a:r>
            <a:br>
              <a:rPr lang="en-GB" sz="3600" b="1" dirty="0"/>
            </a:br>
            <a:r>
              <a:rPr lang="en-GB" sz="3600" b="1" dirty="0"/>
              <a:t> Solent Veterans Service</a:t>
            </a:r>
            <a:br>
              <a:rPr lang="en-GB" sz="3600" b="1" dirty="0"/>
            </a:br>
            <a:br>
              <a:rPr lang="en-GB" sz="3600" b="1" dirty="0"/>
            </a:br>
            <a:r>
              <a:rPr lang="en-GB" sz="3600" b="1" dirty="0"/>
              <a:t>How did it feel</a:t>
            </a:r>
          </a:p>
        </p:txBody>
      </p:sp>
      <p:pic>
        <p:nvPicPr>
          <p:cNvPr id="7" name="Picture 2" descr="C:\Users\helen.wharam\AppData\Local\Microsoft\Windows\Temporary Internet Files\Content.IE5\GV2RSBNE\question-mark[1].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5717" y="2147695"/>
            <a:ext cx="2844969" cy="303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85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0342" y="1282629"/>
            <a:ext cx="10515600" cy="1325563"/>
          </a:xfrm>
        </p:spPr>
        <p:txBody>
          <a:bodyPr/>
          <a:lstStyle/>
          <a:p>
            <a:r>
              <a:rPr lang="en-GB" sz="3600" b="1" dirty="0"/>
              <a:t>How can we treat more patients</a:t>
            </a:r>
          </a:p>
        </p:txBody>
      </p:sp>
      <p:pic>
        <p:nvPicPr>
          <p:cNvPr id="7" name="Picture 2" descr="C:\Users\helen.wharam\AppData\Local\Microsoft\Windows\Temporary Internet Files\Content.IE5\GV2RSBNE\question-mark[1].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8257" y="1282629"/>
            <a:ext cx="1395155" cy="1488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elen.wharam\AppData\Local\Microsoft\Windows\Temporary Internet Files\Content.IE5\GV2RSBNE\11_12_60_web[1].jpg"/>
          <p:cNvPicPr>
            <a:picLocks noChangeAspect="1" noChangeArrowheads="1"/>
          </p:cNvPicPr>
          <p:nvPr/>
        </p:nvPicPr>
        <p:blipFill>
          <a:blip r:embed="rId4">
            <a:extLst>
              <a:ext uri="{28A0092B-C50C-407E-A947-70E740481C1C}">
                <a14:useLocalDpi xmlns:a14="http://schemas.microsoft.com/office/drawing/2010/main" val="0"/>
              </a:ext>
            </a:extLst>
          </a:blip>
          <a:srcRect t="25000" b="25000"/>
          <a:stretch>
            <a:fillRect/>
          </a:stretch>
        </p:blipFill>
        <p:spPr bwMode="auto">
          <a:xfrm>
            <a:off x="2779092" y="2486997"/>
            <a:ext cx="4009429" cy="30070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433389" y="5642967"/>
            <a:ext cx="4700836"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t>Round 2 ……..</a:t>
            </a:r>
          </a:p>
        </p:txBody>
      </p:sp>
    </p:spTree>
    <p:extLst>
      <p:ext uri="{BB962C8B-B14F-4D97-AF65-F5344CB8AC3E}">
        <p14:creationId xmlns:p14="http://schemas.microsoft.com/office/powerpoint/2010/main" val="3089727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2257" y="3107004"/>
            <a:ext cx="7344508" cy="1325563"/>
          </a:xfrm>
        </p:spPr>
        <p:txBody>
          <a:bodyPr>
            <a:normAutofit fontScale="90000"/>
          </a:bodyPr>
          <a:lstStyle/>
          <a:p>
            <a:r>
              <a:rPr lang="en-GB" sz="3600" b="1" dirty="0"/>
              <a:t>What happened at the Solent Veterans Service</a:t>
            </a:r>
            <a:br>
              <a:rPr lang="en-GB" sz="3600" b="1" dirty="0"/>
            </a:br>
            <a:br>
              <a:rPr lang="en-GB" sz="3600" b="1" dirty="0"/>
            </a:br>
            <a:r>
              <a:rPr lang="en-GB" sz="3600" b="1" dirty="0"/>
              <a:t>How did it feel</a:t>
            </a:r>
          </a:p>
        </p:txBody>
      </p:sp>
      <p:pic>
        <p:nvPicPr>
          <p:cNvPr id="7" name="Picture 2" descr="C:\Users\helen.wharam\AppData\Local\Microsoft\Windows\Temporary Internet Files\Content.IE5\GV2RSBNE\question-mark[1].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0" y="2081018"/>
            <a:ext cx="2844969" cy="303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615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C0EE68-24E3-4D4E-898B-6EA15D509B80}"/>
              </a:ext>
            </a:extLst>
          </p:cNvPr>
          <p:cNvSpPr/>
          <p:nvPr/>
        </p:nvSpPr>
        <p:spPr>
          <a:xfrm>
            <a:off x="263426" y="1693070"/>
            <a:ext cx="10354409" cy="5170646"/>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sz="2400" dirty="0"/>
              <a:t>Both demand and capacity are variable</a:t>
            </a:r>
          </a:p>
          <a:p>
            <a:pPr marL="342900" indent="-342900">
              <a:spcBef>
                <a:spcPts val="600"/>
              </a:spcBef>
              <a:spcAft>
                <a:spcPts val="600"/>
              </a:spcAft>
              <a:buFont typeface="Arial" panose="020B0604020202020204" pitchFamily="34" charset="0"/>
              <a:buChar char="•"/>
            </a:pPr>
            <a:r>
              <a:rPr lang="en-GB" sz="2400" dirty="0"/>
              <a:t>Create peaks and troughs of workload</a:t>
            </a:r>
          </a:p>
          <a:p>
            <a:pPr marL="342900" indent="-342900">
              <a:spcBef>
                <a:spcPts val="600"/>
              </a:spcBef>
              <a:spcAft>
                <a:spcPts val="600"/>
              </a:spcAft>
              <a:buFont typeface="Arial" panose="020B0604020202020204" pitchFamily="34" charset="0"/>
              <a:buChar char="•"/>
            </a:pPr>
            <a:r>
              <a:rPr lang="en-GB" sz="2400" dirty="0"/>
              <a:t>Sometimes</a:t>
            </a:r>
          </a:p>
          <a:p>
            <a:pPr marL="800100" lvl="1" indent="-342900">
              <a:spcBef>
                <a:spcPts val="600"/>
              </a:spcBef>
              <a:spcAft>
                <a:spcPts val="600"/>
              </a:spcAft>
              <a:buFont typeface="Arial" panose="020B0604020202020204" pitchFamily="34" charset="0"/>
              <a:buChar char="•"/>
            </a:pPr>
            <a:r>
              <a:rPr lang="en-GB" sz="2400" dirty="0"/>
              <a:t> not enough capacity due to increased demand</a:t>
            </a:r>
          </a:p>
          <a:p>
            <a:pPr marL="800100" lvl="1" indent="-342900">
              <a:spcBef>
                <a:spcPts val="600"/>
              </a:spcBef>
              <a:spcAft>
                <a:spcPts val="600"/>
              </a:spcAft>
              <a:buFont typeface="Arial" panose="020B0604020202020204" pitchFamily="34" charset="0"/>
              <a:buChar char="•"/>
            </a:pPr>
            <a:r>
              <a:rPr lang="en-GB" sz="2400" dirty="0"/>
              <a:t>excess capacity due to reduced demand</a:t>
            </a:r>
          </a:p>
          <a:p>
            <a:pPr marL="342900" indent="-342900">
              <a:spcBef>
                <a:spcPts val="600"/>
              </a:spcBef>
              <a:spcAft>
                <a:spcPts val="600"/>
              </a:spcAft>
              <a:buFont typeface="Arial" panose="020B0604020202020204" pitchFamily="34" charset="0"/>
              <a:buChar char="•"/>
            </a:pPr>
            <a:r>
              <a:rPr lang="en-GB" sz="2400" dirty="0"/>
              <a:t>If we don’t manage this waiting lists will grow</a:t>
            </a:r>
          </a:p>
          <a:p>
            <a:pPr marL="800100" lvl="1" indent="-342900">
              <a:spcBef>
                <a:spcPts val="600"/>
              </a:spcBef>
              <a:spcAft>
                <a:spcPts val="600"/>
              </a:spcAft>
              <a:buFont typeface="Arial" panose="020B0604020202020204" pitchFamily="34" charset="0"/>
              <a:buChar char="•"/>
            </a:pPr>
            <a:r>
              <a:rPr lang="en-GB" sz="2400" dirty="0"/>
              <a:t>negative impact on patient outcomes, patient and staff experience</a:t>
            </a:r>
          </a:p>
          <a:p>
            <a:pPr marL="342900" indent="-342900">
              <a:spcBef>
                <a:spcPts val="600"/>
              </a:spcBef>
              <a:spcAft>
                <a:spcPts val="600"/>
              </a:spcAft>
              <a:buFont typeface="Arial" panose="020B0604020202020204" pitchFamily="34" charset="0"/>
              <a:buChar char="•"/>
            </a:pPr>
            <a:r>
              <a:rPr lang="en-GB" sz="2400" dirty="0"/>
              <a:t>Additional resources at one fixed point doesn’t always help</a:t>
            </a:r>
          </a:p>
          <a:p>
            <a:pPr marL="342900" indent="-342900">
              <a:spcBef>
                <a:spcPts val="600"/>
              </a:spcBef>
              <a:spcAft>
                <a:spcPts val="600"/>
              </a:spcAft>
              <a:buFont typeface="Arial" panose="020B0604020202020204" pitchFamily="34" charset="0"/>
              <a:buChar char="•"/>
            </a:pPr>
            <a:r>
              <a:rPr lang="en-GB" sz="2400" dirty="0"/>
              <a:t>Helicoptering in resources is rarely successful</a:t>
            </a:r>
          </a:p>
          <a:p>
            <a:pPr marL="342900" indent="-342900">
              <a:spcBef>
                <a:spcPts val="600"/>
              </a:spcBef>
              <a:spcAft>
                <a:spcPts val="600"/>
              </a:spcAft>
              <a:buFont typeface="Arial" panose="020B0604020202020204" pitchFamily="34" charset="0"/>
              <a:buChar char="•"/>
            </a:pPr>
            <a:endParaRPr lang="en-GB" sz="2400" dirty="0"/>
          </a:p>
        </p:txBody>
      </p:sp>
      <p:sp>
        <p:nvSpPr>
          <p:cNvPr id="6" name="Title 5">
            <a:extLst>
              <a:ext uri="{FF2B5EF4-FFF2-40B4-BE49-F238E27FC236}">
                <a16:creationId xmlns:a16="http://schemas.microsoft.com/office/drawing/2014/main" id="{F4D9A03F-4066-46F1-AFC7-A89BFBB0DA72}"/>
              </a:ext>
            </a:extLst>
          </p:cNvPr>
          <p:cNvSpPr>
            <a:spLocks noGrp="1"/>
          </p:cNvSpPr>
          <p:nvPr>
            <p:ph type="title"/>
          </p:nvPr>
        </p:nvSpPr>
        <p:spPr>
          <a:xfrm>
            <a:off x="2866292" y="367507"/>
            <a:ext cx="10515600" cy="1325563"/>
          </a:xfrm>
        </p:spPr>
        <p:txBody>
          <a:bodyPr/>
          <a:lstStyle/>
          <a:p>
            <a:r>
              <a:rPr lang="en-GB" sz="3200" b="1" dirty="0"/>
              <a:t>Key take away </a:t>
            </a:r>
          </a:p>
        </p:txBody>
      </p:sp>
      <p:pic>
        <p:nvPicPr>
          <p:cNvPr id="4" name="Picture 4" descr="C:\Users\helen.wharam\AppData\Local\Microsoft\Windows\Temporary Internet Files\Content.IE5\GV2RSBNE\11_12_60_web[1].jpg">
            <a:extLst>
              <a:ext uri="{FF2B5EF4-FFF2-40B4-BE49-F238E27FC236}">
                <a16:creationId xmlns:a16="http://schemas.microsoft.com/office/drawing/2014/main" id="{933E3417-46C1-4573-8AC3-F66B8FBCA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000" b="25000"/>
          <a:stretch>
            <a:fillRect/>
          </a:stretch>
        </p:blipFill>
        <p:spPr bwMode="auto">
          <a:xfrm rot="2448197">
            <a:off x="6423751" y="845346"/>
            <a:ext cx="2653247" cy="198993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76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542D-4C75-4D6B-9772-1B96A15BCA77}"/>
              </a:ext>
            </a:extLst>
          </p:cNvPr>
          <p:cNvSpPr>
            <a:spLocks noGrp="1"/>
          </p:cNvSpPr>
          <p:nvPr>
            <p:ph type="title"/>
          </p:nvPr>
        </p:nvSpPr>
        <p:spPr>
          <a:xfrm>
            <a:off x="2296714" y="261665"/>
            <a:ext cx="5401994" cy="843037"/>
          </a:xfrm>
        </p:spPr>
        <p:txBody>
          <a:bodyPr>
            <a:noAutofit/>
          </a:bodyPr>
          <a:lstStyle/>
          <a:p>
            <a:r>
              <a:rPr lang="en-GB" sz="3200" b="1" dirty="0"/>
              <a:t>The impact of variation</a:t>
            </a:r>
          </a:p>
        </p:txBody>
      </p:sp>
      <p:sp>
        <p:nvSpPr>
          <p:cNvPr id="8" name="Content Placeholder 7">
            <a:extLst>
              <a:ext uri="{FF2B5EF4-FFF2-40B4-BE49-F238E27FC236}">
                <a16:creationId xmlns:a16="http://schemas.microsoft.com/office/drawing/2014/main" id="{675E0B54-41D8-425A-8942-6D1D20C14F21}"/>
              </a:ext>
            </a:extLst>
          </p:cNvPr>
          <p:cNvSpPr>
            <a:spLocks noGrp="1"/>
          </p:cNvSpPr>
          <p:nvPr>
            <p:ph type="subTitle" idx="1"/>
          </p:nvPr>
        </p:nvSpPr>
        <p:spPr>
          <a:xfrm>
            <a:off x="376729" y="1696935"/>
            <a:ext cx="9517965" cy="2250225"/>
          </a:xfrm>
        </p:spPr>
        <p:txBody>
          <a:bodyPr>
            <a:normAutofit fontScale="47500" lnSpcReduction="20000"/>
          </a:bodyPr>
          <a:lstStyle/>
          <a:p>
            <a:pPr marL="0" indent="0">
              <a:lnSpc>
                <a:spcPct val="120000"/>
              </a:lnSpc>
              <a:spcBef>
                <a:spcPts val="600"/>
              </a:spcBef>
              <a:spcAft>
                <a:spcPts val="600"/>
              </a:spcAft>
              <a:buNone/>
            </a:pPr>
            <a:r>
              <a:rPr lang="en-GB" sz="5100" dirty="0"/>
              <a:t>The more variation you have the harder it is to ensure:</a:t>
            </a:r>
          </a:p>
          <a:p>
            <a:pPr marL="342900" indent="-342900">
              <a:lnSpc>
                <a:spcPct val="120000"/>
              </a:lnSpc>
              <a:spcBef>
                <a:spcPts val="600"/>
              </a:spcBef>
              <a:spcAft>
                <a:spcPts val="600"/>
              </a:spcAft>
              <a:buFont typeface="Arial" panose="020B0604020202020204" pitchFamily="34" charset="0"/>
              <a:buChar char="•"/>
            </a:pPr>
            <a:r>
              <a:rPr lang="en-GB" sz="5100" dirty="0"/>
              <a:t>capacity and demand match</a:t>
            </a:r>
          </a:p>
          <a:p>
            <a:pPr marL="342900" indent="-342900">
              <a:lnSpc>
                <a:spcPct val="120000"/>
              </a:lnSpc>
              <a:spcBef>
                <a:spcPts val="600"/>
              </a:spcBef>
              <a:spcAft>
                <a:spcPts val="600"/>
              </a:spcAft>
              <a:buFont typeface="Arial" panose="020B0604020202020204" pitchFamily="34" charset="0"/>
              <a:buChar char="•"/>
            </a:pPr>
            <a:r>
              <a:rPr lang="en-GB" sz="5100" dirty="0"/>
              <a:t>patient flow is smooth</a:t>
            </a:r>
          </a:p>
          <a:p>
            <a:pPr marL="342900" indent="-342900">
              <a:lnSpc>
                <a:spcPct val="120000"/>
              </a:lnSpc>
              <a:spcBef>
                <a:spcPts val="600"/>
              </a:spcBef>
              <a:spcAft>
                <a:spcPts val="600"/>
              </a:spcAft>
              <a:buFont typeface="Arial" panose="020B0604020202020204" pitchFamily="34" charset="0"/>
              <a:buChar char="•"/>
            </a:pPr>
            <a:r>
              <a:rPr lang="en-GB" sz="5100" dirty="0"/>
              <a:t>waiting lists and waiting times remain stable</a:t>
            </a:r>
          </a:p>
          <a:p>
            <a:pPr marL="0" indent="0">
              <a:buNone/>
            </a:pPr>
            <a:endParaRPr lang="en-GB" dirty="0"/>
          </a:p>
          <a:p>
            <a:pPr marL="0" indent="0">
              <a:buNone/>
            </a:pPr>
            <a:endParaRPr lang="en-GB" dirty="0"/>
          </a:p>
          <a:p>
            <a:endParaRPr lang="en-GB" dirty="0"/>
          </a:p>
          <a:p>
            <a:endParaRPr lang="en-GB" dirty="0"/>
          </a:p>
          <a:p>
            <a:endParaRPr lang="en-GB" dirty="0"/>
          </a:p>
          <a:p>
            <a:pPr marL="0" indent="0">
              <a:buNone/>
            </a:pPr>
            <a:endParaRPr lang="en-GB" dirty="0"/>
          </a:p>
        </p:txBody>
      </p:sp>
      <p:pic>
        <p:nvPicPr>
          <p:cNvPr id="3" name="Picture 6" descr="Free vector graphics of Life coach">
            <a:extLst>
              <a:ext uri="{FF2B5EF4-FFF2-40B4-BE49-F238E27FC236}">
                <a16:creationId xmlns:a16="http://schemas.microsoft.com/office/drawing/2014/main" id="{F4EA2279-EEF7-F871-91AF-7EB1B478A49B}"/>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6562" y="4318000"/>
            <a:ext cx="1020305" cy="2040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BDDB87-31DA-C921-7A5F-6B4F9C9C8844}"/>
              </a:ext>
            </a:extLst>
          </p:cNvPr>
          <p:cNvSpPr txBox="1"/>
          <p:nvPr/>
        </p:nvSpPr>
        <p:spPr>
          <a:xfrm>
            <a:off x="2756515" y="4666711"/>
            <a:ext cx="4759573" cy="1508105"/>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400" dirty="0"/>
              <a:t>understand</a:t>
            </a:r>
          </a:p>
          <a:p>
            <a:pPr marL="342900" indent="-342900">
              <a:spcBef>
                <a:spcPts val="600"/>
              </a:spcBef>
              <a:spcAft>
                <a:spcPts val="600"/>
              </a:spcAft>
              <a:buFont typeface="Arial" panose="020B0604020202020204" pitchFamily="34" charset="0"/>
              <a:buChar char="•"/>
            </a:pPr>
            <a:r>
              <a:rPr lang="en-GB" sz="2400" dirty="0"/>
              <a:t>minimise or manage</a:t>
            </a:r>
          </a:p>
          <a:p>
            <a:pPr marL="342900" indent="-342900">
              <a:spcBef>
                <a:spcPts val="600"/>
              </a:spcBef>
              <a:spcAft>
                <a:spcPts val="600"/>
              </a:spcAft>
              <a:buFont typeface="Arial" panose="020B0604020202020204" pitchFamily="34" charset="0"/>
              <a:buChar char="•"/>
            </a:pPr>
            <a:r>
              <a:rPr lang="en-GB" sz="2400" dirty="0"/>
              <a:t>plan activity appropriately</a:t>
            </a:r>
          </a:p>
        </p:txBody>
      </p:sp>
    </p:spTree>
    <p:extLst>
      <p:ext uri="{BB962C8B-B14F-4D97-AF65-F5344CB8AC3E}">
        <p14:creationId xmlns:p14="http://schemas.microsoft.com/office/powerpoint/2010/main" val="2129251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F6A7CA-88F5-46E9-89D9-93501F414A8A}"/>
              </a:ext>
            </a:extLst>
          </p:cNvPr>
          <p:cNvSpPr>
            <a:spLocks noGrp="1"/>
          </p:cNvSpPr>
          <p:nvPr>
            <p:ph type="title"/>
          </p:nvPr>
        </p:nvSpPr>
        <p:spPr>
          <a:xfrm>
            <a:off x="2395815" y="320623"/>
            <a:ext cx="5693108" cy="1058048"/>
          </a:xfrm>
        </p:spPr>
        <p:txBody>
          <a:bodyPr>
            <a:noAutofit/>
          </a:bodyPr>
          <a:lstStyle/>
          <a:p>
            <a:r>
              <a:rPr lang="en-GB" sz="3200" b="1" dirty="0"/>
              <a:t> Understand variation</a:t>
            </a:r>
          </a:p>
        </p:txBody>
      </p:sp>
      <p:graphicFrame>
        <p:nvGraphicFramePr>
          <p:cNvPr id="17" name="Content Placeholder 14">
            <a:extLst>
              <a:ext uri="{FF2B5EF4-FFF2-40B4-BE49-F238E27FC236}">
                <a16:creationId xmlns:a16="http://schemas.microsoft.com/office/drawing/2014/main" id="{28A453F9-2FB7-467F-AD77-DB5B6E432D00}"/>
              </a:ext>
            </a:extLst>
          </p:cNvPr>
          <p:cNvGraphicFramePr>
            <a:graphicFrameLocks noGrp="1"/>
          </p:cNvGraphicFramePr>
          <p:nvPr>
            <p:ph idx="4294967295"/>
          </p:nvPr>
        </p:nvGraphicFramePr>
        <p:xfrm>
          <a:off x="5129603" y="1949369"/>
          <a:ext cx="4192587" cy="4814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14">
            <a:extLst>
              <a:ext uri="{FF2B5EF4-FFF2-40B4-BE49-F238E27FC236}">
                <a16:creationId xmlns:a16="http://schemas.microsoft.com/office/drawing/2014/main" id="{726EC219-72E1-4073-979C-D9A1393CD019}"/>
              </a:ext>
            </a:extLst>
          </p:cNvPr>
          <p:cNvGraphicFramePr>
            <a:graphicFrameLocks/>
          </p:cNvGraphicFramePr>
          <p:nvPr/>
        </p:nvGraphicFramePr>
        <p:xfrm>
          <a:off x="523607" y="2017425"/>
          <a:ext cx="3744416" cy="46787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A375F367-1D94-4F58-9E68-1D90400F91C3}"/>
              </a:ext>
            </a:extLst>
          </p:cNvPr>
          <p:cNvSpPr txBox="1"/>
          <p:nvPr/>
        </p:nvSpPr>
        <p:spPr>
          <a:xfrm>
            <a:off x="523607" y="1575475"/>
            <a:ext cx="3744416" cy="461665"/>
          </a:xfrm>
          <a:prstGeom prst="rect">
            <a:avLst/>
          </a:prstGeom>
          <a:noFill/>
        </p:spPr>
        <p:txBody>
          <a:bodyPr wrap="square" rtlCol="0">
            <a:spAutoFit/>
          </a:bodyPr>
          <a:lstStyle/>
          <a:p>
            <a:pPr algn="ctr"/>
            <a:r>
              <a:rPr lang="en-GB" sz="2400" b="1"/>
              <a:t>Externally Created</a:t>
            </a:r>
          </a:p>
        </p:txBody>
      </p:sp>
      <p:sp>
        <p:nvSpPr>
          <p:cNvPr id="7" name="TextBox 6">
            <a:extLst>
              <a:ext uri="{FF2B5EF4-FFF2-40B4-BE49-F238E27FC236}">
                <a16:creationId xmlns:a16="http://schemas.microsoft.com/office/drawing/2014/main" id="{A97C48EB-4E6B-4CB7-8260-E5ED72BA1F06}"/>
              </a:ext>
            </a:extLst>
          </p:cNvPr>
          <p:cNvSpPr txBox="1"/>
          <p:nvPr/>
        </p:nvSpPr>
        <p:spPr>
          <a:xfrm>
            <a:off x="5353689" y="1555760"/>
            <a:ext cx="3744416" cy="461665"/>
          </a:xfrm>
          <a:prstGeom prst="rect">
            <a:avLst/>
          </a:prstGeom>
          <a:noFill/>
        </p:spPr>
        <p:txBody>
          <a:bodyPr wrap="square" rtlCol="0">
            <a:spAutoFit/>
          </a:bodyPr>
          <a:lstStyle/>
          <a:p>
            <a:pPr algn="ctr"/>
            <a:r>
              <a:rPr lang="en-GB" sz="2400" b="1"/>
              <a:t>Service Created</a:t>
            </a:r>
          </a:p>
        </p:txBody>
      </p:sp>
    </p:spTree>
    <p:extLst>
      <p:ext uri="{BB962C8B-B14F-4D97-AF65-F5344CB8AC3E}">
        <p14:creationId xmlns:p14="http://schemas.microsoft.com/office/powerpoint/2010/main" val="13441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pping Cart, Supermarket, Slide, Shopping">
            <a:extLst>
              <a:ext uri="{FF2B5EF4-FFF2-40B4-BE49-F238E27FC236}">
                <a16:creationId xmlns:a16="http://schemas.microsoft.com/office/drawing/2014/main" id="{B2C732A1-E878-4506-BE90-C5F2B76C11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944" y="2992129"/>
            <a:ext cx="3247932" cy="2725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9F8F1F-CAE6-48F4-B0D8-26AB8E67D0CD}"/>
              </a:ext>
            </a:extLst>
          </p:cNvPr>
          <p:cNvSpPr txBox="1"/>
          <p:nvPr/>
        </p:nvSpPr>
        <p:spPr>
          <a:xfrm>
            <a:off x="625702" y="1946343"/>
            <a:ext cx="3744415" cy="589072"/>
          </a:xfrm>
          <a:prstGeom prst="rect">
            <a:avLst/>
          </a:prstGeom>
          <a:noFill/>
        </p:spPr>
        <p:txBody>
          <a:bodyPr wrap="square" rtlCol="0">
            <a:spAutoFit/>
          </a:bodyPr>
          <a:lstStyle/>
          <a:p>
            <a:pPr algn="ctr">
              <a:lnSpc>
                <a:spcPct val="150000"/>
              </a:lnSpc>
            </a:pPr>
            <a:r>
              <a:rPr lang="en-GB" sz="2400"/>
              <a:t>Paying at the supermarket</a:t>
            </a:r>
          </a:p>
        </p:txBody>
      </p:sp>
      <p:pic>
        <p:nvPicPr>
          <p:cNvPr id="3" name="Picture 2">
            <a:extLst>
              <a:ext uri="{FF2B5EF4-FFF2-40B4-BE49-F238E27FC236}">
                <a16:creationId xmlns:a16="http://schemas.microsoft.com/office/drawing/2014/main" id="{6239274A-11EF-4B9A-AE2A-7E598B019DFE}"/>
              </a:ext>
            </a:extLst>
          </p:cNvPr>
          <p:cNvPicPr>
            <a:picLocks noChangeAspect="1"/>
          </p:cNvPicPr>
          <p:nvPr/>
        </p:nvPicPr>
        <p:blipFill>
          <a:blip r:embed="rId4"/>
          <a:stretch>
            <a:fillRect/>
          </a:stretch>
        </p:blipFill>
        <p:spPr>
          <a:xfrm>
            <a:off x="5341193" y="2992129"/>
            <a:ext cx="4088307" cy="2725538"/>
          </a:xfrm>
          <a:prstGeom prst="rect">
            <a:avLst/>
          </a:prstGeom>
        </p:spPr>
      </p:pic>
      <p:sp>
        <p:nvSpPr>
          <p:cNvPr id="6" name="TextBox 5">
            <a:extLst>
              <a:ext uri="{FF2B5EF4-FFF2-40B4-BE49-F238E27FC236}">
                <a16:creationId xmlns:a16="http://schemas.microsoft.com/office/drawing/2014/main" id="{6643C7FA-B92F-4DB4-A0AF-0D893F84D85A}"/>
              </a:ext>
            </a:extLst>
          </p:cNvPr>
          <p:cNvSpPr txBox="1"/>
          <p:nvPr/>
        </p:nvSpPr>
        <p:spPr>
          <a:xfrm>
            <a:off x="5479679" y="2058532"/>
            <a:ext cx="4032447" cy="589072"/>
          </a:xfrm>
          <a:prstGeom prst="rect">
            <a:avLst/>
          </a:prstGeom>
          <a:noFill/>
        </p:spPr>
        <p:txBody>
          <a:bodyPr wrap="square" rtlCol="0">
            <a:spAutoFit/>
          </a:bodyPr>
          <a:lstStyle/>
          <a:p>
            <a:pPr algn="ctr">
              <a:lnSpc>
                <a:spcPct val="150000"/>
              </a:lnSpc>
            </a:pPr>
            <a:r>
              <a:rPr lang="en-GB" sz="2400"/>
              <a:t>Airport check-in</a:t>
            </a:r>
          </a:p>
        </p:txBody>
      </p:sp>
      <p:sp>
        <p:nvSpPr>
          <p:cNvPr id="4" name="TextBox 3">
            <a:extLst>
              <a:ext uri="{FF2B5EF4-FFF2-40B4-BE49-F238E27FC236}">
                <a16:creationId xmlns:a16="http://schemas.microsoft.com/office/drawing/2014/main" id="{59C4FCF5-1BF7-4172-A1D1-DB4ADF86E31D}"/>
              </a:ext>
            </a:extLst>
          </p:cNvPr>
          <p:cNvSpPr txBox="1"/>
          <p:nvPr/>
        </p:nvSpPr>
        <p:spPr>
          <a:xfrm>
            <a:off x="2153301" y="708550"/>
            <a:ext cx="5014048" cy="584775"/>
          </a:xfrm>
          <a:prstGeom prst="rect">
            <a:avLst/>
          </a:prstGeom>
          <a:noFill/>
        </p:spPr>
        <p:txBody>
          <a:bodyPr wrap="square" rtlCol="0">
            <a:spAutoFit/>
          </a:bodyPr>
          <a:lstStyle/>
          <a:p>
            <a:pPr algn="ctr"/>
            <a:r>
              <a:rPr lang="en-GB" sz="3200" b="1" dirty="0"/>
              <a:t>Reduce queues</a:t>
            </a:r>
          </a:p>
        </p:txBody>
      </p:sp>
    </p:spTree>
    <p:extLst>
      <p:ext uri="{BB962C8B-B14F-4D97-AF65-F5344CB8AC3E}">
        <p14:creationId xmlns:p14="http://schemas.microsoft.com/office/powerpoint/2010/main" val="3544028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4717A5-2885-44F5-8DB1-FA3922C8C6C8}"/>
              </a:ext>
            </a:extLst>
          </p:cNvPr>
          <p:cNvSpPr/>
          <p:nvPr/>
        </p:nvSpPr>
        <p:spPr>
          <a:xfrm>
            <a:off x="4259748" y="1711463"/>
            <a:ext cx="4959478" cy="5262979"/>
          </a:xfrm>
          <a:prstGeom prst="rect">
            <a:avLst/>
          </a:prstGeom>
        </p:spPr>
        <p:txBody>
          <a:bodyPr wrap="square">
            <a:spAutoFit/>
          </a:bodyPr>
          <a:lstStyle/>
          <a:p>
            <a:pPr marL="285750" indent="-285750">
              <a:lnSpc>
                <a:spcPct val="150000"/>
              </a:lnSpc>
              <a:buFont typeface="Arial" panose="020B0604020202020204" pitchFamily="34" charset="0"/>
              <a:buChar char="•"/>
            </a:pPr>
            <a:r>
              <a:rPr lang="en-GB" sz="2400" dirty="0"/>
              <a:t>single queue from Westminster to Southwark and then a zigzag queue in Southwark Park</a:t>
            </a:r>
          </a:p>
          <a:p>
            <a:pPr marL="285750" indent="-285750">
              <a:lnSpc>
                <a:spcPct val="150000"/>
              </a:lnSpc>
              <a:buFont typeface="Arial" panose="020B0604020202020204" pitchFamily="34" charset="0"/>
              <a:buChar char="•"/>
            </a:pPr>
            <a:r>
              <a:rPr lang="en-GB" sz="2400" dirty="0"/>
              <a:t>10 miles long at it’s maximum</a:t>
            </a:r>
          </a:p>
          <a:p>
            <a:pPr marL="285750" indent="-285750">
              <a:lnSpc>
                <a:spcPct val="150000"/>
              </a:lnSpc>
              <a:buFont typeface="Arial" panose="020B0604020202020204" pitchFamily="34" charset="0"/>
              <a:buChar char="•"/>
            </a:pPr>
            <a:r>
              <a:rPr lang="en-GB" sz="2400" dirty="0"/>
              <a:t>planning for the queue supported by Professor Keith Still and Masters students</a:t>
            </a:r>
          </a:p>
          <a:p>
            <a:pPr marL="285750" indent="-285750">
              <a:lnSpc>
                <a:spcPct val="150000"/>
              </a:lnSpc>
              <a:buFont typeface="Arial" panose="020B0604020202020204" pitchFamily="34" charset="0"/>
              <a:buChar char="•"/>
            </a:pPr>
            <a:r>
              <a:rPr lang="en-GB" sz="2400" dirty="0"/>
              <a:t>developed using crowd science</a:t>
            </a:r>
          </a:p>
          <a:p>
            <a:endParaRPr lang="en-GB" sz="2400" dirty="0"/>
          </a:p>
          <a:p>
            <a:pPr marL="742950" lvl="1" indent="-285750">
              <a:buFont typeface="Arial" panose="020B0604020202020204" pitchFamily="34" charset="0"/>
              <a:buChar char="•"/>
            </a:pPr>
            <a:endParaRPr lang="en-GB" sz="2400" dirty="0"/>
          </a:p>
        </p:txBody>
      </p:sp>
      <p:sp>
        <p:nvSpPr>
          <p:cNvPr id="7" name="Title 6">
            <a:extLst>
              <a:ext uri="{FF2B5EF4-FFF2-40B4-BE49-F238E27FC236}">
                <a16:creationId xmlns:a16="http://schemas.microsoft.com/office/drawing/2014/main" id="{BBD42DEC-331D-4A30-BAF5-BEFB048F82A0}"/>
              </a:ext>
            </a:extLst>
          </p:cNvPr>
          <p:cNvSpPr>
            <a:spLocks noGrp="1"/>
          </p:cNvSpPr>
          <p:nvPr>
            <p:ph type="title"/>
          </p:nvPr>
        </p:nvSpPr>
        <p:spPr>
          <a:xfrm>
            <a:off x="2094767" y="516206"/>
            <a:ext cx="10515600" cy="1325563"/>
          </a:xfrm>
        </p:spPr>
        <p:txBody>
          <a:bodyPr>
            <a:normAutofit/>
          </a:bodyPr>
          <a:lstStyle/>
          <a:p>
            <a:r>
              <a:rPr lang="en-GB" sz="3200" b="1" dirty="0"/>
              <a:t>Queen Elizabeth II Lying-In-State</a:t>
            </a:r>
            <a:br>
              <a:rPr lang="en-GB" sz="3200" dirty="0"/>
            </a:br>
            <a:endParaRPr lang="en-GB" sz="3200" b="1" dirty="0"/>
          </a:p>
        </p:txBody>
      </p:sp>
      <p:pic>
        <p:nvPicPr>
          <p:cNvPr id="2056" name="Picture 8" descr="See the source image">
            <a:extLst>
              <a:ext uri="{FF2B5EF4-FFF2-40B4-BE49-F238E27FC236}">
                <a16:creationId xmlns:a16="http://schemas.microsoft.com/office/drawing/2014/main" id="{36AEA20A-6ACF-4AE9-88DC-2D1B49E2A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08" y="2365644"/>
            <a:ext cx="3302939" cy="340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02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7A4EF-4D63-488F-8606-BFD72EAAC343}"/>
              </a:ext>
            </a:extLst>
          </p:cNvPr>
          <p:cNvPicPr>
            <a:picLocks noChangeAspect="1"/>
          </p:cNvPicPr>
          <p:nvPr/>
        </p:nvPicPr>
        <p:blipFill>
          <a:blip r:embed="rId2"/>
          <a:stretch>
            <a:fillRect/>
          </a:stretch>
        </p:blipFill>
        <p:spPr>
          <a:xfrm>
            <a:off x="-443423" y="1237727"/>
            <a:ext cx="8011689" cy="4382546"/>
          </a:xfrm>
          <a:prstGeom prst="rect">
            <a:avLst/>
          </a:prstGeom>
        </p:spPr>
      </p:pic>
      <p:pic>
        <p:nvPicPr>
          <p:cNvPr id="8" name="Picture 7">
            <a:extLst>
              <a:ext uri="{FF2B5EF4-FFF2-40B4-BE49-F238E27FC236}">
                <a16:creationId xmlns:a16="http://schemas.microsoft.com/office/drawing/2014/main" id="{B47E026F-230B-4D78-8046-86552CC6DFA8}"/>
              </a:ext>
            </a:extLst>
          </p:cNvPr>
          <p:cNvPicPr>
            <a:picLocks noChangeAspect="1"/>
          </p:cNvPicPr>
          <p:nvPr/>
        </p:nvPicPr>
        <p:blipFill>
          <a:blip r:embed="rId3"/>
          <a:stretch>
            <a:fillRect/>
          </a:stretch>
        </p:blipFill>
        <p:spPr>
          <a:xfrm>
            <a:off x="6016901" y="6328386"/>
            <a:ext cx="3389670" cy="499915"/>
          </a:xfrm>
          <a:prstGeom prst="rect">
            <a:avLst/>
          </a:prstGeom>
        </p:spPr>
      </p:pic>
      <p:sp>
        <p:nvSpPr>
          <p:cNvPr id="2" name="TextBox 1">
            <a:extLst>
              <a:ext uri="{FF2B5EF4-FFF2-40B4-BE49-F238E27FC236}">
                <a16:creationId xmlns:a16="http://schemas.microsoft.com/office/drawing/2014/main" id="{89B6FA47-D0E6-47E8-BBF7-04816994978A}"/>
              </a:ext>
            </a:extLst>
          </p:cNvPr>
          <p:cNvSpPr txBox="1"/>
          <p:nvPr/>
        </p:nvSpPr>
        <p:spPr>
          <a:xfrm>
            <a:off x="7065058" y="2021319"/>
            <a:ext cx="2827606" cy="332398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t>Workshops</a:t>
            </a:r>
            <a:endParaRPr lang="en-GB" sz="2400" dirty="0">
              <a:cs typeface="Arial"/>
            </a:endParaRPr>
          </a:p>
          <a:p>
            <a:pPr marL="285750" indent="-285750">
              <a:buFont typeface="Arial" panose="020B0604020202020204" pitchFamily="34" charset="0"/>
              <a:buChar char="•"/>
            </a:pPr>
            <a:r>
              <a:rPr lang="en-GB" sz="2400" dirty="0"/>
              <a:t>Resources</a:t>
            </a:r>
            <a:endParaRPr lang="en-GB" sz="2400" dirty="0">
              <a:cs typeface="Arial"/>
            </a:endParaRPr>
          </a:p>
          <a:p>
            <a:pPr marL="285750" indent="-285750">
              <a:buFont typeface="Arial" panose="020B0604020202020204" pitchFamily="34" charset="0"/>
              <a:buChar char="•"/>
            </a:pPr>
            <a:r>
              <a:rPr lang="en-GB" sz="2400" dirty="0"/>
              <a:t>Bespoke support</a:t>
            </a:r>
            <a:endParaRPr lang="en-GB" sz="2400" dirty="0">
              <a:cs typeface="Arial"/>
            </a:endParaRPr>
          </a:p>
          <a:p>
            <a:pPr marL="285750" indent="-285750">
              <a:buFont typeface="Arial" panose="020B0604020202020204" pitchFamily="34" charset="0"/>
              <a:buChar char="•"/>
            </a:pPr>
            <a:r>
              <a:rPr lang="en-GB" sz="2400" dirty="0"/>
              <a:t>Dragon’s den</a:t>
            </a:r>
            <a:endParaRPr lang="en-GB" sz="2400" dirty="0">
              <a:cs typeface="Arial"/>
            </a:endParaRPr>
          </a:p>
          <a:p>
            <a:pPr marL="285750" indent="-285750">
              <a:buFont typeface="Arial" panose="020B0604020202020204" pitchFamily="34" charset="0"/>
              <a:buChar char="•"/>
            </a:pPr>
            <a:r>
              <a:rPr lang="en-GB" sz="2400" dirty="0"/>
              <a:t>Shared learning</a:t>
            </a:r>
            <a:endParaRPr lang="en-GB" sz="2400" dirty="0">
              <a:cs typeface="Arial"/>
            </a:endParaRPr>
          </a:p>
          <a:p>
            <a:pPr marL="285750" indent="-285750">
              <a:buFont typeface="Arial" panose="020B0604020202020204" pitchFamily="34" charset="0"/>
              <a:buChar char="•"/>
            </a:pPr>
            <a:r>
              <a:rPr lang="en-GB" sz="2400" dirty="0"/>
              <a:t>Networks</a:t>
            </a:r>
            <a:endParaRPr lang="en-GB" sz="2400" dirty="0">
              <a:cs typeface="Arial"/>
            </a:endParaRPr>
          </a:p>
          <a:p>
            <a:pPr marL="285750" indent="-285750">
              <a:buFont typeface="Arial" panose="020B0604020202020204" pitchFamily="34" charset="0"/>
              <a:buChar char="•"/>
            </a:pPr>
            <a:r>
              <a:rPr lang="en-GB" sz="2400" dirty="0"/>
              <a:t>Communications &amp; media</a:t>
            </a:r>
            <a:endParaRPr lang="en-GB" sz="2400" dirty="0">
              <a:cs typeface="Arial"/>
            </a:endParaRPr>
          </a:p>
          <a:p>
            <a:endParaRPr lang="en-GB" dirty="0"/>
          </a:p>
        </p:txBody>
      </p:sp>
    </p:spTree>
    <p:extLst>
      <p:ext uri="{BB962C8B-B14F-4D97-AF65-F5344CB8AC3E}">
        <p14:creationId xmlns:p14="http://schemas.microsoft.com/office/powerpoint/2010/main" val="1844353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4717A5-2885-44F5-8DB1-FA3922C8C6C8}"/>
              </a:ext>
            </a:extLst>
          </p:cNvPr>
          <p:cNvSpPr/>
          <p:nvPr/>
        </p:nvSpPr>
        <p:spPr>
          <a:xfrm>
            <a:off x="4445707" y="1904316"/>
            <a:ext cx="4959478" cy="4467057"/>
          </a:xfrm>
          <a:prstGeom prst="rect">
            <a:avLst/>
          </a:prstGeom>
        </p:spPr>
        <p:txBody>
          <a:bodyPr wrap="square">
            <a:spAutoFit/>
          </a:bodyPr>
          <a:lstStyle/>
          <a:p>
            <a:pPr marL="285750" indent="-285750">
              <a:lnSpc>
                <a:spcPct val="150000"/>
              </a:lnSpc>
              <a:buFont typeface="Arial" panose="020B0604020202020204" pitchFamily="34" charset="0"/>
              <a:buChar char="•"/>
            </a:pPr>
            <a:r>
              <a:rPr lang="en-GB" sz="2400" dirty="0"/>
              <a:t>accessible queue for people with a disability or long-term health condition</a:t>
            </a:r>
          </a:p>
          <a:p>
            <a:pPr lvl="1">
              <a:lnSpc>
                <a:spcPct val="150000"/>
              </a:lnSpc>
            </a:pPr>
            <a:r>
              <a:rPr lang="en-GB" sz="2400" dirty="0"/>
              <a:t>= minimal prioritisation</a:t>
            </a:r>
          </a:p>
          <a:p>
            <a:pPr marL="285750" indent="-285750">
              <a:lnSpc>
                <a:spcPct val="150000"/>
              </a:lnSpc>
              <a:buFont typeface="Arial" panose="020B0604020202020204" pitchFamily="34" charset="0"/>
              <a:buChar char="•"/>
            </a:pPr>
            <a:r>
              <a:rPr lang="en-GB" sz="2400" dirty="0"/>
              <a:t>queue was closed when reached max size and another queue to join the queue was created</a:t>
            </a:r>
          </a:p>
          <a:p>
            <a:pPr lvl="1">
              <a:lnSpc>
                <a:spcPct val="150000"/>
              </a:lnSpc>
            </a:pPr>
            <a:r>
              <a:rPr lang="en-GB" sz="2400" dirty="0"/>
              <a:t>= against government advice</a:t>
            </a:r>
          </a:p>
        </p:txBody>
      </p:sp>
      <p:sp>
        <p:nvSpPr>
          <p:cNvPr id="7" name="Title 6">
            <a:extLst>
              <a:ext uri="{FF2B5EF4-FFF2-40B4-BE49-F238E27FC236}">
                <a16:creationId xmlns:a16="http://schemas.microsoft.com/office/drawing/2014/main" id="{BBD42DEC-331D-4A30-BAF5-BEFB048F82A0}"/>
              </a:ext>
            </a:extLst>
          </p:cNvPr>
          <p:cNvSpPr>
            <a:spLocks noGrp="1"/>
          </p:cNvSpPr>
          <p:nvPr>
            <p:ph type="title"/>
          </p:nvPr>
        </p:nvSpPr>
        <p:spPr>
          <a:xfrm>
            <a:off x="2037617" y="578753"/>
            <a:ext cx="10515600" cy="1325563"/>
          </a:xfrm>
        </p:spPr>
        <p:txBody>
          <a:bodyPr>
            <a:normAutofit/>
          </a:bodyPr>
          <a:lstStyle/>
          <a:p>
            <a:r>
              <a:rPr lang="en-GB" sz="3200" b="1" dirty="0"/>
              <a:t>Queen Elizabeth II Lying-In-State</a:t>
            </a:r>
            <a:br>
              <a:rPr lang="en-GB" sz="3200" dirty="0"/>
            </a:br>
            <a:endParaRPr lang="en-GB" sz="3200" b="1" dirty="0"/>
          </a:p>
        </p:txBody>
      </p:sp>
      <p:pic>
        <p:nvPicPr>
          <p:cNvPr id="2056" name="Picture 8" descr="See the source image">
            <a:extLst>
              <a:ext uri="{FF2B5EF4-FFF2-40B4-BE49-F238E27FC236}">
                <a16:creationId xmlns:a16="http://schemas.microsoft.com/office/drawing/2014/main" id="{36AEA20A-6ACF-4AE9-88DC-2D1B49E2A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49" y="2436761"/>
            <a:ext cx="3302939" cy="340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362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44902" y="1271082"/>
            <a:ext cx="1233716" cy="369332"/>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GP referral</a:t>
            </a:r>
          </a:p>
        </p:txBody>
      </p:sp>
      <p:sp>
        <p:nvSpPr>
          <p:cNvPr id="12" name="TextBox 11"/>
          <p:cNvSpPr txBox="1"/>
          <p:nvPr/>
        </p:nvSpPr>
        <p:spPr>
          <a:xfrm>
            <a:off x="348920" y="4332073"/>
            <a:ext cx="1382198"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MDT triage</a:t>
            </a:r>
          </a:p>
        </p:txBody>
      </p:sp>
      <p:sp>
        <p:nvSpPr>
          <p:cNvPr id="13" name="TextBox 12"/>
          <p:cNvSpPr txBox="1"/>
          <p:nvPr/>
        </p:nvSpPr>
        <p:spPr>
          <a:xfrm>
            <a:off x="4910322" y="4186708"/>
            <a:ext cx="1219133"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Nurse clinic appt</a:t>
            </a:r>
          </a:p>
        </p:txBody>
      </p:sp>
      <p:sp>
        <p:nvSpPr>
          <p:cNvPr id="14" name="TextBox 13"/>
          <p:cNvSpPr txBox="1"/>
          <p:nvPr/>
        </p:nvSpPr>
        <p:spPr>
          <a:xfrm>
            <a:off x="2634817" y="4199360"/>
            <a:ext cx="1363149"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Dr clinic appt </a:t>
            </a:r>
          </a:p>
        </p:txBody>
      </p:sp>
      <p:sp>
        <p:nvSpPr>
          <p:cNvPr id="15" name="TextBox 14"/>
          <p:cNvSpPr txBox="1"/>
          <p:nvPr/>
        </p:nvSpPr>
        <p:spPr>
          <a:xfrm>
            <a:off x="9127852" y="4184864"/>
            <a:ext cx="1365120" cy="646331"/>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Follow up clinic(s)</a:t>
            </a:r>
          </a:p>
        </p:txBody>
      </p:sp>
      <p:sp>
        <p:nvSpPr>
          <p:cNvPr id="5" name="TextBox 4">
            <a:extLst>
              <a:ext uri="{FF2B5EF4-FFF2-40B4-BE49-F238E27FC236}">
                <a16:creationId xmlns:a16="http://schemas.microsoft.com/office/drawing/2014/main" id="{01EF1DD9-1F8F-4BA5-9A69-637BF3E13050}"/>
              </a:ext>
            </a:extLst>
          </p:cNvPr>
          <p:cNvSpPr txBox="1"/>
          <p:nvPr/>
        </p:nvSpPr>
        <p:spPr>
          <a:xfrm>
            <a:off x="3213327" y="2610667"/>
            <a:ext cx="1522603" cy="646331"/>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Health Visitor referral</a:t>
            </a:r>
          </a:p>
        </p:txBody>
      </p:sp>
      <p:sp>
        <p:nvSpPr>
          <p:cNvPr id="22" name="TextBox 21">
            <a:extLst>
              <a:ext uri="{FF2B5EF4-FFF2-40B4-BE49-F238E27FC236}">
                <a16:creationId xmlns:a16="http://schemas.microsoft.com/office/drawing/2014/main" id="{C0718812-6FB5-4B26-80FE-F91819EAC982}"/>
              </a:ext>
            </a:extLst>
          </p:cNvPr>
          <p:cNvSpPr txBox="1"/>
          <p:nvPr/>
        </p:nvSpPr>
        <p:spPr>
          <a:xfrm>
            <a:off x="2342519" y="1904390"/>
            <a:ext cx="1382198" cy="369332"/>
          </a:xfrm>
          <a:prstGeom prst="rect">
            <a:avLst/>
          </a:prstGeom>
          <a:solidFill>
            <a:schemeClr val="accent3">
              <a:lumMod val="20000"/>
              <a:lumOff val="80000"/>
            </a:schemeClr>
          </a:solidFill>
        </p:spPr>
        <p:txBody>
          <a:bodyPr wrap="square" rtlCol="0">
            <a:spAutoFit/>
          </a:bodyPr>
          <a:lstStyle/>
          <a:p>
            <a:r>
              <a:rPr lang="en-GB">
                <a:solidFill>
                  <a:prstClr val="black"/>
                </a:solidFill>
                <a:latin typeface="Calibri"/>
              </a:rPr>
              <a:t>SEN referral</a:t>
            </a:r>
          </a:p>
        </p:txBody>
      </p:sp>
      <p:sp>
        <p:nvSpPr>
          <p:cNvPr id="24" name="TextBox 23">
            <a:extLst>
              <a:ext uri="{FF2B5EF4-FFF2-40B4-BE49-F238E27FC236}">
                <a16:creationId xmlns:a16="http://schemas.microsoft.com/office/drawing/2014/main" id="{4DD71644-4ED4-4AAE-AE53-9BA446722E02}"/>
              </a:ext>
            </a:extLst>
          </p:cNvPr>
          <p:cNvSpPr txBox="1"/>
          <p:nvPr/>
        </p:nvSpPr>
        <p:spPr>
          <a:xfrm>
            <a:off x="6977214" y="4330586"/>
            <a:ext cx="1365120"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MDT review</a:t>
            </a:r>
          </a:p>
        </p:txBody>
      </p:sp>
      <p:sp>
        <p:nvSpPr>
          <p:cNvPr id="25" name="TextBox 24">
            <a:extLst>
              <a:ext uri="{FF2B5EF4-FFF2-40B4-BE49-F238E27FC236}">
                <a16:creationId xmlns:a16="http://schemas.microsoft.com/office/drawing/2014/main" id="{934F82EF-D73E-4BA7-A576-6221BC0237C3}"/>
              </a:ext>
            </a:extLst>
          </p:cNvPr>
          <p:cNvSpPr txBox="1"/>
          <p:nvPr/>
        </p:nvSpPr>
        <p:spPr>
          <a:xfrm>
            <a:off x="2635640" y="6121165"/>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sp>
        <p:nvSpPr>
          <p:cNvPr id="26" name="TextBox 25">
            <a:extLst>
              <a:ext uri="{FF2B5EF4-FFF2-40B4-BE49-F238E27FC236}">
                <a16:creationId xmlns:a16="http://schemas.microsoft.com/office/drawing/2014/main" id="{2F46C744-3B0F-40F3-9503-290B5669D287}"/>
              </a:ext>
            </a:extLst>
          </p:cNvPr>
          <p:cNvSpPr txBox="1"/>
          <p:nvPr/>
        </p:nvSpPr>
        <p:spPr>
          <a:xfrm>
            <a:off x="6974326" y="6163807"/>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cxnSp>
        <p:nvCxnSpPr>
          <p:cNvPr id="8" name="Straight Arrow Connector 7">
            <a:extLst>
              <a:ext uri="{FF2B5EF4-FFF2-40B4-BE49-F238E27FC236}">
                <a16:creationId xmlns:a16="http://schemas.microsoft.com/office/drawing/2014/main" id="{05B26C84-9CCF-479E-B177-DE90C90569C8}"/>
              </a:ext>
            </a:extLst>
          </p:cNvPr>
          <p:cNvCxnSpPr>
            <a:cxnSpLocks/>
          </p:cNvCxnSpPr>
          <p:nvPr/>
        </p:nvCxnSpPr>
        <p:spPr>
          <a:xfrm>
            <a:off x="1731118" y="4516739"/>
            <a:ext cx="903699" cy="12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0C6FC8-4B3E-4BDC-996A-7152BC4203D3}"/>
              </a:ext>
            </a:extLst>
          </p:cNvPr>
          <p:cNvCxnSpPr>
            <a:cxnSpLocks/>
            <a:stCxn id="13" idx="3"/>
            <a:endCxn id="24" idx="1"/>
          </p:cNvCxnSpPr>
          <p:nvPr/>
        </p:nvCxnSpPr>
        <p:spPr>
          <a:xfrm>
            <a:off x="6129455" y="4509874"/>
            <a:ext cx="847759" cy="5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A95D797-84DC-48A0-AC9E-AE4DAF00343F}"/>
              </a:ext>
            </a:extLst>
          </p:cNvPr>
          <p:cNvCxnSpPr>
            <a:cxnSpLocks/>
            <a:stCxn id="24" idx="3"/>
            <a:endCxn id="15" idx="1"/>
          </p:cNvCxnSpPr>
          <p:nvPr/>
        </p:nvCxnSpPr>
        <p:spPr>
          <a:xfrm flipV="1">
            <a:off x="8342334" y="4508030"/>
            <a:ext cx="785518" cy="72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1A2B9B9-F376-411C-A4BB-28186B8F68DB}"/>
              </a:ext>
            </a:extLst>
          </p:cNvPr>
          <p:cNvCxnSpPr>
            <a:cxnSpLocks/>
            <a:stCxn id="14" idx="3"/>
            <a:endCxn id="13" idx="1"/>
          </p:cNvCxnSpPr>
          <p:nvPr/>
        </p:nvCxnSpPr>
        <p:spPr>
          <a:xfrm flipV="1">
            <a:off x="3997966" y="4509874"/>
            <a:ext cx="912356" cy="126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410302-AADB-4D69-8BB7-9BF9ECBE2C5B}"/>
              </a:ext>
            </a:extLst>
          </p:cNvPr>
          <p:cNvCxnSpPr>
            <a:cxnSpLocks/>
            <a:stCxn id="11" idx="2"/>
          </p:cNvCxnSpPr>
          <p:nvPr/>
        </p:nvCxnSpPr>
        <p:spPr>
          <a:xfrm flipH="1">
            <a:off x="1241711" y="1640414"/>
            <a:ext cx="820049" cy="2685097"/>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A90C818-715D-4039-9F52-5D890D9A77F4}"/>
              </a:ext>
            </a:extLst>
          </p:cNvPr>
          <p:cNvCxnSpPr>
            <a:cxnSpLocks/>
          </p:cNvCxnSpPr>
          <p:nvPr/>
        </p:nvCxnSpPr>
        <p:spPr>
          <a:xfrm flipH="1">
            <a:off x="1703413" y="3256998"/>
            <a:ext cx="1433458" cy="105259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1F83F3D-F473-45E2-A4F4-A2442450066A}"/>
              </a:ext>
            </a:extLst>
          </p:cNvPr>
          <p:cNvCxnSpPr>
            <a:cxnSpLocks/>
          </p:cNvCxnSpPr>
          <p:nvPr/>
        </p:nvCxnSpPr>
        <p:spPr>
          <a:xfrm flipH="1">
            <a:off x="1524000" y="2293847"/>
            <a:ext cx="1179172" cy="1999857"/>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2DD3A6-FF70-4BC8-B817-8AC9E17ED08F}"/>
              </a:ext>
            </a:extLst>
          </p:cNvPr>
          <p:cNvCxnSpPr>
            <a:cxnSpLocks/>
            <a:endCxn id="15" idx="2"/>
          </p:cNvCxnSpPr>
          <p:nvPr/>
        </p:nvCxnSpPr>
        <p:spPr>
          <a:xfrm flipV="1">
            <a:off x="9810412" y="4831195"/>
            <a:ext cx="0" cy="4809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4EE73E-CD6E-4232-846B-57BB83AAD037}"/>
              </a:ext>
            </a:extLst>
          </p:cNvPr>
          <p:cNvCxnSpPr>
            <a:cxnSpLocks/>
          </p:cNvCxnSpPr>
          <p:nvPr/>
        </p:nvCxnSpPr>
        <p:spPr>
          <a:xfrm flipH="1">
            <a:off x="8726518" y="5298854"/>
            <a:ext cx="11103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937E71C-249B-474E-AAA9-DE3945BD3474}"/>
              </a:ext>
            </a:extLst>
          </p:cNvPr>
          <p:cNvCxnSpPr>
            <a:cxnSpLocks/>
          </p:cNvCxnSpPr>
          <p:nvPr/>
        </p:nvCxnSpPr>
        <p:spPr>
          <a:xfrm flipV="1">
            <a:off x="8736567" y="4509873"/>
            <a:ext cx="0" cy="7889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736526E-D774-43B7-89F8-97F213FA6239}"/>
              </a:ext>
            </a:extLst>
          </p:cNvPr>
          <p:cNvSpPr txBox="1"/>
          <p:nvPr/>
        </p:nvSpPr>
        <p:spPr>
          <a:xfrm>
            <a:off x="348920" y="6121165"/>
            <a:ext cx="1379984" cy="375894"/>
          </a:xfrm>
          <a:prstGeom prst="rect">
            <a:avLst/>
          </a:prstGeom>
          <a:solidFill>
            <a:schemeClr val="accent4">
              <a:lumMod val="20000"/>
              <a:lumOff val="80000"/>
            </a:schemeClr>
          </a:solidFill>
        </p:spPr>
        <p:txBody>
          <a:bodyPr wrap="square" rtlCol="0">
            <a:spAutoFit/>
          </a:bodyPr>
          <a:lstStyle/>
          <a:p>
            <a:r>
              <a:rPr lang="en-GB">
                <a:solidFill>
                  <a:prstClr val="black"/>
                </a:solidFill>
                <a:latin typeface="Calibri"/>
              </a:rPr>
              <a:t>Discharged</a:t>
            </a:r>
          </a:p>
        </p:txBody>
      </p:sp>
      <p:cxnSp>
        <p:nvCxnSpPr>
          <p:cNvPr id="55" name="Straight Arrow Connector 54">
            <a:extLst>
              <a:ext uri="{FF2B5EF4-FFF2-40B4-BE49-F238E27FC236}">
                <a16:creationId xmlns:a16="http://schemas.microsoft.com/office/drawing/2014/main" id="{216B3A3D-B3D2-4A18-807D-4C07C46002F8}"/>
              </a:ext>
            </a:extLst>
          </p:cNvPr>
          <p:cNvCxnSpPr>
            <a:cxnSpLocks/>
            <a:stCxn id="12" idx="2"/>
            <a:endCxn id="61" idx="0"/>
          </p:cNvCxnSpPr>
          <p:nvPr/>
        </p:nvCxnSpPr>
        <p:spPr>
          <a:xfrm flipH="1">
            <a:off x="1038912" y="4701405"/>
            <a:ext cx="1107" cy="141976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B071401-9D69-4E73-8AB5-3491042D90D0}"/>
              </a:ext>
            </a:extLst>
          </p:cNvPr>
          <p:cNvCxnSpPr>
            <a:cxnSpLocks/>
            <a:stCxn id="24" idx="2"/>
            <a:endCxn id="26" idx="0"/>
          </p:cNvCxnSpPr>
          <p:nvPr/>
        </p:nvCxnSpPr>
        <p:spPr>
          <a:xfrm>
            <a:off x="7659774" y="4699918"/>
            <a:ext cx="4544" cy="1463889"/>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C3406AF-C24D-4210-851D-1C81BB1AAA6E}"/>
              </a:ext>
            </a:extLst>
          </p:cNvPr>
          <p:cNvCxnSpPr>
            <a:cxnSpLocks/>
            <a:stCxn id="14" idx="2"/>
            <a:endCxn id="25" idx="0"/>
          </p:cNvCxnSpPr>
          <p:nvPr/>
        </p:nvCxnSpPr>
        <p:spPr>
          <a:xfrm>
            <a:off x="3316392" y="4845691"/>
            <a:ext cx="9240" cy="1275474"/>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0C997FD7-7034-45B7-85C2-5078E2822940}"/>
              </a:ext>
            </a:extLst>
          </p:cNvPr>
          <p:cNvSpPr/>
          <p:nvPr/>
        </p:nvSpPr>
        <p:spPr>
          <a:xfrm>
            <a:off x="5553248" y="1823651"/>
            <a:ext cx="1365120"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sp>
        <p:nvSpPr>
          <p:cNvPr id="53" name="Oval 52">
            <a:extLst>
              <a:ext uri="{FF2B5EF4-FFF2-40B4-BE49-F238E27FC236}">
                <a16:creationId xmlns:a16="http://schemas.microsoft.com/office/drawing/2014/main" id="{626E9437-B93E-4918-AAE9-DA50DC447657}"/>
              </a:ext>
            </a:extLst>
          </p:cNvPr>
          <p:cNvSpPr/>
          <p:nvPr/>
        </p:nvSpPr>
        <p:spPr>
          <a:xfrm>
            <a:off x="1593962" y="5192834"/>
            <a:ext cx="1242903"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sp>
        <p:nvSpPr>
          <p:cNvPr id="54" name="Oval 53">
            <a:extLst>
              <a:ext uri="{FF2B5EF4-FFF2-40B4-BE49-F238E27FC236}">
                <a16:creationId xmlns:a16="http://schemas.microsoft.com/office/drawing/2014/main" id="{BA6D0453-D0C0-4BCC-9657-6DEDEC51EBEC}"/>
              </a:ext>
            </a:extLst>
          </p:cNvPr>
          <p:cNvSpPr/>
          <p:nvPr/>
        </p:nvSpPr>
        <p:spPr>
          <a:xfrm>
            <a:off x="3869335" y="5254785"/>
            <a:ext cx="1259819"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cxnSp>
        <p:nvCxnSpPr>
          <p:cNvPr id="44" name="Straight Arrow Connector 43">
            <a:extLst>
              <a:ext uri="{FF2B5EF4-FFF2-40B4-BE49-F238E27FC236}">
                <a16:creationId xmlns:a16="http://schemas.microsoft.com/office/drawing/2014/main" id="{565727A3-5F86-40C4-895D-A5B25F579BE5}"/>
              </a:ext>
            </a:extLst>
          </p:cNvPr>
          <p:cNvCxnSpPr>
            <a:cxnSpLocks/>
          </p:cNvCxnSpPr>
          <p:nvPr/>
        </p:nvCxnSpPr>
        <p:spPr>
          <a:xfrm flipV="1">
            <a:off x="2215413" y="4529536"/>
            <a:ext cx="0" cy="64317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480A2AB-8316-49A0-B48B-63561456D2DA}"/>
              </a:ext>
            </a:extLst>
          </p:cNvPr>
          <p:cNvSpPr/>
          <p:nvPr/>
        </p:nvSpPr>
        <p:spPr>
          <a:xfrm>
            <a:off x="5772059" y="5283424"/>
            <a:ext cx="1259819" cy="44809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sp>
        <p:nvSpPr>
          <p:cNvPr id="75" name="Oval 74">
            <a:extLst>
              <a:ext uri="{FF2B5EF4-FFF2-40B4-BE49-F238E27FC236}">
                <a16:creationId xmlns:a16="http://schemas.microsoft.com/office/drawing/2014/main" id="{A675F56F-DFF1-4F3D-B5E6-5EEEF698ED13}"/>
              </a:ext>
            </a:extLst>
          </p:cNvPr>
          <p:cNvSpPr/>
          <p:nvPr/>
        </p:nvSpPr>
        <p:spPr>
          <a:xfrm>
            <a:off x="8557168" y="5671269"/>
            <a:ext cx="1274938"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cxnSp>
        <p:nvCxnSpPr>
          <p:cNvPr id="76" name="Straight Arrow Connector 75">
            <a:extLst>
              <a:ext uri="{FF2B5EF4-FFF2-40B4-BE49-F238E27FC236}">
                <a16:creationId xmlns:a16="http://schemas.microsoft.com/office/drawing/2014/main" id="{BC3EB783-1FC3-4292-8874-55221AACAA74}"/>
              </a:ext>
            </a:extLst>
          </p:cNvPr>
          <p:cNvCxnSpPr>
            <a:cxnSpLocks/>
          </p:cNvCxnSpPr>
          <p:nvPr/>
        </p:nvCxnSpPr>
        <p:spPr>
          <a:xfrm flipV="1">
            <a:off x="4473075" y="4529536"/>
            <a:ext cx="4418" cy="72524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8" name="Straight Arrow Connector 77">
            <a:extLst>
              <a:ext uri="{FF2B5EF4-FFF2-40B4-BE49-F238E27FC236}">
                <a16:creationId xmlns:a16="http://schemas.microsoft.com/office/drawing/2014/main" id="{3E70DCED-97B9-455A-8DC2-04B1E1B5A7AC}"/>
              </a:ext>
            </a:extLst>
          </p:cNvPr>
          <p:cNvCxnSpPr>
            <a:cxnSpLocks/>
            <a:stCxn id="74" idx="0"/>
          </p:cNvCxnSpPr>
          <p:nvPr/>
        </p:nvCxnSpPr>
        <p:spPr>
          <a:xfrm flipH="1" flipV="1">
            <a:off x="6401968" y="4522525"/>
            <a:ext cx="1" cy="76089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6" name="Straight Arrow Connector 85">
            <a:extLst>
              <a:ext uri="{FF2B5EF4-FFF2-40B4-BE49-F238E27FC236}">
                <a16:creationId xmlns:a16="http://schemas.microsoft.com/office/drawing/2014/main" id="{1999ACEF-0FA0-445E-893F-0FAC20159421}"/>
              </a:ext>
            </a:extLst>
          </p:cNvPr>
          <p:cNvCxnSpPr>
            <a:cxnSpLocks/>
            <a:stCxn id="75" idx="0"/>
          </p:cNvCxnSpPr>
          <p:nvPr/>
        </p:nvCxnSpPr>
        <p:spPr>
          <a:xfrm flipV="1">
            <a:off x="9194637" y="5312106"/>
            <a:ext cx="0" cy="35916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8" name="Title 4">
            <a:extLst>
              <a:ext uri="{FF2B5EF4-FFF2-40B4-BE49-F238E27FC236}">
                <a16:creationId xmlns:a16="http://schemas.microsoft.com/office/drawing/2014/main" id="{69F5FF3E-8FF9-42F6-8203-835ECD77D5AA}"/>
              </a:ext>
            </a:extLst>
          </p:cNvPr>
          <p:cNvSpPr>
            <a:spLocks noGrp="1"/>
          </p:cNvSpPr>
          <p:nvPr>
            <p:ph type="title"/>
          </p:nvPr>
        </p:nvSpPr>
        <p:spPr>
          <a:xfrm>
            <a:off x="3033618" y="152060"/>
            <a:ext cx="3884750" cy="544543"/>
          </a:xfrm>
        </p:spPr>
        <p:txBody>
          <a:bodyPr>
            <a:normAutofit fontScale="90000"/>
          </a:bodyPr>
          <a:lstStyle/>
          <a:p>
            <a:br>
              <a:rPr lang="en-GB" sz="3200" b="1"/>
            </a:br>
            <a:r>
              <a:rPr lang="en-GB" sz="4000" b="1"/>
              <a:t>Pathway queues</a:t>
            </a:r>
          </a:p>
        </p:txBody>
      </p:sp>
      <p:cxnSp>
        <p:nvCxnSpPr>
          <p:cNvPr id="85" name="Straight Connector 84">
            <a:extLst>
              <a:ext uri="{FF2B5EF4-FFF2-40B4-BE49-F238E27FC236}">
                <a16:creationId xmlns:a16="http://schemas.microsoft.com/office/drawing/2014/main" id="{10A98B7E-E589-4C4A-BB5D-F0466978D575}"/>
              </a:ext>
            </a:extLst>
          </p:cNvPr>
          <p:cNvCxnSpPr>
            <a:stCxn id="15" idx="0"/>
          </p:cNvCxnSpPr>
          <p:nvPr/>
        </p:nvCxnSpPr>
        <p:spPr>
          <a:xfrm flipV="1">
            <a:off x="9810412" y="3784064"/>
            <a:ext cx="0" cy="400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17644F4-9BAB-45B9-90BD-155E1570F00A}"/>
              </a:ext>
            </a:extLst>
          </p:cNvPr>
          <p:cNvCxnSpPr>
            <a:cxnSpLocks/>
          </p:cNvCxnSpPr>
          <p:nvPr/>
        </p:nvCxnSpPr>
        <p:spPr>
          <a:xfrm flipH="1">
            <a:off x="6662494" y="3803374"/>
            <a:ext cx="31479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93D0E2E-42F2-4724-B8E0-D7CCFB4650B4}"/>
              </a:ext>
            </a:extLst>
          </p:cNvPr>
          <p:cNvCxnSpPr>
            <a:cxnSpLocks/>
          </p:cNvCxnSpPr>
          <p:nvPr/>
        </p:nvCxnSpPr>
        <p:spPr>
          <a:xfrm>
            <a:off x="6662494" y="3803374"/>
            <a:ext cx="0" cy="7261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080CEC48-E36F-49CD-879D-FEDEFD169EDB}"/>
              </a:ext>
            </a:extLst>
          </p:cNvPr>
          <p:cNvSpPr/>
          <p:nvPr/>
        </p:nvSpPr>
        <p:spPr>
          <a:xfrm>
            <a:off x="263318" y="2483221"/>
            <a:ext cx="1242903" cy="47843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Queue</a:t>
            </a:r>
          </a:p>
        </p:txBody>
      </p:sp>
      <p:cxnSp>
        <p:nvCxnSpPr>
          <p:cNvPr id="120" name="Straight Arrow Connector 119">
            <a:extLst>
              <a:ext uri="{FF2B5EF4-FFF2-40B4-BE49-F238E27FC236}">
                <a16:creationId xmlns:a16="http://schemas.microsoft.com/office/drawing/2014/main" id="{B352343C-A900-425C-B850-C9E01AE2E282}"/>
              </a:ext>
            </a:extLst>
          </p:cNvPr>
          <p:cNvCxnSpPr>
            <a:stCxn id="4" idx="1"/>
            <a:endCxn id="11" idx="3"/>
          </p:cNvCxnSpPr>
          <p:nvPr/>
        </p:nvCxnSpPr>
        <p:spPr>
          <a:xfrm flipH="1" flipV="1">
            <a:off x="2678618" y="1455748"/>
            <a:ext cx="3074547" cy="4379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2" name="Straight Arrow Connector 121">
            <a:extLst>
              <a:ext uri="{FF2B5EF4-FFF2-40B4-BE49-F238E27FC236}">
                <a16:creationId xmlns:a16="http://schemas.microsoft.com/office/drawing/2014/main" id="{24BB28DE-784C-47D6-8425-9A2BEE02167B}"/>
              </a:ext>
            </a:extLst>
          </p:cNvPr>
          <p:cNvCxnSpPr>
            <a:stCxn id="4" idx="2"/>
            <a:endCxn id="22" idx="3"/>
          </p:cNvCxnSpPr>
          <p:nvPr/>
        </p:nvCxnSpPr>
        <p:spPr>
          <a:xfrm flipH="1">
            <a:off x="3724717" y="2062869"/>
            <a:ext cx="1828531" cy="261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4" name="Straight Arrow Connector 123">
            <a:extLst>
              <a:ext uri="{FF2B5EF4-FFF2-40B4-BE49-F238E27FC236}">
                <a16:creationId xmlns:a16="http://schemas.microsoft.com/office/drawing/2014/main" id="{1E989AA0-7DCC-4D5F-AE62-DE8C201BF100}"/>
              </a:ext>
            </a:extLst>
          </p:cNvPr>
          <p:cNvCxnSpPr>
            <a:stCxn id="4" idx="3"/>
          </p:cNvCxnSpPr>
          <p:nvPr/>
        </p:nvCxnSpPr>
        <p:spPr>
          <a:xfrm flipH="1">
            <a:off x="4735930" y="2232021"/>
            <a:ext cx="1017235" cy="37864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3" name="Straight Arrow Connector 132">
            <a:extLst>
              <a:ext uri="{FF2B5EF4-FFF2-40B4-BE49-F238E27FC236}">
                <a16:creationId xmlns:a16="http://schemas.microsoft.com/office/drawing/2014/main" id="{953C2094-D900-45EF-904F-84776BD2CF4B}"/>
              </a:ext>
            </a:extLst>
          </p:cNvPr>
          <p:cNvCxnSpPr>
            <a:stCxn id="108" idx="4"/>
          </p:cNvCxnSpPr>
          <p:nvPr/>
        </p:nvCxnSpPr>
        <p:spPr>
          <a:xfrm flipH="1">
            <a:off x="884769" y="2961656"/>
            <a:ext cx="1" cy="133204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47396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3F89008-4B4B-4436-9A74-930EFD2E1124}"/>
              </a:ext>
            </a:extLst>
          </p:cNvPr>
          <p:cNvSpPr txBox="1"/>
          <p:nvPr/>
        </p:nvSpPr>
        <p:spPr>
          <a:xfrm>
            <a:off x="2892016" y="459650"/>
            <a:ext cx="3874318" cy="584775"/>
          </a:xfrm>
          <a:prstGeom prst="rect">
            <a:avLst/>
          </a:prstGeom>
          <a:noFill/>
        </p:spPr>
        <p:txBody>
          <a:bodyPr wrap="square" rtlCol="0">
            <a:spAutoFit/>
          </a:bodyPr>
          <a:lstStyle/>
          <a:p>
            <a:pPr algn="ctr"/>
            <a:r>
              <a:rPr lang="en-GB" sz="3200" b="1" dirty="0"/>
              <a:t>Podiatry Service</a:t>
            </a:r>
          </a:p>
        </p:txBody>
      </p:sp>
      <p:sp>
        <p:nvSpPr>
          <p:cNvPr id="17" name="TextBox 16">
            <a:extLst>
              <a:ext uri="{FF2B5EF4-FFF2-40B4-BE49-F238E27FC236}">
                <a16:creationId xmlns:a16="http://schemas.microsoft.com/office/drawing/2014/main" id="{F6EE77F7-B6C3-4A87-BCDF-AB8F5B945738}"/>
              </a:ext>
            </a:extLst>
          </p:cNvPr>
          <p:cNvSpPr txBox="1"/>
          <p:nvPr/>
        </p:nvSpPr>
        <p:spPr>
          <a:xfrm>
            <a:off x="344091" y="1753927"/>
            <a:ext cx="4799409" cy="2970044"/>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400" dirty="0"/>
              <a:t>Increasing waiting lists and waiting times</a:t>
            </a:r>
          </a:p>
          <a:p>
            <a:pPr marL="342900" indent="-342900">
              <a:spcBef>
                <a:spcPts val="600"/>
              </a:spcBef>
              <a:spcAft>
                <a:spcPts val="600"/>
              </a:spcAft>
              <a:buFont typeface="Arial" panose="020B0604020202020204" pitchFamily="34" charset="0"/>
              <a:buChar char="•"/>
            </a:pPr>
            <a:r>
              <a:rPr lang="en-GB" sz="2400" dirty="0"/>
              <a:t>Perception of insufficient emergency slots</a:t>
            </a:r>
          </a:p>
          <a:p>
            <a:pPr marL="342900" indent="-342900">
              <a:spcBef>
                <a:spcPts val="600"/>
              </a:spcBef>
              <a:spcAft>
                <a:spcPts val="600"/>
              </a:spcAft>
              <a:buFont typeface="Arial" panose="020B0604020202020204" pitchFamily="34" charset="0"/>
              <a:buChar char="•"/>
            </a:pPr>
            <a:r>
              <a:rPr lang="en-GB" sz="2400" dirty="0"/>
              <a:t>Negative impact on staff and patient experience</a:t>
            </a:r>
          </a:p>
          <a:p>
            <a:endParaRPr lang="en-GB" dirty="0"/>
          </a:p>
        </p:txBody>
      </p:sp>
      <p:pic>
        <p:nvPicPr>
          <p:cNvPr id="3074" name="Picture 2" descr="Feet, Barefoot, Foot, Ten, Shoes, Strange, Abstract">
            <a:extLst>
              <a:ext uri="{FF2B5EF4-FFF2-40B4-BE49-F238E27FC236}">
                <a16:creationId xmlns:a16="http://schemas.microsoft.com/office/drawing/2014/main" id="{32A65F13-3A3F-4151-B406-149138803F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100" y="1534852"/>
            <a:ext cx="3505200" cy="3505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8F3F40-B887-BC48-FA0F-F17C017927A0}"/>
              </a:ext>
            </a:extLst>
          </p:cNvPr>
          <p:cNvSpPr txBox="1"/>
          <p:nvPr/>
        </p:nvSpPr>
        <p:spPr>
          <a:xfrm>
            <a:off x="1609726" y="5725860"/>
            <a:ext cx="6438899" cy="461665"/>
          </a:xfrm>
          <a:prstGeom prst="rect">
            <a:avLst/>
          </a:prstGeom>
          <a:noFill/>
        </p:spPr>
        <p:txBody>
          <a:bodyPr wrap="square" rtlCol="0">
            <a:spAutoFit/>
          </a:bodyPr>
          <a:lstStyle/>
          <a:p>
            <a:pPr>
              <a:spcBef>
                <a:spcPts val="600"/>
              </a:spcBef>
              <a:spcAft>
                <a:spcPts val="600"/>
              </a:spcAft>
            </a:pPr>
            <a:r>
              <a:rPr lang="en-GB" sz="2400" dirty="0"/>
              <a:t>Pathway mapping identified 46 queues (waits)</a:t>
            </a:r>
          </a:p>
        </p:txBody>
      </p:sp>
    </p:spTree>
    <p:extLst>
      <p:ext uri="{BB962C8B-B14F-4D97-AF65-F5344CB8AC3E}">
        <p14:creationId xmlns:p14="http://schemas.microsoft.com/office/powerpoint/2010/main" val="1423423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ECA9C8-76B0-4E52-8CC0-82E075F0BC06}"/>
              </a:ext>
            </a:extLst>
          </p:cNvPr>
          <p:cNvSpPr txBox="1">
            <a:spLocks/>
          </p:cNvSpPr>
          <p:nvPr/>
        </p:nvSpPr>
        <p:spPr>
          <a:xfrm>
            <a:off x="1618869" y="424670"/>
            <a:ext cx="6840760" cy="4764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t>Podiatry service</a:t>
            </a:r>
          </a:p>
        </p:txBody>
      </p:sp>
      <p:pic>
        <p:nvPicPr>
          <p:cNvPr id="14" name="Graphic 13" descr="Man">
            <a:extLst>
              <a:ext uri="{FF2B5EF4-FFF2-40B4-BE49-F238E27FC236}">
                <a16:creationId xmlns:a16="http://schemas.microsoft.com/office/drawing/2014/main" id="{AF43E457-209C-410B-99BA-B28567F0F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646" y="1667276"/>
            <a:ext cx="914400" cy="914400"/>
          </a:xfrm>
          <a:prstGeom prst="rect">
            <a:avLst/>
          </a:prstGeom>
        </p:spPr>
      </p:pic>
      <p:pic>
        <p:nvPicPr>
          <p:cNvPr id="16" name="Graphic 15" descr="Woman">
            <a:extLst>
              <a:ext uri="{FF2B5EF4-FFF2-40B4-BE49-F238E27FC236}">
                <a16:creationId xmlns:a16="http://schemas.microsoft.com/office/drawing/2014/main" id="{89F5FA19-70BE-451F-BEF0-4493432C4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418" y="1667276"/>
            <a:ext cx="914400" cy="914400"/>
          </a:xfrm>
          <a:prstGeom prst="rect">
            <a:avLst/>
          </a:prstGeom>
        </p:spPr>
      </p:pic>
      <p:pic>
        <p:nvPicPr>
          <p:cNvPr id="17" name="Graphic 16" descr="Woman">
            <a:extLst>
              <a:ext uri="{FF2B5EF4-FFF2-40B4-BE49-F238E27FC236}">
                <a16:creationId xmlns:a16="http://schemas.microsoft.com/office/drawing/2014/main" id="{557A9F1F-0364-45BF-8394-600552A92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5722" y="4956717"/>
            <a:ext cx="914400" cy="914400"/>
          </a:xfrm>
          <a:prstGeom prst="rect">
            <a:avLst/>
          </a:prstGeom>
        </p:spPr>
      </p:pic>
      <p:pic>
        <p:nvPicPr>
          <p:cNvPr id="19" name="Graphic 18" descr="Woman">
            <a:extLst>
              <a:ext uri="{FF2B5EF4-FFF2-40B4-BE49-F238E27FC236}">
                <a16:creationId xmlns:a16="http://schemas.microsoft.com/office/drawing/2014/main" id="{01196EF6-A481-48EB-8508-C4B5AFD0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451" y="4956717"/>
            <a:ext cx="914400" cy="914400"/>
          </a:xfrm>
          <a:prstGeom prst="rect">
            <a:avLst/>
          </a:prstGeom>
        </p:spPr>
      </p:pic>
      <p:pic>
        <p:nvPicPr>
          <p:cNvPr id="20" name="Graphic 19" descr="Woman">
            <a:extLst>
              <a:ext uri="{FF2B5EF4-FFF2-40B4-BE49-F238E27FC236}">
                <a16:creationId xmlns:a16="http://schemas.microsoft.com/office/drawing/2014/main" id="{179C52A4-3E2F-4216-B949-A6BA9DBE8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4500" y="3241503"/>
            <a:ext cx="914400" cy="914400"/>
          </a:xfrm>
          <a:prstGeom prst="rect">
            <a:avLst/>
          </a:prstGeom>
        </p:spPr>
      </p:pic>
      <p:pic>
        <p:nvPicPr>
          <p:cNvPr id="21" name="Graphic 20" descr="Man">
            <a:extLst>
              <a:ext uri="{FF2B5EF4-FFF2-40B4-BE49-F238E27FC236}">
                <a16:creationId xmlns:a16="http://schemas.microsoft.com/office/drawing/2014/main" id="{6374B34A-9B57-48B8-82CA-BB0AFEBE81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2546" y="1667276"/>
            <a:ext cx="914400" cy="914400"/>
          </a:xfrm>
          <a:prstGeom prst="rect">
            <a:avLst/>
          </a:prstGeom>
        </p:spPr>
      </p:pic>
      <p:pic>
        <p:nvPicPr>
          <p:cNvPr id="22" name="Graphic 21" descr="Man">
            <a:extLst>
              <a:ext uri="{FF2B5EF4-FFF2-40B4-BE49-F238E27FC236}">
                <a16:creationId xmlns:a16="http://schemas.microsoft.com/office/drawing/2014/main" id="{32D06FFD-9CD7-4205-93D1-351C9CEF4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2971" y="1667276"/>
            <a:ext cx="914400" cy="914400"/>
          </a:xfrm>
          <a:prstGeom prst="rect">
            <a:avLst/>
          </a:prstGeom>
        </p:spPr>
      </p:pic>
      <p:pic>
        <p:nvPicPr>
          <p:cNvPr id="23" name="Graphic 22" descr="Man">
            <a:extLst>
              <a:ext uri="{FF2B5EF4-FFF2-40B4-BE49-F238E27FC236}">
                <a16:creationId xmlns:a16="http://schemas.microsoft.com/office/drawing/2014/main" id="{6BDB7CD5-23A4-4141-82EE-2477D4F19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654" y="3249644"/>
            <a:ext cx="914400" cy="914400"/>
          </a:xfrm>
          <a:prstGeom prst="rect">
            <a:avLst/>
          </a:prstGeom>
        </p:spPr>
      </p:pic>
      <p:pic>
        <p:nvPicPr>
          <p:cNvPr id="24" name="Graphic 23" descr="Man">
            <a:extLst>
              <a:ext uri="{FF2B5EF4-FFF2-40B4-BE49-F238E27FC236}">
                <a16:creationId xmlns:a16="http://schemas.microsoft.com/office/drawing/2014/main" id="{3693EE49-A2F8-49CB-B704-946638DEB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1991" y="4949451"/>
            <a:ext cx="914400" cy="914400"/>
          </a:xfrm>
          <a:prstGeom prst="rect">
            <a:avLst/>
          </a:prstGeom>
        </p:spPr>
      </p:pic>
      <p:pic>
        <p:nvPicPr>
          <p:cNvPr id="25" name="Graphic 24" descr="Man">
            <a:extLst>
              <a:ext uri="{FF2B5EF4-FFF2-40B4-BE49-F238E27FC236}">
                <a16:creationId xmlns:a16="http://schemas.microsoft.com/office/drawing/2014/main" id="{B56956F3-1DD3-4ED1-B69E-CE555BC96E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146" y="4949451"/>
            <a:ext cx="914400" cy="914400"/>
          </a:xfrm>
          <a:prstGeom prst="rect">
            <a:avLst/>
          </a:prstGeom>
        </p:spPr>
      </p:pic>
      <p:pic>
        <p:nvPicPr>
          <p:cNvPr id="26" name="Graphic 25" descr="Woman">
            <a:extLst>
              <a:ext uri="{FF2B5EF4-FFF2-40B4-BE49-F238E27FC236}">
                <a16:creationId xmlns:a16="http://schemas.microsoft.com/office/drawing/2014/main" id="{49F90D79-6702-4E5E-BAE0-3BBC7651F7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1819" y="4956717"/>
            <a:ext cx="914400" cy="914400"/>
          </a:xfrm>
          <a:prstGeom prst="rect">
            <a:avLst/>
          </a:prstGeom>
        </p:spPr>
      </p:pic>
      <p:pic>
        <p:nvPicPr>
          <p:cNvPr id="27" name="Graphic 26" descr="Woman">
            <a:extLst>
              <a:ext uri="{FF2B5EF4-FFF2-40B4-BE49-F238E27FC236}">
                <a16:creationId xmlns:a16="http://schemas.microsoft.com/office/drawing/2014/main" id="{401283A1-1E9D-4C56-B44E-551A7E9989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0262" y="4949451"/>
            <a:ext cx="914400" cy="914400"/>
          </a:xfrm>
          <a:prstGeom prst="rect">
            <a:avLst/>
          </a:prstGeom>
        </p:spPr>
      </p:pic>
      <p:pic>
        <p:nvPicPr>
          <p:cNvPr id="29" name="Graphic 28" descr="Home">
            <a:extLst>
              <a:ext uri="{FF2B5EF4-FFF2-40B4-BE49-F238E27FC236}">
                <a16:creationId xmlns:a16="http://schemas.microsoft.com/office/drawing/2014/main" id="{8A731190-318B-40BA-A86A-CFE899B86A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1657" y="1495672"/>
            <a:ext cx="1257607" cy="1257607"/>
          </a:xfrm>
          <a:prstGeom prst="rect">
            <a:avLst/>
          </a:prstGeom>
        </p:spPr>
      </p:pic>
      <p:pic>
        <p:nvPicPr>
          <p:cNvPr id="31" name="Graphic 30" descr="Home">
            <a:extLst>
              <a:ext uri="{FF2B5EF4-FFF2-40B4-BE49-F238E27FC236}">
                <a16:creationId xmlns:a16="http://schemas.microsoft.com/office/drawing/2014/main" id="{DE674E3C-0A45-4425-BAE9-B7E215ABE3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1657" y="3078040"/>
            <a:ext cx="1257607" cy="1257607"/>
          </a:xfrm>
          <a:prstGeom prst="rect">
            <a:avLst/>
          </a:prstGeom>
        </p:spPr>
      </p:pic>
      <p:pic>
        <p:nvPicPr>
          <p:cNvPr id="32" name="Graphic 31" descr="Home">
            <a:extLst>
              <a:ext uri="{FF2B5EF4-FFF2-40B4-BE49-F238E27FC236}">
                <a16:creationId xmlns:a16="http://schemas.microsoft.com/office/drawing/2014/main" id="{37B8CAA7-9F22-4709-B2D4-080E0A9A5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8852" y="4785113"/>
            <a:ext cx="1257607" cy="1257607"/>
          </a:xfrm>
          <a:prstGeom prst="rect">
            <a:avLst/>
          </a:prstGeom>
        </p:spPr>
      </p:pic>
      <p:cxnSp>
        <p:nvCxnSpPr>
          <p:cNvPr id="34" name="Straight Arrow Connector 33">
            <a:extLst>
              <a:ext uri="{FF2B5EF4-FFF2-40B4-BE49-F238E27FC236}">
                <a16:creationId xmlns:a16="http://schemas.microsoft.com/office/drawing/2014/main" id="{F6F218EE-3D5E-4A81-9140-B288C58F1B01}"/>
              </a:ext>
            </a:extLst>
          </p:cNvPr>
          <p:cNvCxnSpPr>
            <a:cxnSpLocks/>
            <a:stCxn id="21" idx="3"/>
            <a:endCxn id="29" idx="1"/>
          </p:cNvCxnSpPr>
          <p:nvPr/>
        </p:nvCxnSpPr>
        <p:spPr>
          <a:xfrm>
            <a:off x="2976946" y="2124476"/>
            <a:ext cx="302471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9B0F0752-CE56-4977-ADF7-4700FFABCF83}"/>
              </a:ext>
            </a:extLst>
          </p:cNvPr>
          <p:cNvCxnSpPr>
            <a:cxnSpLocks/>
          </p:cNvCxnSpPr>
          <p:nvPr/>
        </p:nvCxnSpPr>
        <p:spPr>
          <a:xfrm>
            <a:off x="5039249" y="5473190"/>
            <a:ext cx="87748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853C5700-5A7C-4AD4-90B4-957329E33382}"/>
              </a:ext>
            </a:extLst>
          </p:cNvPr>
          <p:cNvCxnSpPr>
            <a:cxnSpLocks/>
            <a:stCxn id="23" idx="3"/>
            <a:endCxn id="31" idx="1"/>
          </p:cNvCxnSpPr>
          <p:nvPr/>
        </p:nvCxnSpPr>
        <p:spPr>
          <a:xfrm>
            <a:off x="1777054" y="3706844"/>
            <a:ext cx="422460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E5B207A4-6C53-4EC2-AED6-49AB39725940}"/>
              </a:ext>
            </a:extLst>
          </p:cNvPr>
          <p:cNvSpPr txBox="1"/>
          <p:nvPr/>
        </p:nvSpPr>
        <p:spPr>
          <a:xfrm>
            <a:off x="7156459" y="2102319"/>
            <a:ext cx="3008380" cy="461665"/>
          </a:xfrm>
          <a:prstGeom prst="rect">
            <a:avLst/>
          </a:prstGeom>
          <a:noFill/>
        </p:spPr>
        <p:txBody>
          <a:bodyPr wrap="square" rtlCol="0">
            <a:spAutoFit/>
          </a:bodyPr>
          <a:lstStyle/>
          <a:p>
            <a:r>
              <a:rPr lang="en-GB" sz="2400"/>
              <a:t>Community site 1</a:t>
            </a:r>
          </a:p>
        </p:txBody>
      </p:sp>
      <p:sp>
        <p:nvSpPr>
          <p:cNvPr id="40" name="TextBox 39">
            <a:extLst>
              <a:ext uri="{FF2B5EF4-FFF2-40B4-BE49-F238E27FC236}">
                <a16:creationId xmlns:a16="http://schemas.microsoft.com/office/drawing/2014/main" id="{D42C9033-8BFA-43F6-A2AC-7E1872241029}"/>
              </a:ext>
            </a:extLst>
          </p:cNvPr>
          <p:cNvSpPr txBox="1"/>
          <p:nvPr/>
        </p:nvSpPr>
        <p:spPr>
          <a:xfrm>
            <a:off x="7156459" y="5242357"/>
            <a:ext cx="2557222" cy="461665"/>
          </a:xfrm>
          <a:prstGeom prst="rect">
            <a:avLst/>
          </a:prstGeom>
          <a:noFill/>
        </p:spPr>
        <p:txBody>
          <a:bodyPr wrap="square" rtlCol="0">
            <a:spAutoFit/>
          </a:bodyPr>
          <a:lstStyle/>
          <a:p>
            <a:r>
              <a:rPr lang="en-GB" sz="2400"/>
              <a:t>Community site 3</a:t>
            </a:r>
          </a:p>
        </p:txBody>
      </p:sp>
      <p:sp>
        <p:nvSpPr>
          <p:cNvPr id="41" name="TextBox 40">
            <a:extLst>
              <a:ext uri="{FF2B5EF4-FFF2-40B4-BE49-F238E27FC236}">
                <a16:creationId xmlns:a16="http://schemas.microsoft.com/office/drawing/2014/main" id="{ADDDADD6-E7D6-4715-8DAF-C03C92856AD5}"/>
              </a:ext>
            </a:extLst>
          </p:cNvPr>
          <p:cNvSpPr txBox="1"/>
          <p:nvPr/>
        </p:nvSpPr>
        <p:spPr>
          <a:xfrm>
            <a:off x="7156459" y="3463177"/>
            <a:ext cx="2557222" cy="461665"/>
          </a:xfrm>
          <a:prstGeom prst="rect">
            <a:avLst/>
          </a:prstGeom>
          <a:noFill/>
        </p:spPr>
        <p:txBody>
          <a:bodyPr wrap="square" rtlCol="0">
            <a:spAutoFit/>
          </a:bodyPr>
          <a:lstStyle/>
          <a:p>
            <a:r>
              <a:rPr lang="en-GB" sz="2400"/>
              <a:t>Community site 2</a:t>
            </a:r>
          </a:p>
        </p:txBody>
      </p:sp>
      <p:pic>
        <p:nvPicPr>
          <p:cNvPr id="43" name="Graphic 42" descr="Man">
            <a:extLst>
              <a:ext uri="{FF2B5EF4-FFF2-40B4-BE49-F238E27FC236}">
                <a16:creationId xmlns:a16="http://schemas.microsoft.com/office/drawing/2014/main" id="{ABAB9C48-4A27-488D-942D-B7F971B67F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6614" y="4995618"/>
            <a:ext cx="914400" cy="914400"/>
          </a:xfrm>
          <a:prstGeom prst="rect">
            <a:avLst/>
          </a:prstGeom>
        </p:spPr>
      </p:pic>
    </p:spTree>
    <p:extLst>
      <p:ext uri="{BB962C8B-B14F-4D97-AF65-F5344CB8AC3E}">
        <p14:creationId xmlns:p14="http://schemas.microsoft.com/office/powerpoint/2010/main" val="2447182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ECA9C8-76B0-4E52-8CC0-82E075F0BC06}"/>
              </a:ext>
            </a:extLst>
          </p:cNvPr>
          <p:cNvSpPr txBox="1">
            <a:spLocks/>
          </p:cNvSpPr>
          <p:nvPr/>
        </p:nvSpPr>
        <p:spPr>
          <a:xfrm>
            <a:off x="2309906" y="231171"/>
            <a:ext cx="6604558" cy="4764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t>Podiatry service</a:t>
            </a:r>
          </a:p>
        </p:txBody>
      </p:sp>
      <p:pic>
        <p:nvPicPr>
          <p:cNvPr id="14" name="Graphic 13" descr="Man">
            <a:extLst>
              <a:ext uri="{FF2B5EF4-FFF2-40B4-BE49-F238E27FC236}">
                <a16:creationId xmlns:a16="http://schemas.microsoft.com/office/drawing/2014/main" id="{AF43E457-209C-410B-99BA-B28567F0F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000" y="1536003"/>
            <a:ext cx="957807" cy="957807"/>
          </a:xfrm>
          <a:prstGeom prst="rect">
            <a:avLst/>
          </a:prstGeom>
        </p:spPr>
      </p:pic>
      <p:pic>
        <p:nvPicPr>
          <p:cNvPr id="16" name="Graphic 15" descr="Woman">
            <a:extLst>
              <a:ext uri="{FF2B5EF4-FFF2-40B4-BE49-F238E27FC236}">
                <a16:creationId xmlns:a16="http://schemas.microsoft.com/office/drawing/2014/main" id="{89F5FA19-70BE-451F-BEF0-4493432C4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65706" y="1582821"/>
            <a:ext cx="914400" cy="914400"/>
          </a:xfrm>
          <a:prstGeom prst="rect">
            <a:avLst/>
          </a:prstGeom>
        </p:spPr>
      </p:pic>
      <p:pic>
        <p:nvPicPr>
          <p:cNvPr id="17" name="Graphic 16" descr="Woman">
            <a:extLst>
              <a:ext uri="{FF2B5EF4-FFF2-40B4-BE49-F238E27FC236}">
                <a16:creationId xmlns:a16="http://schemas.microsoft.com/office/drawing/2014/main" id="{557A9F1F-0364-45BF-8394-600552A92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30267" y="5139891"/>
            <a:ext cx="914400" cy="914400"/>
          </a:xfrm>
          <a:prstGeom prst="rect">
            <a:avLst/>
          </a:prstGeom>
        </p:spPr>
      </p:pic>
      <p:pic>
        <p:nvPicPr>
          <p:cNvPr id="19" name="Graphic 18" descr="Woman">
            <a:extLst>
              <a:ext uri="{FF2B5EF4-FFF2-40B4-BE49-F238E27FC236}">
                <a16:creationId xmlns:a16="http://schemas.microsoft.com/office/drawing/2014/main" id="{01196EF6-A481-48EB-8508-C4B5AFD0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3211" y="5124654"/>
            <a:ext cx="914400" cy="914400"/>
          </a:xfrm>
          <a:prstGeom prst="rect">
            <a:avLst/>
          </a:prstGeom>
        </p:spPr>
      </p:pic>
      <p:pic>
        <p:nvPicPr>
          <p:cNvPr id="20" name="Graphic 19" descr="Woman">
            <a:extLst>
              <a:ext uri="{FF2B5EF4-FFF2-40B4-BE49-F238E27FC236}">
                <a16:creationId xmlns:a16="http://schemas.microsoft.com/office/drawing/2014/main" id="{179C52A4-3E2F-4216-B949-A6BA9DBE8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756" y="3892647"/>
            <a:ext cx="914400" cy="914400"/>
          </a:xfrm>
          <a:prstGeom prst="rect">
            <a:avLst/>
          </a:prstGeom>
        </p:spPr>
      </p:pic>
      <p:pic>
        <p:nvPicPr>
          <p:cNvPr id="21" name="Graphic 20" descr="Man">
            <a:extLst>
              <a:ext uri="{FF2B5EF4-FFF2-40B4-BE49-F238E27FC236}">
                <a16:creationId xmlns:a16="http://schemas.microsoft.com/office/drawing/2014/main" id="{6374B34A-9B57-48B8-82CA-BB0AFEBE81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8235" y="1579410"/>
            <a:ext cx="914400" cy="914400"/>
          </a:xfrm>
          <a:prstGeom prst="rect">
            <a:avLst/>
          </a:prstGeom>
        </p:spPr>
      </p:pic>
      <p:pic>
        <p:nvPicPr>
          <p:cNvPr id="22" name="Graphic 21" descr="Man">
            <a:extLst>
              <a:ext uri="{FF2B5EF4-FFF2-40B4-BE49-F238E27FC236}">
                <a16:creationId xmlns:a16="http://schemas.microsoft.com/office/drawing/2014/main" id="{32D06FFD-9CD7-4205-93D1-351C9CEF4E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710" y="1601226"/>
            <a:ext cx="914400" cy="914400"/>
          </a:xfrm>
          <a:prstGeom prst="rect">
            <a:avLst/>
          </a:prstGeom>
        </p:spPr>
      </p:pic>
      <p:pic>
        <p:nvPicPr>
          <p:cNvPr id="23" name="Graphic 22" descr="Man">
            <a:extLst>
              <a:ext uri="{FF2B5EF4-FFF2-40B4-BE49-F238E27FC236}">
                <a16:creationId xmlns:a16="http://schemas.microsoft.com/office/drawing/2014/main" id="{6BDB7CD5-23A4-4141-82EE-2477D4F19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756" y="2692517"/>
            <a:ext cx="914400" cy="914400"/>
          </a:xfrm>
          <a:prstGeom prst="rect">
            <a:avLst/>
          </a:prstGeom>
        </p:spPr>
      </p:pic>
      <p:pic>
        <p:nvPicPr>
          <p:cNvPr id="24" name="Graphic 23" descr="Man">
            <a:extLst>
              <a:ext uri="{FF2B5EF4-FFF2-40B4-BE49-F238E27FC236}">
                <a16:creationId xmlns:a16="http://schemas.microsoft.com/office/drawing/2014/main" id="{3693EE49-A2F8-49CB-B704-946638DEB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4209" y="5118258"/>
            <a:ext cx="914400" cy="914400"/>
          </a:xfrm>
          <a:prstGeom prst="rect">
            <a:avLst/>
          </a:prstGeom>
        </p:spPr>
      </p:pic>
      <p:pic>
        <p:nvPicPr>
          <p:cNvPr id="25" name="Graphic 24" descr="Man">
            <a:extLst>
              <a:ext uri="{FF2B5EF4-FFF2-40B4-BE49-F238E27FC236}">
                <a16:creationId xmlns:a16="http://schemas.microsoft.com/office/drawing/2014/main" id="{B56956F3-1DD3-4ED1-B69E-CE555BC96E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 y="5118258"/>
            <a:ext cx="914400" cy="914400"/>
          </a:xfrm>
          <a:prstGeom prst="rect">
            <a:avLst/>
          </a:prstGeom>
        </p:spPr>
      </p:pic>
      <p:pic>
        <p:nvPicPr>
          <p:cNvPr id="26" name="Graphic 25" descr="Woman">
            <a:extLst>
              <a:ext uri="{FF2B5EF4-FFF2-40B4-BE49-F238E27FC236}">
                <a16:creationId xmlns:a16="http://schemas.microsoft.com/office/drawing/2014/main" id="{49F90D79-6702-4E5E-BAE0-3BBC7651F7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0221" y="5153702"/>
            <a:ext cx="914400" cy="914400"/>
          </a:xfrm>
          <a:prstGeom prst="rect">
            <a:avLst/>
          </a:prstGeom>
        </p:spPr>
      </p:pic>
      <p:pic>
        <p:nvPicPr>
          <p:cNvPr id="27" name="Graphic 26" descr="Woman">
            <a:extLst>
              <a:ext uri="{FF2B5EF4-FFF2-40B4-BE49-F238E27FC236}">
                <a16:creationId xmlns:a16="http://schemas.microsoft.com/office/drawing/2014/main" id="{401283A1-1E9D-4C56-B44E-551A7E9989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1265" y="5141053"/>
            <a:ext cx="914400" cy="914400"/>
          </a:xfrm>
          <a:prstGeom prst="rect">
            <a:avLst/>
          </a:prstGeom>
        </p:spPr>
      </p:pic>
      <p:pic>
        <p:nvPicPr>
          <p:cNvPr id="29" name="Graphic 28" descr="Home">
            <a:extLst>
              <a:ext uri="{FF2B5EF4-FFF2-40B4-BE49-F238E27FC236}">
                <a16:creationId xmlns:a16="http://schemas.microsoft.com/office/drawing/2014/main" id="{8A731190-318B-40BA-A86A-CFE899B86A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1283197"/>
            <a:ext cx="1257607" cy="1257607"/>
          </a:xfrm>
          <a:prstGeom prst="rect">
            <a:avLst/>
          </a:prstGeom>
        </p:spPr>
      </p:pic>
      <p:pic>
        <p:nvPicPr>
          <p:cNvPr id="31" name="Graphic 30" descr="Home">
            <a:extLst>
              <a:ext uri="{FF2B5EF4-FFF2-40B4-BE49-F238E27FC236}">
                <a16:creationId xmlns:a16="http://schemas.microsoft.com/office/drawing/2014/main" id="{DE674E3C-0A45-4425-BAE9-B7E215ABE3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8887" y="2846363"/>
            <a:ext cx="1257607" cy="1257607"/>
          </a:xfrm>
          <a:prstGeom prst="rect">
            <a:avLst/>
          </a:prstGeom>
        </p:spPr>
      </p:pic>
      <p:pic>
        <p:nvPicPr>
          <p:cNvPr id="32" name="Graphic 31" descr="Home">
            <a:extLst>
              <a:ext uri="{FF2B5EF4-FFF2-40B4-BE49-F238E27FC236}">
                <a16:creationId xmlns:a16="http://schemas.microsoft.com/office/drawing/2014/main" id="{37B8CAA7-9F22-4709-B2D4-080E0A9A5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6654" y="4215440"/>
            <a:ext cx="1257607" cy="1257607"/>
          </a:xfrm>
          <a:prstGeom prst="rect">
            <a:avLst/>
          </a:prstGeom>
        </p:spPr>
      </p:pic>
      <p:cxnSp>
        <p:nvCxnSpPr>
          <p:cNvPr id="34" name="Straight Arrow Connector 33">
            <a:extLst>
              <a:ext uri="{FF2B5EF4-FFF2-40B4-BE49-F238E27FC236}">
                <a16:creationId xmlns:a16="http://schemas.microsoft.com/office/drawing/2014/main" id="{F6F218EE-3D5E-4A81-9140-B288C58F1B01}"/>
              </a:ext>
            </a:extLst>
          </p:cNvPr>
          <p:cNvCxnSpPr>
            <a:cxnSpLocks/>
          </p:cNvCxnSpPr>
          <p:nvPr/>
        </p:nvCxnSpPr>
        <p:spPr>
          <a:xfrm flipV="1">
            <a:off x="3854904" y="1993323"/>
            <a:ext cx="2145942" cy="12384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9B0F0752-CE56-4977-ADF7-4700FFABCF83}"/>
              </a:ext>
            </a:extLst>
          </p:cNvPr>
          <p:cNvCxnSpPr>
            <a:cxnSpLocks/>
          </p:cNvCxnSpPr>
          <p:nvPr/>
        </p:nvCxnSpPr>
        <p:spPr>
          <a:xfrm>
            <a:off x="3854350" y="3829057"/>
            <a:ext cx="2304537" cy="10843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853C5700-5A7C-4AD4-90B4-957329E33382}"/>
              </a:ext>
            </a:extLst>
          </p:cNvPr>
          <p:cNvCxnSpPr>
            <a:cxnSpLocks/>
            <a:stCxn id="43" idx="3"/>
            <a:endCxn id="31" idx="1"/>
          </p:cNvCxnSpPr>
          <p:nvPr/>
        </p:nvCxnSpPr>
        <p:spPr>
          <a:xfrm flipV="1">
            <a:off x="3822813" y="3475167"/>
            <a:ext cx="2336074" cy="315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E5B207A4-6C53-4EC2-AED6-49AB39725940}"/>
              </a:ext>
            </a:extLst>
          </p:cNvPr>
          <p:cNvSpPr txBox="1"/>
          <p:nvPr/>
        </p:nvSpPr>
        <p:spPr>
          <a:xfrm>
            <a:off x="7292334" y="2001086"/>
            <a:ext cx="2831288" cy="461665"/>
          </a:xfrm>
          <a:prstGeom prst="rect">
            <a:avLst/>
          </a:prstGeom>
          <a:noFill/>
        </p:spPr>
        <p:txBody>
          <a:bodyPr wrap="square" rtlCol="0">
            <a:spAutoFit/>
          </a:bodyPr>
          <a:lstStyle/>
          <a:p>
            <a:r>
              <a:rPr lang="en-GB" sz="2400"/>
              <a:t>Community site 1</a:t>
            </a:r>
          </a:p>
        </p:txBody>
      </p:sp>
      <p:sp>
        <p:nvSpPr>
          <p:cNvPr id="40" name="TextBox 39">
            <a:extLst>
              <a:ext uri="{FF2B5EF4-FFF2-40B4-BE49-F238E27FC236}">
                <a16:creationId xmlns:a16="http://schemas.microsoft.com/office/drawing/2014/main" id="{D42C9033-8BFA-43F6-A2AC-7E1872241029}"/>
              </a:ext>
            </a:extLst>
          </p:cNvPr>
          <p:cNvSpPr txBox="1"/>
          <p:nvPr/>
        </p:nvSpPr>
        <p:spPr>
          <a:xfrm>
            <a:off x="7353607" y="4909058"/>
            <a:ext cx="2557222" cy="461665"/>
          </a:xfrm>
          <a:prstGeom prst="rect">
            <a:avLst/>
          </a:prstGeom>
          <a:noFill/>
        </p:spPr>
        <p:txBody>
          <a:bodyPr wrap="square" rtlCol="0">
            <a:spAutoFit/>
          </a:bodyPr>
          <a:lstStyle/>
          <a:p>
            <a:r>
              <a:rPr lang="en-GB" sz="2400"/>
              <a:t>Community site 3</a:t>
            </a:r>
          </a:p>
        </p:txBody>
      </p:sp>
      <p:sp>
        <p:nvSpPr>
          <p:cNvPr id="41" name="TextBox 40">
            <a:extLst>
              <a:ext uri="{FF2B5EF4-FFF2-40B4-BE49-F238E27FC236}">
                <a16:creationId xmlns:a16="http://schemas.microsoft.com/office/drawing/2014/main" id="{ADDDADD6-E7D6-4715-8DAF-C03C92856AD5}"/>
              </a:ext>
            </a:extLst>
          </p:cNvPr>
          <p:cNvSpPr txBox="1"/>
          <p:nvPr/>
        </p:nvSpPr>
        <p:spPr>
          <a:xfrm>
            <a:off x="7353607" y="3502260"/>
            <a:ext cx="2557222" cy="461665"/>
          </a:xfrm>
          <a:prstGeom prst="rect">
            <a:avLst/>
          </a:prstGeom>
          <a:noFill/>
        </p:spPr>
        <p:txBody>
          <a:bodyPr wrap="square" rtlCol="0">
            <a:spAutoFit/>
          </a:bodyPr>
          <a:lstStyle/>
          <a:p>
            <a:r>
              <a:rPr lang="en-GB" sz="2400"/>
              <a:t>Community site 2</a:t>
            </a:r>
          </a:p>
        </p:txBody>
      </p:sp>
      <p:pic>
        <p:nvPicPr>
          <p:cNvPr id="43" name="Graphic 42" descr="Man">
            <a:extLst>
              <a:ext uri="{FF2B5EF4-FFF2-40B4-BE49-F238E27FC236}">
                <a16:creationId xmlns:a16="http://schemas.microsoft.com/office/drawing/2014/main" id="{ABAB9C48-4A27-488D-942D-B7F971B67F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8413" y="3049525"/>
            <a:ext cx="914400" cy="914400"/>
          </a:xfrm>
          <a:prstGeom prst="rect">
            <a:avLst/>
          </a:prstGeom>
        </p:spPr>
      </p:pic>
      <p:cxnSp>
        <p:nvCxnSpPr>
          <p:cNvPr id="11" name="Straight Arrow Connector 10">
            <a:extLst>
              <a:ext uri="{FF2B5EF4-FFF2-40B4-BE49-F238E27FC236}">
                <a16:creationId xmlns:a16="http://schemas.microsoft.com/office/drawing/2014/main" id="{2FDAE777-E455-4EC6-B014-B5AE471703A2}"/>
              </a:ext>
            </a:extLst>
          </p:cNvPr>
          <p:cNvCxnSpPr/>
          <p:nvPr/>
        </p:nvCxnSpPr>
        <p:spPr>
          <a:xfrm flipH="1">
            <a:off x="3936713" y="5610902"/>
            <a:ext cx="979192" cy="0"/>
          </a:xfrm>
          <a:prstGeom prst="straightConnector1">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FDB3B258-D963-4E05-8DC6-555AF4B6BE09}"/>
              </a:ext>
            </a:extLst>
          </p:cNvPr>
          <p:cNvCxnSpPr>
            <a:cxnSpLocks/>
          </p:cNvCxnSpPr>
          <p:nvPr/>
        </p:nvCxnSpPr>
        <p:spPr>
          <a:xfrm flipV="1">
            <a:off x="646011" y="1379341"/>
            <a:ext cx="37089" cy="4653317"/>
          </a:xfrm>
          <a:prstGeom prst="straightConnector1">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9C526665-BFDE-46AD-B349-D43958B1E8FE}"/>
              </a:ext>
            </a:extLst>
          </p:cNvPr>
          <p:cNvCxnSpPr>
            <a:cxnSpLocks/>
          </p:cNvCxnSpPr>
          <p:nvPr/>
        </p:nvCxnSpPr>
        <p:spPr>
          <a:xfrm>
            <a:off x="785626" y="1379341"/>
            <a:ext cx="2442967" cy="0"/>
          </a:xfrm>
          <a:prstGeom prst="straightConnector1">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5F635886-28D6-4BE9-82C9-26A9038E164C}"/>
              </a:ext>
            </a:extLst>
          </p:cNvPr>
          <p:cNvCxnSpPr>
            <a:cxnSpLocks/>
          </p:cNvCxnSpPr>
          <p:nvPr/>
        </p:nvCxnSpPr>
        <p:spPr>
          <a:xfrm>
            <a:off x="3264711" y="1379341"/>
            <a:ext cx="0" cy="1598906"/>
          </a:xfrm>
          <a:prstGeom prst="straightConnector1">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F6F23696-FA6D-4DA7-9D14-F43FCED84C66}"/>
              </a:ext>
            </a:extLst>
          </p:cNvPr>
          <p:cNvCxnSpPr>
            <a:cxnSpLocks/>
          </p:cNvCxnSpPr>
          <p:nvPr/>
        </p:nvCxnSpPr>
        <p:spPr>
          <a:xfrm flipH="1">
            <a:off x="683100" y="6169413"/>
            <a:ext cx="3253613" cy="0"/>
          </a:xfrm>
          <a:prstGeom prst="straightConnector1">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7316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98B75-5373-448E-8480-0CDB2B287611}"/>
              </a:ext>
            </a:extLst>
          </p:cNvPr>
          <p:cNvSpPr>
            <a:spLocks noGrp="1"/>
          </p:cNvSpPr>
          <p:nvPr>
            <p:ph type="title"/>
          </p:nvPr>
        </p:nvSpPr>
        <p:spPr>
          <a:xfrm>
            <a:off x="3417381" y="0"/>
            <a:ext cx="10515600" cy="1325563"/>
          </a:xfrm>
        </p:spPr>
        <p:txBody>
          <a:bodyPr/>
          <a:lstStyle/>
          <a:p>
            <a:r>
              <a:rPr lang="en-GB" sz="3200" b="1" dirty="0"/>
              <a:t>Carve out</a:t>
            </a:r>
          </a:p>
        </p:txBody>
      </p:sp>
      <p:sp>
        <p:nvSpPr>
          <p:cNvPr id="6" name="Content Placeholder 5">
            <a:extLst>
              <a:ext uri="{FF2B5EF4-FFF2-40B4-BE49-F238E27FC236}">
                <a16:creationId xmlns:a16="http://schemas.microsoft.com/office/drawing/2014/main" id="{7FB8DF66-CAEE-423F-A257-010BD736EED4}"/>
              </a:ext>
            </a:extLst>
          </p:cNvPr>
          <p:cNvSpPr>
            <a:spLocks noGrp="1"/>
          </p:cNvSpPr>
          <p:nvPr>
            <p:ph type="subTitle" idx="1"/>
          </p:nvPr>
        </p:nvSpPr>
        <p:spPr>
          <a:xfrm>
            <a:off x="869503" y="1279530"/>
            <a:ext cx="8554183" cy="1655762"/>
          </a:xfrm>
        </p:spPr>
        <p:txBody>
          <a:bodyPr>
            <a:normAutofit lnSpcReduction="10000"/>
          </a:bodyPr>
          <a:lstStyle/>
          <a:p>
            <a:pPr marL="0" indent="0">
              <a:lnSpc>
                <a:spcPct val="150000"/>
              </a:lnSpc>
              <a:spcAft>
                <a:spcPts val="600"/>
              </a:spcAft>
              <a:buNone/>
            </a:pPr>
            <a:r>
              <a:rPr lang="en-GB" sz="2400" dirty="0"/>
              <a:t>Available resource is carved out into different “buckets” reserved for sub-groups of patients with different clinical needs or priorities = creating more queues</a:t>
            </a:r>
          </a:p>
        </p:txBody>
      </p:sp>
      <p:pic>
        <p:nvPicPr>
          <p:cNvPr id="8" name="Picture 2" descr="Bucket, Cleaning, Wash, Capacity, Pen, Plastic, Red">
            <a:extLst>
              <a:ext uri="{FF2B5EF4-FFF2-40B4-BE49-F238E27FC236}">
                <a16:creationId xmlns:a16="http://schemas.microsoft.com/office/drawing/2014/main" id="{B4C9EA49-BF96-4166-B57C-862E99757995}"/>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19983" y="3201896"/>
            <a:ext cx="1735596" cy="1014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cket, Cleaning, Wash, Capacity, Pen, Plastic, Red">
            <a:extLst>
              <a:ext uri="{FF2B5EF4-FFF2-40B4-BE49-F238E27FC236}">
                <a16:creationId xmlns:a16="http://schemas.microsoft.com/office/drawing/2014/main" id="{F0C262F1-7E90-40D8-9581-8C655763513D}"/>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9585" y="3191623"/>
            <a:ext cx="1735596" cy="10145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cket, Cleaning, Wash, Capacity, Pen, Plastic, Red">
            <a:extLst>
              <a:ext uri="{FF2B5EF4-FFF2-40B4-BE49-F238E27FC236}">
                <a16:creationId xmlns:a16="http://schemas.microsoft.com/office/drawing/2014/main" id="{96EA7FAC-26FA-43C6-ACB0-D5B1F7362FF0}"/>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7998" y="3191623"/>
            <a:ext cx="1735596" cy="1014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cket, Cleaning, Wash, Capacity, Pen, Plastic, Red">
            <a:extLst>
              <a:ext uri="{FF2B5EF4-FFF2-40B4-BE49-F238E27FC236}">
                <a16:creationId xmlns:a16="http://schemas.microsoft.com/office/drawing/2014/main" id="{078103B1-4E05-4E7B-87CE-70B79A20F55E}"/>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7600" y="3191623"/>
            <a:ext cx="1735596" cy="1014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B8F709-00C0-9E12-3FA8-C24F63DAC690}"/>
              </a:ext>
            </a:extLst>
          </p:cNvPr>
          <p:cNvSpPr txBox="1"/>
          <p:nvPr/>
        </p:nvSpPr>
        <p:spPr>
          <a:xfrm>
            <a:off x="1144432" y="4316379"/>
            <a:ext cx="1439162" cy="461665"/>
          </a:xfrm>
          <a:prstGeom prst="rect">
            <a:avLst/>
          </a:prstGeom>
          <a:noFill/>
        </p:spPr>
        <p:txBody>
          <a:bodyPr wrap="square" rtlCol="0">
            <a:spAutoFit/>
          </a:bodyPr>
          <a:lstStyle/>
          <a:p>
            <a:r>
              <a:rPr lang="en-GB" sz="2400" dirty="0"/>
              <a:t>Priority 1</a:t>
            </a:r>
          </a:p>
        </p:txBody>
      </p:sp>
      <p:sp>
        <p:nvSpPr>
          <p:cNvPr id="4" name="TextBox 3">
            <a:extLst>
              <a:ext uri="{FF2B5EF4-FFF2-40B4-BE49-F238E27FC236}">
                <a16:creationId xmlns:a16="http://schemas.microsoft.com/office/drawing/2014/main" id="{4F25C389-F47F-164F-901B-6EB9017C90A8}"/>
              </a:ext>
            </a:extLst>
          </p:cNvPr>
          <p:cNvSpPr txBox="1"/>
          <p:nvPr/>
        </p:nvSpPr>
        <p:spPr>
          <a:xfrm>
            <a:off x="3039663" y="4316380"/>
            <a:ext cx="1439162" cy="461665"/>
          </a:xfrm>
          <a:prstGeom prst="rect">
            <a:avLst/>
          </a:prstGeom>
          <a:noFill/>
        </p:spPr>
        <p:txBody>
          <a:bodyPr wrap="square" rtlCol="0">
            <a:spAutoFit/>
          </a:bodyPr>
          <a:lstStyle/>
          <a:p>
            <a:r>
              <a:rPr lang="en-GB" sz="2400" dirty="0"/>
              <a:t>Priority 2</a:t>
            </a:r>
          </a:p>
        </p:txBody>
      </p:sp>
      <p:sp>
        <p:nvSpPr>
          <p:cNvPr id="11" name="TextBox 10">
            <a:extLst>
              <a:ext uri="{FF2B5EF4-FFF2-40B4-BE49-F238E27FC236}">
                <a16:creationId xmlns:a16="http://schemas.microsoft.com/office/drawing/2014/main" id="{26C74846-6B1C-2D64-C8D6-8D6C9B3505EA}"/>
              </a:ext>
            </a:extLst>
          </p:cNvPr>
          <p:cNvSpPr txBox="1"/>
          <p:nvPr/>
        </p:nvSpPr>
        <p:spPr>
          <a:xfrm>
            <a:off x="1144432" y="4888224"/>
            <a:ext cx="1735596" cy="461665"/>
          </a:xfrm>
          <a:prstGeom prst="rect">
            <a:avLst/>
          </a:prstGeom>
          <a:noFill/>
        </p:spPr>
        <p:txBody>
          <a:bodyPr wrap="square" rtlCol="0">
            <a:spAutoFit/>
          </a:bodyPr>
          <a:lstStyle/>
          <a:p>
            <a:r>
              <a:rPr lang="en-GB" sz="2400" dirty="0"/>
              <a:t>Condition 1</a:t>
            </a:r>
          </a:p>
        </p:txBody>
      </p:sp>
      <p:sp>
        <p:nvSpPr>
          <p:cNvPr id="13" name="TextBox 12">
            <a:extLst>
              <a:ext uri="{FF2B5EF4-FFF2-40B4-BE49-F238E27FC236}">
                <a16:creationId xmlns:a16="http://schemas.microsoft.com/office/drawing/2014/main" id="{072A23B5-20F5-2A85-3678-0988C4FA8E0B}"/>
              </a:ext>
            </a:extLst>
          </p:cNvPr>
          <p:cNvSpPr txBox="1"/>
          <p:nvPr/>
        </p:nvSpPr>
        <p:spPr>
          <a:xfrm>
            <a:off x="1144432" y="5559893"/>
            <a:ext cx="1735596" cy="461665"/>
          </a:xfrm>
          <a:prstGeom prst="rect">
            <a:avLst/>
          </a:prstGeom>
          <a:noFill/>
        </p:spPr>
        <p:txBody>
          <a:bodyPr wrap="square" rtlCol="0">
            <a:spAutoFit/>
          </a:bodyPr>
          <a:lstStyle/>
          <a:p>
            <a:r>
              <a:rPr lang="en-GB" sz="2400" dirty="0"/>
              <a:t>Clinician A</a:t>
            </a:r>
          </a:p>
        </p:txBody>
      </p:sp>
      <p:sp>
        <p:nvSpPr>
          <p:cNvPr id="14" name="TextBox 13">
            <a:extLst>
              <a:ext uri="{FF2B5EF4-FFF2-40B4-BE49-F238E27FC236}">
                <a16:creationId xmlns:a16="http://schemas.microsoft.com/office/drawing/2014/main" id="{42040F70-85EA-7073-7F55-7F68E7B6233E}"/>
              </a:ext>
            </a:extLst>
          </p:cNvPr>
          <p:cNvSpPr txBox="1"/>
          <p:nvPr/>
        </p:nvSpPr>
        <p:spPr>
          <a:xfrm>
            <a:off x="3039663" y="5559893"/>
            <a:ext cx="1735596" cy="461665"/>
          </a:xfrm>
          <a:prstGeom prst="rect">
            <a:avLst/>
          </a:prstGeom>
          <a:noFill/>
        </p:spPr>
        <p:txBody>
          <a:bodyPr wrap="square" rtlCol="0">
            <a:spAutoFit/>
          </a:bodyPr>
          <a:lstStyle/>
          <a:p>
            <a:r>
              <a:rPr lang="en-GB" sz="2400" dirty="0"/>
              <a:t>Clinician B</a:t>
            </a:r>
          </a:p>
        </p:txBody>
      </p:sp>
      <p:sp>
        <p:nvSpPr>
          <p:cNvPr id="15" name="TextBox 14">
            <a:extLst>
              <a:ext uri="{FF2B5EF4-FFF2-40B4-BE49-F238E27FC236}">
                <a16:creationId xmlns:a16="http://schemas.microsoft.com/office/drawing/2014/main" id="{685F4BAC-F022-718C-FD3F-C484644C6241}"/>
              </a:ext>
            </a:extLst>
          </p:cNvPr>
          <p:cNvSpPr txBox="1"/>
          <p:nvPr/>
        </p:nvSpPr>
        <p:spPr>
          <a:xfrm>
            <a:off x="4934894" y="5559893"/>
            <a:ext cx="1735596" cy="461665"/>
          </a:xfrm>
          <a:prstGeom prst="rect">
            <a:avLst/>
          </a:prstGeom>
          <a:noFill/>
        </p:spPr>
        <p:txBody>
          <a:bodyPr wrap="square" rtlCol="0">
            <a:spAutoFit/>
          </a:bodyPr>
          <a:lstStyle/>
          <a:p>
            <a:r>
              <a:rPr lang="en-GB" sz="2400" dirty="0"/>
              <a:t>Clinician C</a:t>
            </a:r>
          </a:p>
        </p:txBody>
      </p:sp>
      <p:sp>
        <p:nvSpPr>
          <p:cNvPr id="16" name="TextBox 15">
            <a:extLst>
              <a:ext uri="{FF2B5EF4-FFF2-40B4-BE49-F238E27FC236}">
                <a16:creationId xmlns:a16="http://schemas.microsoft.com/office/drawing/2014/main" id="{6742805A-B469-7726-A7DB-00429ADD0D6C}"/>
              </a:ext>
            </a:extLst>
          </p:cNvPr>
          <p:cNvSpPr txBox="1"/>
          <p:nvPr/>
        </p:nvSpPr>
        <p:spPr>
          <a:xfrm>
            <a:off x="6939585" y="5559893"/>
            <a:ext cx="1735596" cy="461665"/>
          </a:xfrm>
          <a:prstGeom prst="rect">
            <a:avLst/>
          </a:prstGeom>
          <a:noFill/>
        </p:spPr>
        <p:txBody>
          <a:bodyPr wrap="square" rtlCol="0">
            <a:spAutoFit/>
          </a:bodyPr>
          <a:lstStyle/>
          <a:p>
            <a:r>
              <a:rPr lang="en-GB" sz="2400" dirty="0"/>
              <a:t>Clinician D</a:t>
            </a:r>
          </a:p>
        </p:txBody>
      </p:sp>
      <p:sp>
        <p:nvSpPr>
          <p:cNvPr id="17" name="TextBox 16">
            <a:extLst>
              <a:ext uri="{FF2B5EF4-FFF2-40B4-BE49-F238E27FC236}">
                <a16:creationId xmlns:a16="http://schemas.microsoft.com/office/drawing/2014/main" id="{0B4DD8BD-B5A2-2B43-22B3-D3257C6C60DD}"/>
              </a:ext>
            </a:extLst>
          </p:cNvPr>
          <p:cNvSpPr txBox="1"/>
          <p:nvPr/>
        </p:nvSpPr>
        <p:spPr>
          <a:xfrm>
            <a:off x="4934894" y="4307563"/>
            <a:ext cx="1439162" cy="461665"/>
          </a:xfrm>
          <a:prstGeom prst="rect">
            <a:avLst/>
          </a:prstGeom>
          <a:noFill/>
        </p:spPr>
        <p:txBody>
          <a:bodyPr wrap="square" rtlCol="0">
            <a:spAutoFit/>
          </a:bodyPr>
          <a:lstStyle/>
          <a:p>
            <a:r>
              <a:rPr lang="en-GB" sz="2400" dirty="0"/>
              <a:t>Priority 3</a:t>
            </a:r>
          </a:p>
        </p:txBody>
      </p:sp>
      <p:sp>
        <p:nvSpPr>
          <p:cNvPr id="18" name="TextBox 17">
            <a:extLst>
              <a:ext uri="{FF2B5EF4-FFF2-40B4-BE49-F238E27FC236}">
                <a16:creationId xmlns:a16="http://schemas.microsoft.com/office/drawing/2014/main" id="{A31EA31D-C3CB-BEF1-F0E8-DEE234332CF2}"/>
              </a:ext>
            </a:extLst>
          </p:cNvPr>
          <p:cNvSpPr txBox="1"/>
          <p:nvPr/>
        </p:nvSpPr>
        <p:spPr>
          <a:xfrm>
            <a:off x="7087802" y="4316379"/>
            <a:ext cx="1439162" cy="461665"/>
          </a:xfrm>
          <a:prstGeom prst="rect">
            <a:avLst/>
          </a:prstGeom>
          <a:noFill/>
        </p:spPr>
        <p:txBody>
          <a:bodyPr wrap="square" rtlCol="0">
            <a:spAutoFit/>
          </a:bodyPr>
          <a:lstStyle/>
          <a:p>
            <a:r>
              <a:rPr lang="en-GB" sz="2400" dirty="0"/>
              <a:t>Priority 4</a:t>
            </a:r>
          </a:p>
        </p:txBody>
      </p:sp>
      <p:sp>
        <p:nvSpPr>
          <p:cNvPr id="2" name="TextBox 1">
            <a:extLst>
              <a:ext uri="{FF2B5EF4-FFF2-40B4-BE49-F238E27FC236}">
                <a16:creationId xmlns:a16="http://schemas.microsoft.com/office/drawing/2014/main" id="{3BA24215-9AC2-E118-D2BE-7C91385BA7FE}"/>
              </a:ext>
            </a:extLst>
          </p:cNvPr>
          <p:cNvSpPr txBox="1"/>
          <p:nvPr/>
        </p:nvSpPr>
        <p:spPr>
          <a:xfrm>
            <a:off x="3039663" y="4888224"/>
            <a:ext cx="1735596" cy="461665"/>
          </a:xfrm>
          <a:prstGeom prst="rect">
            <a:avLst/>
          </a:prstGeom>
          <a:noFill/>
        </p:spPr>
        <p:txBody>
          <a:bodyPr wrap="square" rtlCol="0">
            <a:spAutoFit/>
          </a:bodyPr>
          <a:lstStyle/>
          <a:p>
            <a:r>
              <a:rPr lang="en-GB" sz="2400" dirty="0"/>
              <a:t>Condition 2</a:t>
            </a:r>
          </a:p>
        </p:txBody>
      </p:sp>
      <p:sp>
        <p:nvSpPr>
          <p:cNvPr id="10" name="TextBox 9">
            <a:extLst>
              <a:ext uri="{FF2B5EF4-FFF2-40B4-BE49-F238E27FC236}">
                <a16:creationId xmlns:a16="http://schemas.microsoft.com/office/drawing/2014/main" id="{5392856C-0474-B436-7550-9C9530FB6476}"/>
              </a:ext>
            </a:extLst>
          </p:cNvPr>
          <p:cNvSpPr txBox="1"/>
          <p:nvPr/>
        </p:nvSpPr>
        <p:spPr>
          <a:xfrm>
            <a:off x="4934894" y="4933728"/>
            <a:ext cx="1735596" cy="461665"/>
          </a:xfrm>
          <a:prstGeom prst="rect">
            <a:avLst/>
          </a:prstGeom>
          <a:noFill/>
        </p:spPr>
        <p:txBody>
          <a:bodyPr wrap="square" rtlCol="0">
            <a:spAutoFit/>
          </a:bodyPr>
          <a:lstStyle/>
          <a:p>
            <a:r>
              <a:rPr lang="en-GB" sz="2400" dirty="0"/>
              <a:t>Condition 3</a:t>
            </a:r>
          </a:p>
        </p:txBody>
      </p:sp>
      <p:sp>
        <p:nvSpPr>
          <p:cNvPr id="12" name="TextBox 11">
            <a:extLst>
              <a:ext uri="{FF2B5EF4-FFF2-40B4-BE49-F238E27FC236}">
                <a16:creationId xmlns:a16="http://schemas.microsoft.com/office/drawing/2014/main" id="{538E0F85-6B41-1A57-AD21-A86F70DD58B6}"/>
              </a:ext>
            </a:extLst>
          </p:cNvPr>
          <p:cNvSpPr txBox="1"/>
          <p:nvPr/>
        </p:nvSpPr>
        <p:spPr>
          <a:xfrm>
            <a:off x="6939585" y="4894352"/>
            <a:ext cx="1735596" cy="461665"/>
          </a:xfrm>
          <a:prstGeom prst="rect">
            <a:avLst/>
          </a:prstGeom>
          <a:noFill/>
        </p:spPr>
        <p:txBody>
          <a:bodyPr wrap="square" rtlCol="0">
            <a:spAutoFit/>
          </a:bodyPr>
          <a:lstStyle/>
          <a:p>
            <a:r>
              <a:rPr lang="en-GB" sz="2400" dirty="0"/>
              <a:t>Condition 4</a:t>
            </a:r>
          </a:p>
        </p:txBody>
      </p:sp>
    </p:spTree>
    <p:extLst>
      <p:ext uri="{BB962C8B-B14F-4D97-AF65-F5344CB8AC3E}">
        <p14:creationId xmlns:p14="http://schemas.microsoft.com/office/powerpoint/2010/main" val="931787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ECA9C8-76B0-4E52-8CC0-82E075F0BC06}"/>
              </a:ext>
            </a:extLst>
          </p:cNvPr>
          <p:cNvSpPr txBox="1">
            <a:spLocks/>
          </p:cNvSpPr>
          <p:nvPr/>
        </p:nvSpPr>
        <p:spPr>
          <a:xfrm>
            <a:off x="1551744" y="194619"/>
            <a:ext cx="6530666" cy="4764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t>Podiatry service</a:t>
            </a:r>
          </a:p>
        </p:txBody>
      </p:sp>
      <p:pic>
        <p:nvPicPr>
          <p:cNvPr id="14" name="Graphic 13" descr="Man">
            <a:extLst>
              <a:ext uri="{FF2B5EF4-FFF2-40B4-BE49-F238E27FC236}">
                <a16:creationId xmlns:a16="http://schemas.microsoft.com/office/drawing/2014/main" id="{AF43E457-209C-410B-99BA-B28567F0F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5087" y="1038444"/>
            <a:ext cx="540000" cy="540000"/>
          </a:xfrm>
          <a:prstGeom prst="rect">
            <a:avLst/>
          </a:prstGeom>
        </p:spPr>
      </p:pic>
      <p:cxnSp>
        <p:nvCxnSpPr>
          <p:cNvPr id="34" name="Straight Arrow Connector 33">
            <a:extLst>
              <a:ext uri="{FF2B5EF4-FFF2-40B4-BE49-F238E27FC236}">
                <a16:creationId xmlns:a16="http://schemas.microsoft.com/office/drawing/2014/main" id="{F6F218EE-3D5E-4A81-9140-B288C58F1B01}"/>
              </a:ext>
            </a:extLst>
          </p:cNvPr>
          <p:cNvCxnSpPr>
            <a:cxnSpLocks/>
          </p:cNvCxnSpPr>
          <p:nvPr/>
        </p:nvCxnSpPr>
        <p:spPr>
          <a:xfrm>
            <a:off x="3558882" y="1318969"/>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E5B207A4-6C53-4EC2-AED6-49AB39725940}"/>
              </a:ext>
            </a:extLst>
          </p:cNvPr>
          <p:cNvSpPr txBox="1"/>
          <p:nvPr/>
        </p:nvSpPr>
        <p:spPr>
          <a:xfrm>
            <a:off x="6827530" y="1072131"/>
            <a:ext cx="2329407" cy="461665"/>
          </a:xfrm>
          <a:prstGeom prst="rect">
            <a:avLst/>
          </a:prstGeom>
          <a:noFill/>
        </p:spPr>
        <p:txBody>
          <a:bodyPr wrap="square" rtlCol="0">
            <a:spAutoFit/>
          </a:bodyPr>
          <a:lstStyle/>
          <a:p>
            <a:r>
              <a:rPr lang="en-GB" sz="2400" dirty="0"/>
              <a:t>Routine care</a:t>
            </a:r>
          </a:p>
        </p:txBody>
      </p:sp>
      <p:sp>
        <p:nvSpPr>
          <p:cNvPr id="40" name="TextBox 39">
            <a:extLst>
              <a:ext uri="{FF2B5EF4-FFF2-40B4-BE49-F238E27FC236}">
                <a16:creationId xmlns:a16="http://schemas.microsoft.com/office/drawing/2014/main" id="{D42C9033-8BFA-43F6-A2AC-7E1872241029}"/>
              </a:ext>
            </a:extLst>
          </p:cNvPr>
          <p:cNvSpPr txBox="1"/>
          <p:nvPr/>
        </p:nvSpPr>
        <p:spPr>
          <a:xfrm>
            <a:off x="6864429" y="3494525"/>
            <a:ext cx="2841546" cy="461665"/>
          </a:xfrm>
          <a:prstGeom prst="rect">
            <a:avLst/>
          </a:prstGeom>
          <a:noFill/>
        </p:spPr>
        <p:txBody>
          <a:bodyPr wrap="square" rtlCol="0">
            <a:spAutoFit/>
          </a:bodyPr>
          <a:lstStyle/>
          <a:p>
            <a:r>
              <a:rPr lang="en-GB" sz="2400" dirty="0"/>
              <a:t>Domiciliary care</a:t>
            </a:r>
          </a:p>
        </p:txBody>
      </p:sp>
      <p:sp>
        <p:nvSpPr>
          <p:cNvPr id="41" name="TextBox 40">
            <a:extLst>
              <a:ext uri="{FF2B5EF4-FFF2-40B4-BE49-F238E27FC236}">
                <a16:creationId xmlns:a16="http://schemas.microsoft.com/office/drawing/2014/main" id="{ADDDADD6-E7D6-4715-8DAF-C03C92856AD5}"/>
              </a:ext>
            </a:extLst>
          </p:cNvPr>
          <p:cNvSpPr txBox="1"/>
          <p:nvPr/>
        </p:nvSpPr>
        <p:spPr>
          <a:xfrm>
            <a:off x="6864429" y="5134371"/>
            <a:ext cx="2329407" cy="461665"/>
          </a:xfrm>
          <a:prstGeom prst="rect">
            <a:avLst/>
          </a:prstGeom>
          <a:noFill/>
        </p:spPr>
        <p:txBody>
          <a:bodyPr wrap="square" rtlCol="0">
            <a:spAutoFit/>
          </a:bodyPr>
          <a:lstStyle/>
          <a:p>
            <a:r>
              <a:rPr lang="en-GB" sz="2400" dirty="0"/>
              <a:t>Urgent care</a:t>
            </a:r>
          </a:p>
        </p:txBody>
      </p:sp>
      <p:pic>
        <p:nvPicPr>
          <p:cNvPr id="3" name="Graphic 2" descr="Needle">
            <a:extLst>
              <a:ext uri="{FF2B5EF4-FFF2-40B4-BE49-F238E27FC236}">
                <a16:creationId xmlns:a16="http://schemas.microsoft.com/office/drawing/2014/main" id="{AD668ADA-8952-4C82-A02C-603B8D31AB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9329" y="4217441"/>
            <a:ext cx="540000" cy="540000"/>
          </a:xfrm>
          <a:prstGeom prst="rect">
            <a:avLst/>
          </a:prstGeom>
        </p:spPr>
      </p:pic>
      <p:pic>
        <p:nvPicPr>
          <p:cNvPr id="5" name="Graphic 4" descr="Medical">
            <a:extLst>
              <a:ext uri="{FF2B5EF4-FFF2-40B4-BE49-F238E27FC236}">
                <a16:creationId xmlns:a16="http://schemas.microsoft.com/office/drawing/2014/main" id="{903145C8-B49C-406B-AB4E-9786E2DD4A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29329" y="1046709"/>
            <a:ext cx="540000" cy="540000"/>
          </a:xfrm>
          <a:prstGeom prst="rect">
            <a:avLst/>
          </a:prstGeom>
        </p:spPr>
      </p:pic>
      <p:pic>
        <p:nvPicPr>
          <p:cNvPr id="7" name="Graphic 6" descr="Ambulance">
            <a:extLst>
              <a:ext uri="{FF2B5EF4-FFF2-40B4-BE49-F238E27FC236}">
                <a16:creationId xmlns:a16="http://schemas.microsoft.com/office/drawing/2014/main" id="{5459F596-6658-4BFC-82AB-F212BE2492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3882" y="5028131"/>
            <a:ext cx="540000" cy="540000"/>
          </a:xfrm>
          <a:prstGeom prst="rect">
            <a:avLst/>
          </a:prstGeom>
        </p:spPr>
      </p:pic>
      <p:pic>
        <p:nvPicPr>
          <p:cNvPr id="10" name="Graphic 9" descr="First aid kit">
            <a:extLst>
              <a:ext uri="{FF2B5EF4-FFF2-40B4-BE49-F238E27FC236}">
                <a16:creationId xmlns:a16="http://schemas.microsoft.com/office/drawing/2014/main" id="{92F4BCD0-52E8-4E4B-A752-DE1D8B5481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29329" y="3447032"/>
            <a:ext cx="540000" cy="540000"/>
          </a:xfrm>
          <a:prstGeom prst="rect">
            <a:avLst/>
          </a:prstGeom>
        </p:spPr>
      </p:pic>
      <p:sp>
        <p:nvSpPr>
          <p:cNvPr id="33" name="TextBox 32">
            <a:extLst>
              <a:ext uri="{FF2B5EF4-FFF2-40B4-BE49-F238E27FC236}">
                <a16:creationId xmlns:a16="http://schemas.microsoft.com/office/drawing/2014/main" id="{5282C026-0EDD-4F67-A2C0-781A53AAADED}"/>
              </a:ext>
            </a:extLst>
          </p:cNvPr>
          <p:cNvSpPr txBox="1"/>
          <p:nvPr/>
        </p:nvSpPr>
        <p:spPr>
          <a:xfrm>
            <a:off x="6864429" y="4295776"/>
            <a:ext cx="2329407" cy="461665"/>
          </a:xfrm>
          <a:prstGeom prst="rect">
            <a:avLst/>
          </a:prstGeom>
          <a:noFill/>
        </p:spPr>
        <p:txBody>
          <a:bodyPr wrap="square" rtlCol="0">
            <a:spAutoFit/>
          </a:bodyPr>
          <a:lstStyle/>
          <a:p>
            <a:r>
              <a:rPr lang="en-GB" sz="2400" dirty="0"/>
              <a:t>Nail surgery</a:t>
            </a:r>
          </a:p>
        </p:txBody>
      </p:sp>
      <p:pic>
        <p:nvPicPr>
          <p:cNvPr id="12" name="Graphic 11" descr="Medicine">
            <a:extLst>
              <a:ext uri="{FF2B5EF4-FFF2-40B4-BE49-F238E27FC236}">
                <a16:creationId xmlns:a16="http://schemas.microsoft.com/office/drawing/2014/main" id="{AE988368-7C1C-494D-A66D-5774A15D6D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29329" y="2551678"/>
            <a:ext cx="540000" cy="461665"/>
          </a:xfrm>
          <a:prstGeom prst="rect">
            <a:avLst/>
          </a:prstGeom>
        </p:spPr>
      </p:pic>
      <p:sp>
        <p:nvSpPr>
          <p:cNvPr id="37" name="TextBox 36">
            <a:extLst>
              <a:ext uri="{FF2B5EF4-FFF2-40B4-BE49-F238E27FC236}">
                <a16:creationId xmlns:a16="http://schemas.microsoft.com/office/drawing/2014/main" id="{B3B5C873-3A91-4DAE-A82E-FD0443633413}"/>
              </a:ext>
            </a:extLst>
          </p:cNvPr>
          <p:cNvSpPr txBox="1"/>
          <p:nvPr/>
        </p:nvSpPr>
        <p:spPr>
          <a:xfrm>
            <a:off x="6827530" y="2590846"/>
            <a:ext cx="2329407" cy="461665"/>
          </a:xfrm>
          <a:prstGeom prst="rect">
            <a:avLst/>
          </a:prstGeom>
          <a:noFill/>
        </p:spPr>
        <p:txBody>
          <a:bodyPr wrap="square" rtlCol="0">
            <a:spAutoFit/>
          </a:bodyPr>
          <a:lstStyle/>
          <a:p>
            <a:r>
              <a:rPr lang="en-GB" sz="2400" dirty="0"/>
              <a:t>Ulcer care</a:t>
            </a:r>
          </a:p>
        </p:txBody>
      </p:sp>
      <p:pic>
        <p:nvPicPr>
          <p:cNvPr id="15" name="Graphic 14" descr="Shoe">
            <a:extLst>
              <a:ext uri="{FF2B5EF4-FFF2-40B4-BE49-F238E27FC236}">
                <a16:creationId xmlns:a16="http://schemas.microsoft.com/office/drawing/2014/main" id="{8928D238-D1DE-41C8-8424-5A64FEB1C2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29329" y="5860251"/>
            <a:ext cx="540000" cy="540000"/>
          </a:xfrm>
          <a:prstGeom prst="rect">
            <a:avLst/>
          </a:prstGeom>
        </p:spPr>
      </p:pic>
      <p:sp>
        <p:nvSpPr>
          <p:cNvPr id="42" name="TextBox 41">
            <a:extLst>
              <a:ext uri="{FF2B5EF4-FFF2-40B4-BE49-F238E27FC236}">
                <a16:creationId xmlns:a16="http://schemas.microsoft.com/office/drawing/2014/main" id="{5C607477-447E-4957-AD63-13ED1986C76A}"/>
              </a:ext>
            </a:extLst>
          </p:cNvPr>
          <p:cNvSpPr txBox="1"/>
          <p:nvPr/>
        </p:nvSpPr>
        <p:spPr>
          <a:xfrm>
            <a:off x="6916635" y="6027991"/>
            <a:ext cx="2329407" cy="461665"/>
          </a:xfrm>
          <a:prstGeom prst="rect">
            <a:avLst/>
          </a:prstGeom>
          <a:noFill/>
        </p:spPr>
        <p:txBody>
          <a:bodyPr wrap="square" rtlCol="0">
            <a:spAutoFit/>
          </a:bodyPr>
          <a:lstStyle/>
          <a:p>
            <a:r>
              <a:rPr lang="en-GB" sz="2400" dirty="0"/>
              <a:t>Orthotics</a:t>
            </a:r>
          </a:p>
        </p:txBody>
      </p:sp>
      <p:sp>
        <p:nvSpPr>
          <p:cNvPr id="45" name="TextBox 44">
            <a:extLst>
              <a:ext uri="{FF2B5EF4-FFF2-40B4-BE49-F238E27FC236}">
                <a16:creationId xmlns:a16="http://schemas.microsoft.com/office/drawing/2014/main" id="{A66EA5A2-3856-412B-99B5-FF10AD2593EE}"/>
              </a:ext>
            </a:extLst>
          </p:cNvPr>
          <p:cNvSpPr txBox="1"/>
          <p:nvPr/>
        </p:nvSpPr>
        <p:spPr>
          <a:xfrm>
            <a:off x="6830310" y="1768871"/>
            <a:ext cx="2329407" cy="461665"/>
          </a:xfrm>
          <a:prstGeom prst="rect">
            <a:avLst/>
          </a:prstGeom>
          <a:noFill/>
        </p:spPr>
        <p:txBody>
          <a:bodyPr wrap="square" rtlCol="0">
            <a:spAutoFit/>
          </a:bodyPr>
          <a:lstStyle/>
          <a:p>
            <a:r>
              <a:rPr lang="en-GB" sz="2400" dirty="0"/>
              <a:t>Follow ups</a:t>
            </a:r>
          </a:p>
        </p:txBody>
      </p:sp>
      <p:pic>
        <p:nvPicPr>
          <p:cNvPr id="46" name="Graphic 45" descr="Man">
            <a:extLst>
              <a:ext uri="{FF2B5EF4-FFF2-40B4-BE49-F238E27FC236}">
                <a16:creationId xmlns:a16="http://schemas.microsoft.com/office/drawing/2014/main" id="{09C5B284-8BA0-44AA-A079-7217B73514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8576" y="2520584"/>
            <a:ext cx="540000" cy="540000"/>
          </a:xfrm>
          <a:prstGeom prst="rect">
            <a:avLst/>
          </a:prstGeom>
        </p:spPr>
      </p:pic>
      <p:pic>
        <p:nvPicPr>
          <p:cNvPr id="47" name="Graphic 46" descr="Man">
            <a:extLst>
              <a:ext uri="{FF2B5EF4-FFF2-40B4-BE49-F238E27FC236}">
                <a16:creationId xmlns:a16="http://schemas.microsoft.com/office/drawing/2014/main" id="{06FD4267-4662-4BFC-993A-5ADB69F045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862" y="1758372"/>
            <a:ext cx="540000" cy="540000"/>
          </a:xfrm>
          <a:prstGeom prst="rect">
            <a:avLst/>
          </a:prstGeom>
        </p:spPr>
      </p:pic>
      <p:pic>
        <p:nvPicPr>
          <p:cNvPr id="48" name="Graphic 47" descr="Man">
            <a:extLst>
              <a:ext uri="{FF2B5EF4-FFF2-40B4-BE49-F238E27FC236}">
                <a16:creationId xmlns:a16="http://schemas.microsoft.com/office/drawing/2014/main" id="{BB6002C6-DBBB-469E-9295-D0CF82F70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8918" y="1729704"/>
            <a:ext cx="540000" cy="540000"/>
          </a:xfrm>
          <a:prstGeom prst="rect">
            <a:avLst/>
          </a:prstGeom>
        </p:spPr>
      </p:pic>
      <p:pic>
        <p:nvPicPr>
          <p:cNvPr id="49" name="Graphic 48" descr="Man">
            <a:extLst>
              <a:ext uri="{FF2B5EF4-FFF2-40B4-BE49-F238E27FC236}">
                <a16:creationId xmlns:a16="http://schemas.microsoft.com/office/drawing/2014/main" id="{FBEBE08E-F395-4481-BBC3-2272471C99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2278" y="1032964"/>
            <a:ext cx="540000" cy="540000"/>
          </a:xfrm>
          <a:prstGeom prst="rect">
            <a:avLst/>
          </a:prstGeom>
        </p:spPr>
      </p:pic>
      <p:pic>
        <p:nvPicPr>
          <p:cNvPr id="50" name="Graphic 49" descr="Man">
            <a:extLst>
              <a:ext uri="{FF2B5EF4-FFF2-40B4-BE49-F238E27FC236}">
                <a16:creationId xmlns:a16="http://schemas.microsoft.com/office/drawing/2014/main" id="{8775F684-DCBD-408A-AA85-404231658E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7733" y="1040643"/>
            <a:ext cx="540000" cy="540000"/>
          </a:xfrm>
          <a:prstGeom prst="rect">
            <a:avLst/>
          </a:prstGeom>
        </p:spPr>
      </p:pic>
      <p:pic>
        <p:nvPicPr>
          <p:cNvPr id="51" name="Graphic 50" descr="Man">
            <a:extLst>
              <a:ext uri="{FF2B5EF4-FFF2-40B4-BE49-F238E27FC236}">
                <a16:creationId xmlns:a16="http://schemas.microsoft.com/office/drawing/2014/main" id="{16ED334C-BB1C-4D52-80CB-1D607F323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1629" y="1025053"/>
            <a:ext cx="540000" cy="540000"/>
          </a:xfrm>
          <a:prstGeom prst="rect">
            <a:avLst/>
          </a:prstGeom>
        </p:spPr>
      </p:pic>
      <p:pic>
        <p:nvPicPr>
          <p:cNvPr id="52" name="Graphic 51" descr="Man">
            <a:extLst>
              <a:ext uri="{FF2B5EF4-FFF2-40B4-BE49-F238E27FC236}">
                <a16:creationId xmlns:a16="http://schemas.microsoft.com/office/drawing/2014/main" id="{22232218-99A3-44CD-A798-D72ADE2920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5484" y="2512511"/>
            <a:ext cx="540000" cy="540000"/>
          </a:xfrm>
          <a:prstGeom prst="rect">
            <a:avLst/>
          </a:prstGeom>
        </p:spPr>
      </p:pic>
      <p:pic>
        <p:nvPicPr>
          <p:cNvPr id="53" name="Graphic 52" descr="Man">
            <a:extLst>
              <a:ext uri="{FF2B5EF4-FFF2-40B4-BE49-F238E27FC236}">
                <a16:creationId xmlns:a16="http://schemas.microsoft.com/office/drawing/2014/main" id="{0B2C1117-04B5-46EA-ACF1-54BF283B99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461" y="2516999"/>
            <a:ext cx="540000" cy="540000"/>
          </a:xfrm>
          <a:prstGeom prst="rect">
            <a:avLst/>
          </a:prstGeom>
        </p:spPr>
      </p:pic>
      <p:pic>
        <p:nvPicPr>
          <p:cNvPr id="54" name="Graphic 53" descr="Man">
            <a:extLst>
              <a:ext uri="{FF2B5EF4-FFF2-40B4-BE49-F238E27FC236}">
                <a16:creationId xmlns:a16="http://schemas.microsoft.com/office/drawing/2014/main" id="{6BA77DC2-AC90-4B21-A960-3DFD5373F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4868" y="2513749"/>
            <a:ext cx="540000" cy="540000"/>
          </a:xfrm>
          <a:prstGeom prst="rect">
            <a:avLst/>
          </a:prstGeom>
        </p:spPr>
      </p:pic>
      <p:pic>
        <p:nvPicPr>
          <p:cNvPr id="55" name="Graphic 54" descr="Man">
            <a:extLst>
              <a:ext uri="{FF2B5EF4-FFF2-40B4-BE49-F238E27FC236}">
                <a16:creationId xmlns:a16="http://schemas.microsoft.com/office/drawing/2014/main" id="{C339E669-F1C3-48C7-A774-EF48779F7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6782" y="3431563"/>
            <a:ext cx="540000" cy="540000"/>
          </a:xfrm>
          <a:prstGeom prst="rect">
            <a:avLst/>
          </a:prstGeom>
        </p:spPr>
      </p:pic>
      <p:pic>
        <p:nvPicPr>
          <p:cNvPr id="56" name="Graphic 55" descr="Man">
            <a:extLst>
              <a:ext uri="{FF2B5EF4-FFF2-40B4-BE49-F238E27FC236}">
                <a16:creationId xmlns:a16="http://schemas.microsoft.com/office/drawing/2014/main" id="{22789FBB-5575-4341-B411-63637C0FB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744" y="1048969"/>
            <a:ext cx="540000" cy="540000"/>
          </a:xfrm>
          <a:prstGeom prst="rect">
            <a:avLst/>
          </a:prstGeom>
        </p:spPr>
      </p:pic>
      <p:pic>
        <p:nvPicPr>
          <p:cNvPr id="57" name="Graphic 56" descr="Man">
            <a:extLst>
              <a:ext uri="{FF2B5EF4-FFF2-40B4-BE49-F238E27FC236}">
                <a16:creationId xmlns:a16="http://schemas.microsoft.com/office/drawing/2014/main" id="{A4C4CA15-CC1D-43E2-A96F-8E7C61DF9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2278" y="1736872"/>
            <a:ext cx="540000" cy="540000"/>
          </a:xfrm>
          <a:prstGeom prst="rect">
            <a:avLst/>
          </a:prstGeom>
        </p:spPr>
      </p:pic>
      <p:pic>
        <p:nvPicPr>
          <p:cNvPr id="58" name="Graphic 57" descr="Man">
            <a:extLst>
              <a:ext uri="{FF2B5EF4-FFF2-40B4-BE49-F238E27FC236}">
                <a16:creationId xmlns:a16="http://schemas.microsoft.com/office/drawing/2014/main" id="{9543680F-22AC-4D0C-9AE5-6084CC2C3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6806" y="1758453"/>
            <a:ext cx="540000" cy="540000"/>
          </a:xfrm>
          <a:prstGeom prst="rect">
            <a:avLst/>
          </a:prstGeom>
        </p:spPr>
      </p:pic>
      <p:pic>
        <p:nvPicPr>
          <p:cNvPr id="59" name="Graphic 58" descr="Man">
            <a:extLst>
              <a:ext uri="{FF2B5EF4-FFF2-40B4-BE49-F238E27FC236}">
                <a16:creationId xmlns:a16="http://schemas.microsoft.com/office/drawing/2014/main" id="{10DE5D98-ECC9-412E-94F2-91A6C3260B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5968" y="2525737"/>
            <a:ext cx="540000" cy="540000"/>
          </a:xfrm>
          <a:prstGeom prst="rect">
            <a:avLst/>
          </a:prstGeom>
        </p:spPr>
      </p:pic>
      <p:pic>
        <p:nvPicPr>
          <p:cNvPr id="60" name="Graphic 59" descr="Man">
            <a:extLst>
              <a:ext uri="{FF2B5EF4-FFF2-40B4-BE49-F238E27FC236}">
                <a16:creationId xmlns:a16="http://schemas.microsoft.com/office/drawing/2014/main" id="{6E79FC16-A98E-4042-B509-64775C957C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1756" y="5067152"/>
            <a:ext cx="540000" cy="540000"/>
          </a:xfrm>
          <a:prstGeom prst="rect">
            <a:avLst/>
          </a:prstGeom>
        </p:spPr>
      </p:pic>
      <p:pic>
        <p:nvPicPr>
          <p:cNvPr id="61" name="Graphic 60" descr="Man">
            <a:extLst>
              <a:ext uri="{FF2B5EF4-FFF2-40B4-BE49-F238E27FC236}">
                <a16:creationId xmlns:a16="http://schemas.microsoft.com/office/drawing/2014/main" id="{1766D60F-1856-4C16-855D-A0891C5E3E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0877" y="4260987"/>
            <a:ext cx="540000" cy="540000"/>
          </a:xfrm>
          <a:prstGeom prst="rect">
            <a:avLst/>
          </a:prstGeom>
        </p:spPr>
      </p:pic>
      <p:pic>
        <p:nvPicPr>
          <p:cNvPr id="62" name="Graphic 61" descr="Man">
            <a:extLst>
              <a:ext uri="{FF2B5EF4-FFF2-40B4-BE49-F238E27FC236}">
                <a16:creationId xmlns:a16="http://schemas.microsoft.com/office/drawing/2014/main" id="{8D1A7E48-BC32-4EC7-9232-C6F719EBE3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8799" y="3429000"/>
            <a:ext cx="540000" cy="540000"/>
          </a:xfrm>
          <a:prstGeom prst="rect">
            <a:avLst/>
          </a:prstGeom>
        </p:spPr>
      </p:pic>
      <p:pic>
        <p:nvPicPr>
          <p:cNvPr id="63" name="Graphic 62" descr="Man">
            <a:extLst>
              <a:ext uri="{FF2B5EF4-FFF2-40B4-BE49-F238E27FC236}">
                <a16:creationId xmlns:a16="http://schemas.microsoft.com/office/drawing/2014/main" id="{29747E20-DE61-46F6-9242-32270C2BE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461" y="3427730"/>
            <a:ext cx="540000" cy="540000"/>
          </a:xfrm>
          <a:prstGeom prst="rect">
            <a:avLst/>
          </a:prstGeom>
        </p:spPr>
      </p:pic>
      <p:pic>
        <p:nvPicPr>
          <p:cNvPr id="64" name="Graphic 63" descr="Man">
            <a:extLst>
              <a:ext uri="{FF2B5EF4-FFF2-40B4-BE49-F238E27FC236}">
                <a16:creationId xmlns:a16="http://schemas.microsoft.com/office/drawing/2014/main" id="{C0A9E73F-29EB-416B-912A-188F1BAE1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505" y="3427730"/>
            <a:ext cx="540000" cy="540000"/>
          </a:xfrm>
          <a:prstGeom prst="rect">
            <a:avLst/>
          </a:prstGeom>
        </p:spPr>
      </p:pic>
      <p:pic>
        <p:nvPicPr>
          <p:cNvPr id="65" name="Graphic 64" descr="Man">
            <a:extLst>
              <a:ext uri="{FF2B5EF4-FFF2-40B4-BE49-F238E27FC236}">
                <a16:creationId xmlns:a16="http://schemas.microsoft.com/office/drawing/2014/main" id="{A5A5957C-665E-48AE-8C8E-97DAE5AC1D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8729" y="3451754"/>
            <a:ext cx="540000" cy="540000"/>
          </a:xfrm>
          <a:prstGeom prst="rect">
            <a:avLst/>
          </a:prstGeom>
        </p:spPr>
      </p:pic>
      <p:pic>
        <p:nvPicPr>
          <p:cNvPr id="66" name="Graphic 65" descr="Man">
            <a:extLst>
              <a:ext uri="{FF2B5EF4-FFF2-40B4-BE49-F238E27FC236}">
                <a16:creationId xmlns:a16="http://schemas.microsoft.com/office/drawing/2014/main" id="{761E0A3B-A46D-4CD9-ACA3-394CEDE3C7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3932" y="5060677"/>
            <a:ext cx="540000" cy="540000"/>
          </a:xfrm>
          <a:prstGeom prst="rect">
            <a:avLst/>
          </a:prstGeom>
        </p:spPr>
      </p:pic>
      <p:pic>
        <p:nvPicPr>
          <p:cNvPr id="67" name="Graphic 66" descr="Man">
            <a:extLst>
              <a:ext uri="{FF2B5EF4-FFF2-40B4-BE49-F238E27FC236}">
                <a16:creationId xmlns:a16="http://schemas.microsoft.com/office/drawing/2014/main" id="{BAB1EFB4-AE45-42F5-A317-B57C67E7E5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8882" y="4245518"/>
            <a:ext cx="540000" cy="540000"/>
          </a:xfrm>
          <a:prstGeom prst="rect">
            <a:avLst/>
          </a:prstGeom>
        </p:spPr>
      </p:pic>
      <p:pic>
        <p:nvPicPr>
          <p:cNvPr id="68" name="Graphic 67" descr="Man">
            <a:extLst>
              <a:ext uri="{FF2B5EF4-FFF2-40B4-BE49-F238E27FC236}">
                <a16:creationId xmlns:a16="http://schemas.microsoft.com/office/drawing/2014/main" id="{CC3EEE1E-EB5D-4899-B72B-7DF9991B0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155" y="4253197"/>
            <a:ext cx="540000" cy="540000"/>
          </a:xfrm>
          <a:prstGeom prst="rect">
            <a:avLst/>
          </a:prstGeom>
        </p:spPr>
      </p:pic>
      <p:pic>
        <p:nvPicPr>
          <p:cNvPr id="69" name="Graphic 68" descr="Man">
            <a:extLst>
              <a:ext uri="{FF2B5EF4-FFF2-40B4-BE49-F238E27FC236}">
                <a16:creationId xmlns:a16="http://schemas.microsoft.com/office/drawing/2014/main" id="{F717604E-810C-41EC-B4FD-A8FF1D528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0384" y="4245518"/>
            <a:ext cx="540000" cy="540000"/>
          </a:xfrm>
          <a:prstGeom prst="rect">
            <a:avLst/>
          </a:prstGeom>
        </p:spPr>
      </p:pic>
      <p:pic>
        <p:nvPicPr>
          <p:cNvPr id="70" name="Graphic 69" descr="Man">
            <a:extLst>
              <a:ext uri="{FF2B5EF4-FFF2-40B4-BE49-F238E27FC236}">
                <a16:creationId xmlns:a16="http://schemas.microsoft.com/office/drawing/2014/main" id="{5A002124-0F1A-4C86-9F4E-0B071EB285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5484" y="3447032"/>
            <a:ext cx="540000" cy="540000"/>
          </a:xfrm>
          <a:prstGeom prst="rect">
            <a:avLst/>
          </a:prstGeom>
        </p:spPr>
      </p:pic>
      <p:pic>
        <p:nvPicPr>
          <p:cNvPr id="71" name="Graphic 70" descr="Man">
            <a:extLst>
              <a:ext uri="{FF2B5EF4-FFF2-40B4-BE49-F238E27FC236}">
                <a16:creationId xmlns:a16="http://schemas.microsoft.com/office/drawing/2014/main" id="{E617EB61-8B80-4156-A995-8BD2B068D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9474" y="1043816"/>
            <a:ext cx="540000" cy="540000"/>
          </a:xfrm>
          <a:prstGeom prst="rect">
            <a:avLst/>
          </a:prstGeom>
        </p:spPr>
      </p:pic>
      <p:pic>
        <p:nvPicPr>
          <p:cNvPr id="72" name="Graphic 71" descr="Man">
            <a:extLst>
              <a:ext uri="{FF2B5EF4-FFF2-40B4-BE49-F238E27FC236}">
                <a16:creationId xmlns:a16="http://schemas.microsoft.com/office/drawing/2014/main" id="{CE79AAF0-A1D5-41E7-9FA3-5B33B612A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168" y="3447032"/>
            <a:ext cx="540000" cy="540000"/>
          </a:xfrm>
          <a:prstGeom prst="rect">
            <a:avLst/>
          </a:prstGeom>
        </p:spPr>
      </p:pic>
      <p:pic>
        <p:nvPicPr>
          <p:cNvPr id="73" name="Graphic 72" descr="Man">
            <a:extLst>
              <a:ext uri="{FF2B5EF4-FFF2-40B4-BE49-F238E27FC236}">
                <a16:creationId xmlns:a16="http://schemas.microsoft.com/office/drawing/2014/main" id="{7A7CE7D4-2358-42E5-A75B-B5C56EB63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9947" y="5058963"/>
            <a:ext cx="540000" cy="540000"/>
          </a:xfrm>
          <a:prstGeom prst="rect">
            <a:avLst/>
          </a:prstGeom>
        </p:spPr>
      </p:pic>
      <p:pic>
        <p:nvPicPr>
          <p:cNvPr id="74" name="Graphic 73" descr="Man">
            <a:extLst>
              <a:ext uri="{FF2B5EF4-FFF2-40B4-BE49-F238E27FC236}">
                <a16:creationId xmlns:a16="http://schemas.microsoft.com/office/drawing/2014/main" id="{208BBC54-0CE5-45E1-95B1-884B8F37AD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184" y="3429000"/>
            <a:ext cx="540000" cy="540000"/>
          </a:xfrm>
          <a:prstGeom prst="rect">
            <a:avLst/>
          </a:prstGeom>
        </p:spPr>
      </p:pic>
      <p:pic>
        <p:nvPicPr>
          <p:cNvPr id="80" name="Graphic 79" descr="Medical">
            <a:extLst>
              <a:ext uri="{FF2B5EF4-FFF2-40B4-BE49-F238E27FC236}">
                <a16:creationId xmlns:a16="http://schemas.microsoft.com/office/drawing/2014/main" id="{AC66197E-81FE-4012-A59C-F19A35075F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29329" y="1736872"/>
            <a:ext cx="540000" cy="540000"/>
          </a:xfrm>
          <a:prstGeom prst="rect">
            <a:avLst/>
          </a:prstGeom>
        </p:spPr>
      </p:pic>
      <p:pic>
        <p:nvPicPr>
          <p:cNvPr id="81" name="Graphic 80" descr="Man">
            <a:extLst>
              <a:ext uri="{FF2B5EF4-FFF2-40B4-BE49-F238E27FC236}">
                <a16:creationId xmlns:a16="http://schemas.microsoft.com/office/drawing/2014/main" id="{A9734775-E437-4610-858B-21585F8256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8184" y="5928266"/>
            <a:ext cx="540000" cy="540000"/>
          </a:xfrm>
          <a:prstGeom prst="rect">
            <a:avLst/>
          </a:prstGeom>
        </p:spPr>
      </p:pic>
      <p:pic>
        <p:nvPicPr>
          <p:cNvPr id="82" name="Graphic 81" descr="Man">
            <a:extLst>
              <a:ext uri="{FF2B5EF4-FFF2-40B4-BE49-F238E27FC236}">
                <a16:creationId xmlns:a16="http://schemas.microsoft.com/office/drawing/2014/main" id="{18B3EF9E-2E87-4E83-9C55-286EDD5337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3684" y="5949656"/>
            <a:ext cx="540000" cy="540000"/>
          </a:xfrm>
          <a:prstGeom prst="rect">
            <a:avLst/>
          </a:prstGeom>
        </p:spPr>
      </p:pic>
      <p:pic>
        <p:nvPicPr>
          <p:cNvPr id="83" name="Graphic 82" descr="Man">
            <a:extLst>
              <a:ext uri="{FF2B5EF4-FFF2-40B4-BE49-F238E27FC236}">
                <a16:creationId xmlns:a16="http://schemas.microsoft.com/office/drawing/2014/main" id="{CC511E33-9851-4412-8025-40F007C61F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2616" y="5949656"/>
            <a:ext cx="540000" cy="540000"/>
          </a:xfrm>
          <a:prstGeom prst="rect">
            <a:avLst/>
          </a:prstGeom>
        </p:spPr>
      </p:pic>
      <p:pic>
        <p:nvPicPr>
          <p:cNvPr id="84" name="Graphic 83" descr="Man">
            <a:extLst>
              <a:ext uri="{FF2B5EF4-FFF2-40B4-BE49-F238E27FC236}">
                <a16:creationId xmlns:a16="http://schemas.microsoft.com/office/drawing/2014/main" id="{3E346E55-400B-481A-A5E5-9C806F1DB5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1292" y="5928266"/>
            <a:ext cx="540000" cy="540000"/>
          </a:xfrm>
          <a:prstGeom prst="rect">
            <a:avLst/>
          </a:prstGeom>
        </p:spPr>
      </p:pic>
      <p:pic>
        <p:nvPicPr>
          <p:cNvPr id="85" name="Graphic 84" descr="Man">
            <a:extLst>
              <a:ext uri="{FF2B5EF4-FFF2-40B4-BE49-F238E27FC236}">
                <a16:creationId xmlns:a16="http://schemas.microsoft.com/office/drawing/2014/main" id="{0C180AB4-8D6C-4FFC-984C-F9CDC394D5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3932" y="5938961"/>
            <a:ext cx="540000" cy="540000"/>
          </a:xfrm>
          <a:prstGeom prst="rect">
            <a:avLst/>
          </a:prstGeom>
        </p:spPr>
      </p:pic>
      <p:cxnSp>
        <p:nvCxnSpPr>
          <p:cNvPr id="86" name="Straight Arrow Connector 85">
            <a:extLst>
              <a:ext uri="{FF2B5EF4-FFF2-40B4-BE49-F238E27FC236}">
                <a16:creationId xmlns:a16="http://schemas.microsoft.com/office/drawing/2014/main" id="{F5A45683-24D3-4791-834A-0F677DCCF7C2}"/>
              </a:ext>
            </a:extLst>
          </p:cNvPr>
          <p:cNvCxnSpPr>
            <a:cxnSpLocks/>
          </p:cNvCxnSpPr>
          <p:nvPr/>
        </p:nvCxnSpPr>
        <p:spPr>
          <a:xfrm>
            <a:off x="3548918" y="4540746"/>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6A300160-D14C-425E-A005-C8A7D52CCBE6}"/>
              </a:ext>
            </a:extLst>
          </p:cNvPr>
          <p:cNvCxnSpPr>
            <a:cxnSpLocks/>
          </p:cNvCxnSpPr>
          <p:nvPr/>
        </p:nvCxnSpPr>
        <p:spPr>
          <a:xfrm>
            <a:off x="3548918" y="5365204"/>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A0C72371-3F24-4052-B7E9-DCC88F494678}"/>
              </a:ext>
            </a:extLst>
          </p:cNvPr>
          <p:cNvCxnSpPr>
            <a:cxnSpLocks/>
          </p:cNvCxnSpPr>
          <p:nvPr/>
        </p:nvCxnSpPr>
        <p:spPr>
          <a:xfrm>
            <a:off x="3549357" y="6220247"/>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82552683-277F-4A75-9A48-EEAB7234868B}"/>
              </a:ext>
            </a:extLst>
          </p:cNvPr>
          <p:cNvCxnSpPr>
            <a:cxnSpLocks/>
          </p:cNvCxnSpPr>
          <p:nvPr/>
        </p:nvCxnSpPr>
        <p:spPr>
          <a:xfrm>
            <a:off x="3565562" y="3763275"/>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98CAA9C2-F1BC-423C-9F34-4F0088C8F3B1}"/>
              </a:ext>
            </a:extLst>
          </p:cNvPr>
          <p:cNvCxnSpPr>
            <a:cxnSpLocks/>
          </p:cNvCxnSpPr>
          <p:nvPr/>
        </p:nvCxnSpPr>
        <p:spPr>
          <a:xfrm>
            <a:off x="3565562" y="2818947"/>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3E32B548-3A4E-434B-AEFB-4F6E807B9A1E}"/>
              </a:ext>
            </a:extLst>
          </p:cNvPr>
          <p:cNvCxnSpPr>
            <a:cxnSpLocks/>
          </p:cNvCxnSpPr>
          <p:nvPr/>
        </p:nvCxnSpPr>
        <p:spPr>
          <a:xfrm>
            <a:off x="3565562" y="2012409"/>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8815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ECA9C8-76B0-4E52-8CC0-82E075F0BC06}"/>
              </a:ext>
            </a:extLst>
          </p:cNvPr>
          <p:cNvSpPr txBox="1">
            <a:spLocks/>
          </p:cNvSpPr>
          <p:nvPr/>
        </p:nvSpPr>
        <p:spPr>
          <a:xfrm>
            <a:off x="1551744" y="194619"/>
            <a:ext cx="6530666" cy="4764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t>Podiatry service</a:t>
            </a:r>
          </a:p>
        </p:txBody>
      </p:sp>
      <p:pic>
        <p:nvPicPr>
          <p:cNvPr id="14" name="Graphic 13" descr="Man">
            <a:extLst>
              <a:ext uri="{FF2B5EF4-FFF2-40B4-BE49-F238E27FC236}">
                <a16:creationId xmlns:a16="http://schemas.microsoft.com/office/drawing/2014/main" id="{AF43E457-209C-410B-99BA-B28567F0F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3127" y="1152280"/>
            <a:ext cx="540000" cy="540000"/>
          </a:xfrm>
          <a:prstGeom prst="rect">
            <a:avLst/>
          </a:prstGeom>
        </p:spPr>
      </p:pic>
      <p:sp>
        <p:nvSpPr>
          <p:cNvPr id="39" name="TextBox 38">
            <a:extLst>
              <a:ext uri="{FF2B5EF4-FFF2-40B4-BE49-F238E27FC236}">
                <a16:creationId xmlns:a16="http://schemas.microsoft.com/office/drawing/2014/main" id="{E5B207A4-6C53-4EC2-AED6-49AB39725940}"/>
              </a:ext>
            </a:extLst>
          </p:cNvPr>
          <p:cNvSpPr txBox="1"/>
          <p:nvPr/>
        </p:nvSpPr>
        <p:spPr>
          <a:xfrm>
            <a:off x="6793321" y="1411351"/>
            <a:ext cx="2355552" cy="830997"/>
          </a:xfrm>
          <a:prstGeom prst="rect">
            <a:avLst/>
          </a:prstGeom>
          <a:noFill/>
        </p:spPr>
        <p:txBody>
          <a:bodyPr wrap="square" rtlCol="0">
            <a:spAutoFit/>
          </a:bodyPr>
          <a:lstStyle/>
          <a:p>
            <a:r>
              <a:rPr lang="en-GB" sz="2400" dirty="0"/>
              <a:t>Routine &amp; follow ups</a:t>
            </a:r>
          </a:p>
        </p:txBody>
      </p:sp>
      <p:sp>
        <p:nvSpPr>
          <p:cNvPr id="40" name="TextBox 39">
            <a:extLst>
              <a:ext uri="{FF2B5EF4-FFF2-40B4-BE49-F238E27FC236}">
                <a16:creationId xmlns:a16="http://schemas.microsoft.com/office/drawing/2014/main" id="{D42C9033-8BFA-43F6-A2AC-7E1872241029}"/>
              </a:ext>
            </a:extLst>
          </p:cNvPr>
          <p:cNvSpPr txBox="1"/>
          <p:nvPr/>
        </p:nvSpPr>
        <p:spPr>
          <a:xfrm>
            <a:off x="6864429" y="3494525"/>
            <a:ext cx="2841546" cy="461665"/>
          </a:xfrm>
          <a:prstGeom prst="rect">
            <a:avLst/>
          </a:prstGeom>
          <a:noFill/>
        </p:spPr>
        <p:txBody>
          <a:bodyPr wrap="square" rtlCol="0">
            <a:spAutoFit/>
          </a:bodyPr>
          <a:lstStyle/>
          <a:p>
            <a:r>
              <a:rPr lang="en-GB" sz="2400" dirty="0"/>
              <a:t>Domiciliary care</a:t>
            </a:r>
          </a:p>
        </p:txBody>
      </p:sp>
      <p:sp>
        <p:nvSpPr>
          <p:cNvPr id="41" name="TextBox 40">
            <a:extLst>
              <a:ext uri="{FF2B5EF4-FFF2-40B4-BE49-F238E27FC236}">
                <a16:creationId xmlns:a16="http://schemas.microsoft.com/office/drawing/2014/main" id="{ADDDADD6-E7D6-4715-8DAF-C03C92856AD5}"/>
              </a:ext>
            </a:extLst>
          </p:cNvPr>
          <p:cNvSpPr txBox="1"/>
          <p:nvPr/>
        </p:nvSpPr>
        <p:spPr>
          <a:xfrm>
            <a:off x="6864429" y="5134371"/>
            <a:ext cx="2329407" cy="461665"/>
          </a:xfrm>
          <a:prstGeom prst="rect">
            <a:avLst/>
          </a:prstGeom>
          <a:noFill/>
        </p:spPr>
        <p:txBody>
          <a:bodyPr wrap="square" rtlCol="0">
            <a:spAutoFit/>
          </a:bodyPr>
          <a:lstStyle/>
          <a:p>
            <a:r>
              <a:rPr lang="en-GB" sz="2400" dirty="0"/>
              <a:t>Urgent care</a:t>
            </a:r>
          </a:p>
        </p:txBody>
      </p:sp>
      <p:pic>
        <p:nvPicPr>
          <p:cNvPr id="3" name="Graphic 2" descr="Needle">
            <a:extLst>
              <a:ext uri="{FF2B5EF4-FFF2-40B4-BE49-F238E27FC236}">
                <a16:creationId xmlns:a16="http://schemas.microsoft.com/office/drawing/2014/main" id="{AD668ADA-8952-4C82-A02C-603B8D31AB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9329" y="4217441"/>
            <a:ext cx="540000" cy="540000"/>
          </a:xfrm>
          <a:prstGeom prst="rect">
            <a:avLst/>
          </a:prstGeom>
        </p:spPr>
      </p:pic>
      <p:pic>
        <p:nvPicPr>
          <p:cNvPr id="5" name="Graphic 4" descr="Medical">
            <a:extLst>
              <a:ext uri="{FF2B5EF4-FFF2-40B4-BE49-F238E27FC236}">
                <a16:creationId xmlns:a16="http://schemas.microsoft.com/office/drawing/2014/main" id="{903145C8-B49C-406B-AB4E-9786E2DD4A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6032" y="1512648"/>
            <a:ext cx="540000" cy="540000"/>
          </a:xfrm>
          <a:prstGeom prst="rect">
            <a:avLst/>
          </a:prstGeom>
        </p:spPr>
      </p:pic>
      <p:pic>
        <p:nvPicPr>
          <p:cNvPr id="7" name="Graphic 6" descr="Ambulance">
            <a:extLst>
              <a:ext uri="{FF2B5EF4-FFF2-40B4-BE49-F238E27FC236}">
                <a16:creationId xmlns:a16="http://schemas.microsoft.com/office/drawing/2014/main" id="{5459F596-6658-4BFC-82AB-F212BE2492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3882" y="5028131"/>
            <a:ext cx="540000" cy="540000"/>
          </a:xfrm>
          <a:prstGeom prst="rect">
            <a:avLst/>
          </a:prstGeom>
        </p:spPr>
      </p:pic>
      <p:pic>
        <p:nvPicPr>
          <p:cNvPr id="10" name="Graphic 9" descr="First aid kit">
            <a:extLst>
              <a:ext uri="{FF2B5EF4-FFF2-40B4-BE49-F238E27FC236}">
                <a16:creationId xmlns:a16="http://schemas.microsoft.com/office/drawing/2014/main" id="{92F4BCD0-52E8-4E4B-A752-DE1D8B5481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29329" y="3447032"/>
            <a:ext cx="540000" cy="540000"/>
          </a:xfrm>
          <a:prstGeom prst="rect">
            <a:avLst/>
          </a:prstGeom>
        </p:spPr>
      </p:pic>
      <p:sp>
        <p:nvSpPr>
          <p:cNvPr id="33" name="TextBox 32">
            <a:extLst>
              <a:ext uri="{FF2B5EF4-FFF2-40B4-BE49-F238E27FC236}">
                <a16:creationId xmlns:a16="http://schemas.microsoft.com/office/drawing/2014/main" id="{5282C026-0EDD-4F67-A2C0-781A53AAADED}"/>
              </a:ext>
            </a:extLst>
          </p:cNvPr>
          <p:cNvSpPr txBox="1"/>
          <p:nvPr/>
        </p:nvSpPr>
        <p:spPr>
          <a:xfrm>
            <a:off x="6864429" y="4295776"/>
            <a:ext cx="2329407" cy="461665"/>
          </a:xfrm>
          <a:prstGeom prst="rect">
            <a:avLst/>
          </a:prstGeom>
          <a:noFill/>
        </p:spPr>
        <p:txBody>
          <a:bodyPr wrap="square" rtlCol="0">
            <a:spAutoFit/>
          </a:bodyPr>
          <a:lstStyle/>
          <a:p>
            <a:r>
              <a:rPr lang="en-GB" sz="2400" dirty="0"/>
              <a:t>Nail surgery</a:t>
            </a:r>
          </a:p>
        </p:txBody>
      </p:sp>
      <p:pic>
        <p:nvPicPr>
          <p:cNvPr id="12" name="Graphic 11" descr="Medicine">
            <a:extLst>
              <a:ext uri="{FF2B5EF4-FFF2-40B4-BE49-F238E27FC236}">
                <a16:creationId xmlns:a16="http://schemas.microsoft.com/office/drawing/2014/main" id="{AE988368-7C1C-494D-A66D-5774A15D6D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29329" y="2551678"/>
            <a:ext cx="540000" cy="461665"/>
          </a:xfrm>
          <a:prstGeom prst="rect">
            <a:avLst/>
          </a:prstGeom>
        </p:spPr>
      </p:pic>
      <p:sp>
        <p:nvSpPr>
          <p:cNvPr id="37" name="TextBox 36">
            <a:extLst>
              <a:ext uri="{FF2B5EF4-FFF2-40B4-BE49-F238E27FC236}">
                <a16:creationId xmlns:a16="http://schemas.microsoft.com/office/drawing/2014/main" id="{B3B5C873-3A91-4DAE-A82E-FD0443633413}"/>
              </a:ext>
            </a:extLst>
          </p:cNvPr>
          <p:cNvSpPr txBox="1"/>
          <p:nvPr/>
        </p:nvSpPr>
        <p:spPr>
          <a:xfrm>
            <a:off x="6827530" y="2590846"/>
            <a:ext cx="2329407" cy="461665"/>
          </a:xfrm>
          <a:prstGeom prst="rect">
            <a:avLst/>
          </a:prstGeom>
          <a:noFill/>
        </p:spPr>
        <p:txBody>
          <a:bodyPr wrap="square" rtlCol="0">
            <a:spAutoFit/>
          </a:bodyPr>
          <a:lstStyle/>
          <a:p>
            <a:r>
              <a:rPr lang="en-GB" sz="2400" dirty="0"/>
              <a:t>Ulcer care</a:t>
            </a:r>
          </a:p>
        </p:txBody>
      </p:sp>
      <p:pic>
        <p:nvPicPr>
          <p:cNvPr id="15" name="Graphic 14" descr="Shoe">
            <a:extLst>
              <a:ext uri="{FF2B5EF4-FFF2-40B4-BE49-F238E27FC236}">
                <a16:creationId xmlns:a16="http://schemas.microsoft.com/office/drawing/2014/main" id="{8928D238-D1DE-41C8-8424-5A64FEB1C2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29329" y="5860251"/>
            <a:ext cx="540000" cy="540000"/>
          </a:xfrm>
          <a:prstGeom prst="rect">
            <a:avLst/>
          </a:prstGeom>
        </p:spPr>
      </p:pic>
      <p:sp>
        <p:nvSpPr>
          <p:cNvPr id="42" name="TextBox 41">
            <a:extLst>
              <a:ext uri="{FF2B5EF4-FFF2-40B4-BE49-F238E27FC236}">
                <a16:creationId xmlns:a16="http://schemas.microsoft.com/office/drawing/2014/main" id="{5C607477-447E-4957-AD63-13ED1986C76A}"/>
              </a:ext>
            </a:extLst>
          </p:cNvPr>
          <p:cNvSpPr txBox="1"/>
          <p:nvPr/>
        </p:nvSpPr>
        <p:spPr>
          <a:xfrm>
            <a:off x="6916635" y="6027991"/>
            <a:ext cx="2329407" cy="461665"/>
          </a:xfrm>
          <a:prstGeom prst="rect">
            <a:avLst/>
          </a:prstGeom>
          <a:noFill/>
        </p:spPr>
        <p:txBody>
          <a:bodyPr wrap="square" rtlCol="0">
            <a:spAutoFit/>
          </a:bodyPr>
          <a:lstStyle/>
          <a:p>
            <a:r>
              <a:rPr lang="en-GB" sz="2400" dirty="0"/>
              <a:t>Orthotics</a:t>
            </a:r>
          </a:p>
        </p:txBody>
      </p:sp>
      <p:pic>
        <p:nvPicPr>
          <p:cNvPr id="46" name="Graphic 45" descr="Man">
            <a:extLst>
              <a:ext uri="{FF2B5EF4-FFF2-40B4-BE49-F238E27FC236}">
                <a16:creationId xmlns:a16="http://schemas.microsoft.com/office/drawing/2014/main" id="{09C5B284-8BA0-44AA-A079-7217B73514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8576" y="2520584"/>
            <a:ext cx="540000" cy="540000"/>
          </a:xfrm>
          <a:prstGeom prst="rect">
            <a:avLst/>
          </a:prstGeom>
        </p:spPr>
      </p:pic>
      <p:pic>
        <p:nvPicPr>
          <p:cNvPr id="47" name="Graphic 46" descr="Man">
            <a:extLst>
              <a:ext uri="{FF2B5EF4-FFF2-40B4-BE49-F238E27FC236}">
                <a16:creationId xmlns:a16="http://schemas.microsoft.com/office/drawing/2014/main" id="{06FD4267-4662-4BFC-993A-5ADB69F045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862" y="1758372"/>
            <a:ext cx="540000" cy="540000"/>
          </a:xfrm>
          <a:prstGeom prst="rect">
            <a:avLst/>
          </a:prstGeom>
        </p:spPr>
      </p:pic>
      <p:pic>
        <p:nvPicPr>
          <p:cNvPr id="48" name="Graphic 47" descr="Man">
            <a:extLst>
              <a:ext uri="{FF2B5EF4-FFF2-40B4-BE49-F238E27FC236}">
                <a16:creationId xmlns:a16="http://schemas.microsoft.com/office/drawing/2014/main" id="{BB6002C6-DBBB-469E-9295-D0CF82F70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8918" y="1729704"/>
            <a:ext cx="540000" cy="540000"/>
          </a:xfrm>
          <a:prstGeom prst="rect">
            <a:avLst/>
          </a:prstGeom>
        </p:spPr>
      </p:pic>
      <p:pic>
        <p:nvPicPr>
          <p:cNvPr id="49" name="Graphic 48" descr="Man">
            <a:extLst>
              <a:ext uri="{FF2B5EF4-FFF2-40B4-BE49-F238E27FC236}">
                <a16:creationId xmlns:a16="http://schemas.microsoft.com/office/drawing/2014/main" id="{FBEBE08E-F395-4481-BBC3-2272471C99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2278" y="1146926"/>
            <a:ext cx="540000" cy="540000"/>
          </a:xfrm>
          <a:prstGeom prst="rect">
            <a:avLst/>
          </a:prstGeom>
        </p:spPr>
      </p:pic>
      <p:pic>
        <p:nvPicPr>
          <p:cNvPr id="50" name="Graphic 49" descr="Man">
            <a:extLst>
              <a:ext uri="{FF2B5EF4-FFF2-40B4-BE49-F238E27FC236}">
                <a16:creationId xmlns:a16="http://schemas.microsoft.com/office/drawing/2014/main" id="{8775F684-DCBD-408A-AA85-404231658E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2314" y="1154605"/>
            <a:ext cx="540000" cy="540000"/>
          </a:xfrm>
          <a:prstGeom prst="rect">
            <a:avLst/>
          </a:prstGeom>
        </p:spPr>
      </p:pic>
      <p:pic>
        <p:nvPicPr>
          <p:cNvPr id="51" name="Graphic 50" descr="Man">
            <a:extLst>
              <a:ext uri="{FF2B5EF4-FFF2-40B4-BE49-F238E27FC236}">
                <a16:creationId xmlns:a16="http://schemas.microsoft.com/office/drawing/2014/main" id="{16ED334C-BB1C-4D52-80CB-1D607F323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3908" y="1160469"/>
            <a:ext cx="540000" cy="540000"/>
          </a:xfrm>
          <a:prstGeom prst="rect">
            <a:avLst/>
          </a:prstGeom>
        </p:spPr>
      </p:pic>
      <p:pic>
        <p:nvPicPr>
          <p:cNvPr id="52" name="Graphic 51" descr="Man">
            <a:extLst>
              <a:ext uri="{FF2B5EF4-FFF2-40B4-BE49-F238E27FC236}">
                <a16:creationId xmlns:a16="http://schemas.microsoft.com/office/drawing/2014/main" id="{22232218-99A3-44CD-A798-D72ADE2920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5484" y="2512511"/>
            <a:ext cx="540000" cy="540000"/>
          </a:xfrm>
          <a:prstGeom prst="rect">
            <a:avLst/>
          </a:prstGeom>
        </p:spPr>
      </p:pic>
      <p:pic>
        <p:nvPicPr>
          <p:cNvPr id="53" name="Graphic 52" descr="Man">
            <a:extLst>
              <a:ext uri="{FF2B5EF4-FFF2-40B4-BE49-F238E27FC236}">
                <a16:creationId xmlns:a16="http://schemas.microsoft.com/office/drawing/2014/main" id="{0B2C1117-04B5-46EA-ACF1-54BF283B99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461" y="2516999"/>
            <a:ext cx="540000" cy="540000"/>
          </a:xfrm>
          <a:prstGeom prst="rect">
            <a:avLst/>
          </a:prstGeom>
        </p:spPr>
      </p:pic>
      <p:pic>
        <p:nvPicPr>
          <p:cNvPr id="54" name="Graphic 53" descr="Man">
            <a:extLst>
              <a:ext uri="{FF2B5EF4-FFF2-40B4-BE49-F238E27FC236}">
                <a16:creationId xmlns:a16="http://schemas.microsoft.com/office/drawing/2014/main" id="{6BA77DC2-AC90-4B21-A960-3DFD5373F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4868" y="2513749"/>
            <a:ext cx="540000" cy="540000"/>
          </a:xfrm>
          <a:prstGeom prst="rect">
            <a:avLst/>
          </a:prstGeom>
        </p:spPr>
      </p:pic>
      <p:pic>
        <p:nvPicPr>
          <p:cNvPr id="55" name="Graphic 54" descr="Man">
            <a:extLst>
              <a:ext uri="{FF2B5EF4-FFF2-40B4-BE49-F238E27FC236}">
                <a16:creationId xmlns:a16="http://schemas.microsoft.com/office/drawing/2014/main" id="{C339E669-F1C3-48C7-A774-EF48779F7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6782" y="3431563"/>
            <a:ext cx="540000" cy="540000"/>
          </a:xfrm>
          <a:prstGeom prst="rect">
            <a:avLst/>
          </a:prstGeom>
        </p:spPr>
      </p:pic>
      <p:pic>
        <p:nvPicPr>
          <p:cNvPr id="56" name="Graphic 55" descr="Man">
            <a:extLst>
              <a:ext uri="{FF2B5EF4-FFF2-40B4-BE49-F238E27FC236}">
                <a16:creationId xmlns:a16="http://schemas.microsoft.com/office/drawing/2014/main" id="{22789FBB-5575-4341-B411-63637C0FB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8314" y="1726020"/>
            <a:ext cx="540000" cy="540000"/>
          </a:xfrm>
          <a:prstGeom prst="rect">
            <a:avLst/>
          </a:prstGeom>
        </p:spPr>
      </p:pic>
      <p:pic>
        <p:nvPicPr>
          <p:cNvPr id="57" name="Graphic 56" descr="Man">
            <a:extLst>
              <a:ext uri="{FF2B5EF4-FFF2-40B4-BE49-F238E27FC236}">
                <a16:creationId xmlns:a16="http://schemas.microsoft.com/office/drawing/2014/main" id="{A4C4CA15-CC1D-43E2-A96F-8E7C61DF9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2278" y="1736872"/>
            <a:ext cx="540000" cy="540000"/>
          </a:xfrm>
          <a:prstGeom prst="rect">
            <a:avLst/>
          </a:prstGeom>
        </p:spPr>
      </p:pic>
      <p:pic>
        <p:nvPicPr>
          <p:cNvPr id="58" name="Graphic 57" descr="Man">
            <a:extLst>
              <a:ext uri="{FF2B5EF4-FFF2-40B4-BE49-F238E27FC236}">
                <a16:creationId xmlns:a16="http://schemas.microsoft.com/office/drawing/2014/main" id="{9543680F-22AC-4D0C-9AE5-6084CC2C3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6806" y="1758453"/>
            <a:ext cx="540000" cy="540000"/>
          </a:xfrm>
          <a:prstGeom prst="rect">
            <a:avLst/>
          </a:prstGeom>
        </p:spPr>
      </p:pic>
      <p:pic>
        <p:nvPicPr>
          <p:cNvPr id="59" name="Graphic 58" descr="Man">
            <a:extLst>
              <a:ext uri="{FF2B5EF4-FFF2-40B4-BE49-F238E27FC236}">
                <a16:creationId xmlns:a16="http://schemas.microsoft.com/office/drawing/2014/main" id="{10DE5D98-ECC9-412E-94F2-91A6C3260B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5968" y="2525737"/>
            <a:ext cx="540000" cy="540000"/>
          </a:xfrm>
          <a:prstGeom prst="rect">
            <a:avLst/>
          </a:prstGeom>
        </p:spPr>
      </p:pic>
      <p:pic>
        <p:nvPicPr>
          <p:cNvPr id="60" name="Graphic 59" descr="Man">
            <a:extLst>
              <a:ext uri="{FF2B5EF4-FFF2-40B4-BE49-F238E27FC236}">
                <a16:creationId xmlns:a16="http://schemas.microsoft.com/office/drawing/2014/main" id="{6E79FC16-A98E-4042-B509-64775C957C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1756" y="5067152"/>
            <a:ext cx="540000" cy="540000"/>
          </a:xfrm>
          <a:prstGeom prst="rect">
            <a:avLst/>
          </a:prstGeom>
        </p:spPr>
      </p:pic>
      <p:pic>
        <p:nvPicPr>
          <p:cNvPr id="61" name="Graphic 60" descr="Man">
            <a:extLst>
              <a:ext uri="{FF2B5EF4-FFF2-40B4-BE49-F238E27FC236}">
                <a16:creationId xmlns:a16="http://schemas.microsoft.com/office/drawing/2014/main" id="{1766D60F-1856-4C16-855D-A0891C5E3E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0877" y="4260987"/>
            <a:ext cx="540000" cy="540000"/>
          </a:xfrm>
          <a:prstGeom prst="rect">
            <a:avLst/>
          </a:prstGeom>
        </p:spPr>
      </p:pic>
      <p:pic>
        <p:nvPicPr>
          <p:cNvPr id="62" name="Graphic 61" descr="Man">
            <a:extLst>
              <a:ext uri="{FF2B5EF4-FFF2-40B4-BE49-F238E27FC236}">
                <a16:creationId xmlns:a16="http://schemas.microsoft.com/office/drawing/2014/main" id="{8D1A7E48-BC32-4EC7-9232-C6F719EBE3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8799" y="3429000"/>
            <a:ext cx="540000" cy="540000"/>
          </a:xfrm>
          <a:prstGeom prst="rect">
            <a:avLst/>
          </a:prstGeom>
        </p:spPr>
      </p:pic>
      <p:pic>
        <p:nvPicPr>
          <p:cNvPr id="63" name="Graphic 62" descr="Man">
            <a:extLst>
              <a:ext uri="{FF2B5EF4-FFF2-40B4-BE49-F238E27FC236}">
                <a16:creationId xmlns:a16="http://schemas.microsoft.com/office/drawing/2014/main" id="{29747E20-DE61-46F6-9242-32270C2BE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461" y="3427730"/>
            <a:ext cx="540000" cy="540000"/>
          </a:xfrm>
          <a:prstGeom prst="rect">
            <a:avLst/>
          </a:prstGeom>
        </p:spPr>
      </p:pic>
      <p:pic>
        <p:nvPicPr>
          <p:cNvPr id="64" name="Graphic 63" descr="Man">
            <a:extLst>
              <a:ext uri="{FF2B5EF4-FFF2-40B4-BE49-F238E27FC236}">
                <a16:creationId xmlns:a16="http://schemas.microsoft.com/office/drawing/2014/main" id="{C0A9E73F-29EB-416B-912A-188F1BAE1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505" y="3427730"/>
            <a:ext cx="540000" cy="540000"/>
          </a:xfrm>
          <a:prstGeom prst="rect">
            <a:avLst/>
          </a:prstGeom>
        </p:spPr>
      </p:pic>
      <p:pic>
        <p:nvPicPr>
          <p:cNvPr id="65" name="Graphic 64" descr="Man">
            <a:extLst>
              <a:ext uri="{FF2B5EF4-FFF2-40B4-BE49-F238E27FC236}">
                <a16:creationId xmlns:a16="http://schemas.microsoft.com/office/drawing/2014/main" id="{A5A5957C-665E-48AE-8C8E-97DAE5AC1D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8729" y="3451754"/>
            <a:ext cx="540000" cy="540000"/>
          </a:xfrm>
          <a:prstGeom prst="rect">
            <a:avLst/>
          </a:prstGeom>
        </p:spPr>
      </p:pic>
      <p:pic>
        <p:nvPicPr>
          <p:cNvPr id="66" name="Graphic 65" descr="Man">
            <a:extLst>
              <a:ext uri="{FF2B5EF4-FFF2-40B4-BE49-F238E27FC236}">
                <a16:creationId xmlns:a16="http://schemas.microsoft.com/office/drawing/2014/main" id="{761E0A3B-A46D-4CD9-ACA3-394CEDE3C7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3932" y="5060677"/>
            <a:ext cx="540000" cy="540000"/>
          </a:xfrm>
          <a:prstGeom prst="rect">
            <a:avLst/>
          </a:prstGeom>
        </p:spPr>
      </p:pic>
      <p:pic>
        <p:nvPicPr>
          <p:cNvPr id="67" name="Graphic 66" descr="Man">
            <a:extLst>
              <a:ext uri="{FF2B5EF4-FFF2-40B4-BE49-F238E27FC236}">
                <a16:creationId xmlns:a16="http://schemas.microsoft.com/office/drawing/2014/main" id="{BAB1EFB4-AE45-42F5-A317-B57C67E7E5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8882" y="4245518"/>
            <a:ext cx="540000" cy="540000"/>
          </a:xfrm>
          <a:prstGeom prst="rect">
            <a:avLst/>
          </a:prstGeom>
        </p:spPr>
      </p:pic>
      <p:pic>
        <p:nvPicPr>
          <p:cNvPr id="68" name="Graphic 67" descr="Man">
            <a:extLst>
              <a:ext uri="{FF2B5EF4-FFF2-40B4-BE49-F238E27FC236}">
                <a16:creationId xmlns:a16="http://schemas.microsoft.com/office/drawing/2014/main" id="{CC3EEE1E-EB5D-4899-B72B-7DF9991B0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155" y="4253197"/>
            <a:ext cx="540000" cy="540000"/>
          </a:xfrm>
          <a:prstGeom prst="rect">
            <a:avLst/>
          </a:prstGeom>
        </p:spPr>
      </p:pic>
      <p:pic>
        <p:nvPicPr>
          <p:cNvPr id="69" name="Graphic 68" descr="Man">
            <a:extLst>
              <a:ext uri="{FF2B5EF4-FFF2-40B4-BE49-F238E27FC236}">
                <a16:creationId xmlns:a16="http://schemas.microsoft.com/office/drawing/2014/main" id="{F717604E-810C-41EC-B4FD-A8FF1D528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0384" y="4245518"/>
            <a:ext cx="540000" cy="540000"/>
          </a:xfrm>
          <a:prstGeom prst="rect">
            <a:avLst/>
          </a:prstGeom>
        </p:spPr>
      </p:pic>
      <p:pic>
        <p:nvPicPr>
          <p:cNvPr id="70" name="Graphic 69" descr="Man">
            <a:extLst>
              <a:ext uri="{FF2B5EF4-FFF2-40B4-BE49-F238E27FC236}">
                <a16:creationId xmlns:a16="http://schemas.microsoft.com/office/drawing/2014/main" id="{5A002124-0F1A-4C86-9F4E-0B071EB285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5484" y="3447032"/>
            <a:ext cx="540000" cy="540000"/>
          </a:xfrm>
          <a:prstGeom prst="rect">
            <a:avLst/>
          </a:prstGeom>
        </p:spPr>
      </p:pic>
      <p:pic>
        <p:nvPicPr>
          <p:cNvPr id="71" name="Graphic 70" descr="Man">
            <a:extLst>
              <a:ext uri="{FF2B5EF4-FFF2-40B4-BE49-F238E27FC236}">
                <a16:creationId xmlns:a16="http://schemas.microsoft.com/office/drawing/2014/main" id="{E617EB61-8B80-4156-A995-8BD2B068D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8410" y="1139191"/>
            <a:ext cx="540000" cy="540000"/>
          </a:xfrm>
          <a:prstGeom prst="rect">
            <a:avLst/>
          </a:prstGeom>
        </p:spPr>
      </p:pic>
      <p:pic>
        <p:nvPicPr>
          <p:cNvPr id="72" name="Graphic 71" descr="Man">
            <a:extLst>
              <a:ext uri="{FF2B5EF4-FFF2-40B4-BE49-F238E27FC236}">
                <a16:creationId xmlns:a16="http://schemas.microsoft.com/office/drawing/2014/main" id="{CE79AAF0-A1D5-41E7-9FA3-5B33B612A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168" y="3447032"/>
            <a:ext cx="540000" cy="540000"/>
          </a:xfrm>
          <a:prstGeom prst="rect">
            <a:avLst/>
          </a:prstGeom>
        </p:spPr>
      </p:pic>
      <p:pic>
        <p:nvPicPr>
          <p:cNvPr id="73" name="Graphic 72" descr="Man">
            <a:extLst>
              <a:ext uri="{FF2B5EF4-FFF2-40B4-BE49-F238E27FC236}">
                <a16:creationId xmlns:a16="http://schemas.microsoft.com/office/drawing/2014/main" id="{7A7CE7D4-2358-42E5-A75B-B5C56EB63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9947" y="5058963"/>
            <a:ext cx="540000" cy="540000"/>
          </a:xfrm>
          <a:prstGeom prst="rect">
            <a:avLst/>
          </a:prstGeom>
        </p:spPr>
      </p:pic>
      <p:pic>
        <p:nvPicPr>
          <p:cNvPr id="74" name="Graphic 73" descr="Man">
            <a:extLst>
              <a:ext uri="{FF2B5EF4-FFF2-40B4-BE49-F238E27FC236}">
                <a16:creationId xmlns:a16="http://schemas.microsoft.com/office/drawing/2014/main" id="{208BBC54-0CE5-45E1-95B1-884B8F37AD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184" y="3429000"/>
            <a:ext cx="540000" cy="540000"/>
          </a:xfrm>
          <a:prstGeom prst="rect">
            <a:avLst/>
          </a:prstGeom>
        </p:spPr>
      </p:pic>
      <p:pic>
        <p:nvPicPr>
          <p:cNvPr id="81" name="Graphic 80" descr="Man">
            <a:extLst>
              <a:ext uri="{FF2B5EF4-FFF2-40B4-BE49-F238E27FC236}">
                <a16:creationId xmlns:a16="http://schemas.microsoft.com/office/drawing/2014/main" id="{A9734775-E437-4610-858B-21585F8256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8184" y="5928266"/>
            <a:ext cx="540000" cy="540000"/>
          </a:xfrm>
          <a:prstGeom prst="rect">
            <a:avLst/>
          </a:prstGeom>
        </p:spPr>
      </p:pic>
      <p:pic>
        <p:nvPicPr>
          <p:cNvPr id="82" name="Graphic 81" descr="Man">
            <a:extLst>
              <a:ext uri="{FF2B5EF4-FFF2-40B4-BE49-F238E27FC236}">
                <a16:creationId xmlns:a16="http://schemas.microsoft.com/office/drawing/2014/main" id="{18B3EF9E-2E87-4E83-9C55-286EDD5337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3684" y="5949656"/>
            <a:ext cx="540000" cy="540000"/>
          </a:xfrm>
          <a:prstGeom prst="rect">
            <a:avLst/>
          </a:prstGeom>
        </p:spPr>
      </p:pic>
      <p:pic>
        <p:nvPicPr>
          <p:cNvPr id="83" name="Graphic 82" descr="Man">
            <a:extLst>
              <a:ext uri="{FF2B5EF4-FFF2-40B4-BE49-F238E27FC236}">
                <a16:creationId xmlns:a16="http://schemas.microsoft.com/office/drawing/2014/main" id="{CC511E33-9851-4412-8025-40F007C61F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2616" y="5949656"/>
            <a:ext cx="540000" cy="540000"/>
          </a:xfrm>
          <a:prstGeom prst="rect">
            <a:avLst/>
          </a:prstGeom>
        </p:spPr>
      </p:pic>
      <p:pic>
        <p:nvPicPr>
          <p:cNvPr id="84" name="Graphic 83" descr="Man">
            <a:extLst>
              <a:ext uri="{FF2B5EF4-FFF2-40B4-BE49-F238E27FC236}">
                <a16:creationId xmlns:a16="http://schemas.microsoft.com/office/drawing/2014/main" id="{3E346E55-400B-481A-A5E5-9C806F1DB5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1292" y="5928266"/>
            <a:ext cx="540000" cy="540000"/>
          </a:xfrm>
          <a:prstGeom prst="rect">
            <a:avLst/>
          </a:prstGeom>
        </p:spPr>
      </p:pic>
      <p:pic>
        <p:nvPicPr>
          <p:cNvPr id="85" name="Graphic 84" descr="Man">
            <a:extLst>
              <a:ext uri="{FF2B5EF4-FFF2-40B4-BE49-F238E27FC236}">
                <a16:creationId xmlns:a16="http://schemas.microsoft.com/office/drawing/2014/main" id="{0C180AB4-8D6C-4FFC-984C-F9CDC394D5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3932" y="5938961"/>
            <a:ext cx="540000" cy="540000"/>
          </a:xfrm>
          <a:prstGeom prst="rect">
            <a:avLst/>
          </a:prstGeom>
        </p:spPr>
      </p:pic>
      <p:cxnSp>
        <p:nvCxnSpPr>
          <p:cNvPr id="86" name="Straight Arrow Connector 85">
            <a:extLst>
              <a:ext uri="{FF2B5EF4-FFF2-40B4-BE49-F238E27FC236}">
                <a16:creationId xmlns:a16="http://schemas.microsoft.com/office/drawing/2014/main" id="{F5A45683-24D3-4791-834A-0F677DCCF7C2}"/>
              </a:ext>
            </a:extLst>
          </p:cNvPr>
          <p:cNvCxnSpPr>
            <a:cxnSpLocks/>
          </p:cNvCxnSpPr>
          <p:nvPr/>
        </p:nvCxnSpPr>
        <p:spPr>
          <a:xfrm>
            <a:off x="3548918" y="4540746"/>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6A300160-D14C-425E-A005-C8A7D52CCBE6}"/>
              </a:ext>
            </a:extLst>
          </p:cNvPr>
          <p:cNvCxnSpPr>
            <a:cxnSpLocks/>
          </p:cNvCxnSpPr>
          <p:nvPr/>
        </p:nvCxnSpPr>
        <p:spPr>
          <a:xfrm>
            <a:off x="3548918" y="5365204"/>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A0C72371-3F24-4052-B7E9-DCC88F494678}"/>
              </a:ext>
            </a:extLst>
          </p:cNvPr>
          <p:cNvCxnSpPr>
            <a:cxnSpLocks/>
          </p:cNvCxnSpPr>
          <p:nvPr/>
        </p:nvCxnSpPr>
        <p:spPr>
          <a:xfrm>
            <a:off x="3549357" y="6220247"/>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82552683-277F-4A75-9A48-EEAB7234868B}"/>
              </a:ext>
            </a:extLst>
          </p:cNvPr>
          <p:cNvCxnSpPr>
            <a:cxnSpLocks/>
          </p:cNvCxnSpPr>
          <p:nvPr/>
        </p:nvCxnSpPr>
        <p:spPr>
          <a:xfrm>
            <a:off x="3565562" y="3763275"/>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98CAA9C2-F1BC-423C-9F34-4F0088C8F3B1}"/>
              </a:ext>
            </a:extLst>
          </p:cNvPr>
          <p:cNvCxnSpPr>
            <a:cxnSpLocks/>
          </p:cNvCxnSpPr>
          <p:nvPr/>
        </p:nvCxnSpPr>
        <p:spPr>
          <a:xfrm>
            <a:off x="3565562" y="2818947"/>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3E32B548-3A4E-434B-AEFB-4F6E807B9A1E}"/>
              </a:ext>
            </a:extLst>
          </p:cNvPr>
          <p:cNvCxnSpPr>
            <a:cxnSpLocks/>
          </p:cNvCxnSpPr>
          <p:nvPr/>
        </p:nvCxnSpPr>
        <p:spPr>
          <a:xfrm>
            <a:off x="3565562" y="1751481"/>
            <a:ext cx="243650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2C4A7D1B-E9AA-6226-D916-F474E81F48C0}"/>
              </a:ext>
            </a:extLst>
          </p:cNvPr>
          <p:cNvCxnSpPr>
            <a:cxnSpLocks/>
          </p:cNvCxnSpPr>
          <p:nvPr/>
        </p:nvCxnSpPr>
        <p:spPr>
          <a:xfrm flipH="1">
            <a:off x="1308184" y="1016381"/>
            <a:ext cx="2145857" cy="0"/>
          </a:xfrm>
          <a:prstGeom prst="straightConnector1">
            <a:avLst/>
          </a:prstGeom>
          <a:ln w="38100">
            <a:prstDash val="dash"/>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2170744D-31E1-C3AE-4131-4E5C2C1B52DC}"/>
              </a:ext>
            </a:extLst>
          </p:cNvPr>
          <p:cNvCxnSpPr>
            <a:cxnSpLocks/>
          </p:cNvCxnSpPr>
          <p:nvPr/>
        </p:nvCxnSpPr>
        <p:spPr>
          <a:xfrm flipH="1">
            <a:off x="1282294" y="1070332"/>
            <a:ext cx="3548" cy="1254833"/>
          </a:xfrm>
          <a:prstGeom prst="straightConnector1">
            <a:avLst/>
          </a:prstGeom>
          <a:ln w="38100">
            <a:prstDash val="dash"/>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C340BF3D-0ABC-2852-3C0D-2BA715C6E70B}"/>
              </a:ext>
            </a:extLst>
          </p:cNvPr>
          <p:cNvCxnSpPr>
            <a:cxnSpLocks/>
          </p:cNvCxnSpPr>
          <p:nvPr/>
        </p:nvCxnSpPr>
        <p:spPr>
          <a:xfrm flipV="1">
            <a:off x="1372636" y="2325165"/>
            <a:ext cx="2142848" cy="17321"/>
          </a:xfrm>
          <a:prstGeom prst="straightConnector1">
            <a:avLst/>
          </a:prstGeom>
          <a:ln w="38100">
            <a:prstDash val="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137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3F89008-4B4B-4436-9A74-930EFD2E1124}"/>
              </a:ext>
            </a:extLst>
          </p:cNvPr>
          <p:cNvSpPr txBox="1"/>
          <p:nvPr/>
        </p:nvSpPr>
        <p:spPr>
          <a:xfrm>
            <a:off x="2892016" y="459650"/>
            <a:ext cx="3874318" cy="584775"/>
          </a:xfrm>
          <a:prstGeom prst="rect">
            <a:avLst/>
          </a:prstGeom>
          <a:noFill/>
        </p:spPr>
        <p:txBody>
          <a:bodyPr wrap="square" rtlCol="0">
            <a:spAutoFit/>
          </a:bodyPr>
          <a:lstStyle/>
          <a:p>
            <a:pPr algn="ctr"/>
            <a:r>
              <a:rPr lang="en-GB" sz="3200" b="1" dirty="0"/>
              <a:t>Podiatry Service</a:t>
            </a:r>
          </a:p>
        </p:txBody>
      </p:sp>
      <p:sp>
        <p:nvSpPr>
          <p:cNvPr id="17" name="TextBox 16">
            <a:extLst>
              <a:ext uri="{FF2B5EF4-FFF2-40B4-BE49-F238E27FC236}">
                <a16:creationId xmlns:a16="http://schemas.microsoft.com/office/drawing/2014/main" id="{F6EE77F7-B6C3-4A87-BCDF-AB8F5B945738}"/>
              </a:ext>
            </a:extLst>
          </p:cNvPr>
          <p:cNvSpPr txBox="1"/>
          <p:nvPr/>
        </p:nvSpPr>
        <p:spPr>
          <a:xfrm>
            <a:off x="5297091" y="3021642"/>
            <a:ext cx="4799409" cy="16858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t>46 queues reduced to 18</a:t>
            </a:r>
          </a:p>
          <a:p>
            <a:pPr marL="342900" indent="-342900">
              <a:lnSpc>
                <a:spcPct val="150000"/>
              </a:lnSpc>
              <a:buFont typeface="Arial" panose="020B0604020202020204" pitchFamily="34" charset="0"/>
              <a:buChar char="•"/>
            </a:pPr>
            <a:r>
              <a:rPr lang="en-GB" sz="2400" dirty="0"/>
              <a:t>improved flow</a:t>
            </a:r>
          </a:p>
          <a:p>
            <a:pPr marL="342900" indent="-342900">
              <a:lnSpc>
                <a:spcPct val="150000"/>
              </a:lnSpc>
              <a:buFont typeface="Arial" panose="020B0604020202020204" pitchFamily="34" charset="0"/>
              <a:buChar char="•"/>
            </a:pPr>
            <a:r>
              <a:rPr lang="en-GB" sz="2400" dirty="0"/>
              <a:t>reduction in waiting times</a:t>
            </a:r>
          </a:p>
        </p:txBody>
      </p:sp>
      <p:pic>
        <p:nvPicPr>
          <p:cNvPr id="3074" name="Picture 2" descr="Feet, Barefoot, Foot, Ten, Shoes, Strange, Abstract">
            <a:extLst>
              <a:ext uri="{FF2B5EF4-FFF2-40B4-BE49-F238E27FC236}">
                <a16:creationId xmlns:a16="http://schemas.microsoft.com/office/drawing/2014/main" id="{32A65F13-3A3F-4151-B406-149138803F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472" y="1818022"/>
            <a:ext cx="4093087" cy="40930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588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7872F-825D-4AA3-B03C-BAB786418D65}"/>
              </a:ext>
            </a:extLst>
          </p:cNvPr>
          <p:cNvSpPr>
            <a:spLocks noGrp="1"/>
          </p:cNvSpPr>
          <p:nvPr>
            <p:ph type="title"/>
          </p:nvPr>
        </p:nvSpPr>
        <p:spPr>
          <a:xfrm>
            <a:off x="2404533" y="314066"/>
            <a:ext cx="5029201" cy="837402"/>
          </a:xfrm>
        </p:spPr>
        <p:txBody>
          <a:bodyPr>
            <a:normAutofit/>
          </a:bodyPr>
          <a:lstStyle/>
          <a:p>
            <a:r>
              <a:rPr lang="en-GB" sz="3200" b="1" dirty="0"/>
              <a:t>Reducing queues: triage</a:t>
            </a:r>
          </a:p>
        </p:txBody>
      </p:sp>
      <p:pic>
        <p:nvPicPr>
          <p:cNvPr id="7" name="Graphic 6" descr="Man">
            <a:extLst>
              <a:ext uri="{FF2B5EF4-FFF2-40B4-BE49-F238E27FC236}">
                <a16:creationId xmlns:a16="http://schemas.microsoft.com/office/drawing/2014/main" id="{3BDFD918-DA05-4873-A41D-8CFAE1CFF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082" y="3128504"/>
            <a:ext cx="957807" cy="957807"/>
          </a:xfrm>
          <a:prstGeom prst="rect">
            <a:avLst/>
          </a:prstGeom>
        </p:spPr>
      </p:pic>
      <p:sp>
        <p:nvSpPr>
          <p:cNvPr id="8" name="TextBox 7">
            <a:extLst>
              <a:ext uri="{FF2B5EF4-FFF2-40B4-BE49-F238E27FC236}">
                <a16:creationId xmlns:a16="http://schemas.microsoft.com/office/drawing/2014/main" id="{503293D0-52D0-40C9-A224-42C46176272D}"/>
              </a:ext>
            </a:extLst>
          </p:cNvPr>
          <p:cNvSpPr txBox="1"/>
          <p:nvPr/>
        </p:nvSpPr>
        <p:spPr>
          <a:xfrm>
            <a:off x="910168" y="1286932"/>
            <a:ext cx="1557867" cy="461665"/>
          </a:xfrm>
          <a:prstGeom prst="rect">
            <a:avLst/>
          </a:prstGeom>
          <a:noFill/>
        </p:spPr>
        <p:txBody>
          <a:bodyPr wrap="square" rtlCol="0">
            <a:spAutoFit/>
          </a:bodyPr>
          <a:lstStyle/>
          <a:p>
            <a:r>
              <a:rPr lang="en-GB" sz="2400"/>
              <a:t>Locality A</a:t>
            </a:r>
          </a:p>
        </p:txBody>
      </p:sp>
      <p:sp>
        <p:nvSpPr>
          <p:cNvPr id="9" name="TextBox 8">
            <a:extLst>
              <a:ext uri="{FF2B5EF4-FFF2-40B4-BE49-F238E27FC236}">
                <a16:creationId xmlns:a16="http://schemas.microsoft.com/office/drawing/2014/main" id="{F2FC4EAC-7335-4707-A36B-7AF06370A806}"/>
              </a:ext>
            </a:extLst>
          </p:cNvPr>
          <p:cNvSpPr txBox="1"/>
          <p:nvPr/>
        </p:nvSpPr>
        <p:spPr>
          <a:xfrm>
            <a:off x="6282268" y="1294149"/>
            <a:ext cx="1557867" cy="461665"/>
          </a:xfrm>
          <a:prstGeom prst="rect">
            <a:avLst/>
          </a:prstGeom>
          <a:noFill/>
        </p:spPr>
        <p:txBody>
          <a:bodyPr wrap="square" rtlCol="0">
            <a:spAutoFit/>
          </a:bodyPr>
          <a:lstStyle/>
          <a:p>
            <a:r>
              <a:rPr lang="en-GB" sz="2400"/>
              <a:t>Locality C</a:t>
            </a:r>
          </a:p>
        </p:txBody>
      </p:sp>
      <p:sp>
        <p:nvSpPr>
          <p:cNvPr id="10" name="TextBox 9">
            <a:extLst>
              <a:ext uri="{FF2B5EF4-FFF2-40B4-BE49-F238E27FC236}">
                <a16:creationId xmlns:a16="http://schemas.microsoft.com/office/drawing/2014/main" id="{668E2A16-246B-4FC4-B35F-21B7AE68CB18}"/>
              </a:ext>
            </a:extLst>
          </p:cNvPr>
          <p:cNvSpPr txBox="1"/>
          <p:nvPr/>
        </p:nvSpPr>
        <p:spPr>
          <a:xfrm>
            <a:off x="3551767" y="1270595"/>
            <a:ext cx="1557867" cy="461665"/>
          </a:xfrm>
          <a:prstGeom prst="rect">
            <a:avLst/>
          </a:prstGeom>
          <a:noFill/>
        </p:spPr>
        <p:txBody>
          <a:bodyPr wrap="square" rtlCol="0">
            <a:spAutoFit/>
          </a:bodyPr>
          <a:lstStyle/>
          <a:p>
            <a:r>
              <a:rPr lang="en-GB" sz="2400"/>
              <a:t>Locality B</a:t>
            </a:r>
          </a:p>
        </p:txBody>
      </p:sp>
      <p:pic>
        <p:nvPicPr>
          <p:cNvPr id="11" name="Graphic 10" descr="Man">
            <a:extLst>
              <a:ext uri="{FF2B5EF4-FFF2-40B4-BE49-F238E27FC236}">
                <a16:creationId xmlns:a16="http://schemas.microsoft.com/office/drawing/2014/main" id="{4671666A-1F3E-421F-8624-D97C1A47CA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6751" y="3164998"/>
            <a:ext cx="957807" cy="957807"/>
          </a:xfrm>
          <a:prstGeom prst="rect">
            <a:avLst/>
          </a:prstGeom>
        </p:spPr>
      </p:pic>
      <p:pic>
        <p:nvPicPr>
          <p:cNvPr id="12" name="Graphic 11" descr="Man">
            <a:extLst>
              <a:ext uri="{FF2B5EF4-FFF2-40B4-BE49-F238E27FC236}">
                <a16:creationId xmlns:a16="http://schemas.microsoft.com/office/drawing/2014/main" id="{AD4028DA-0897-44A9-85E7-8E30B5B6DC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2863" y="3164998"/>
            <a:ext cx="957807" cy="957807"/>
          </a:xfrm>
          <a:prstGeom prst="rect">
            <a:avLst/>
          </a:prstGeom>
        </p:spPr>
      </p:pic>
      <p:sp>
        <p:nvSpPr>
          <p:cNvPr id="13" name="TextBox 12">
            <a:extLst>
              <a:ext uri="{FF2B5EF4-FFF2-40B4-BE49-F238E27FC236}">
                <a16:creationId xmlns:a16="http://schemas.microsoft.com/office/drawing/2014/main" id="{88C91DDC-638F-4739-B9DC-20261A16BFE0}"/>
              </a:ext>
            </a:extLst>
          </p:cNvPr>
          <p:cNvSpPr txBox="1"/>
          <p:nvPr/>
        </p:nvSpPr>
        <p:spPr>
          <a:xfrm>
            <a:off x="1024468" y="2207718"/>
            <a:ext cx="1329266" cy="461665"/>
          </a:xfrm>
          <a:prstGeom prst="rect">
            <a:avLst/>
          </a:prstGeom>
          <a:noFill/>
        </p:spPr>
        <p:txBody>
          <a:bodyPr wrap="square" rtlCol="0">
            <a:spAutoFit/>
          </a:bodyPr>
          <a:lstStyle/>
          <a:p>
            <a:r>
              <a:rPr lang="en-GB" sz="2400"/>
              <a:t>Referral</a:t>
            </a:r>
          </a:p>
        </p:txBody>
      </p:sp>
      <p:sp>
        <p:nvSpPr>
          <p:cNvPr id="14" name="TextBox 13">
            <a:extLst>
              <a:ext uri="{FF2B5EF4-FFF2-40B4-BE49-F238E27FC236}">
                <a16:creationId xmlns:a16="http://schemas.microsoft.com/office/drawing/2014/main" id="{650F15D7-A129-416C-8F33-7D02CF2E27A2}"/>
              </a:ext>
            </a:extLst>
          </p:cNvPr>
          <p:cNvSpPr txBox="1"/>
          <p:nvPr/>
        </p:nvSpPr>
        <p:spPr>
          <a:xfrm>
            <a:off x="3666067" y="2250818"/>
            <a:ext cx="1329266" cy="461665"/>
          </a:xfrm>
          <a:prstGeom prst="rect">
            <a:avLst/>
          </a:prstGeom>
          <a:noFill/>
        </p:spPr>
        <p:txBody>
          <a:bodyPr wrap="square" rtlCol="0">
            <a:spAutoFit/>
          </a:bodyPr>
          <a:lstStyle/>
          <a:p>
            <a:r>
              <a:rPr lang="en-GB" sz="2400"/>
              <a:t>Referral</a:t>
            </a:r>
          </a:p>
        </p:txBody>
      </p:sp>
      <p:sp>
        <p:nvSpPr>
          <p:cNvPr id="15" name="TextBox 14">
            <a:extLst>
              <a:ext uri="{FF2B5EF4-FFF2-40B4-BE49-F238E27FC236}">
                <a16:creationId xmlns:a16="http://schemas.microsoft.com/office/drawing/2014/main" id="{D8AC9168-02EA-4205-8886-E117BB4E5B61}"/>
              </a:ext>
            </a:extLst>
          </p:cNvPr>
          <p:cNvSpPr txBox="1"/>
          <p:nvPr/>
        </p:nvSpPr>
        <p:spPr>
          <a:xfrm>
            <a:off x="6396568" y="2273531"/>
            <a:ext cx="1329266" cy="461665"/>
          </a:xfrm>
          <a:prstGeom prst="rect">
            <a:avLst/>
          </a:prstGeom>
          <a:noFill/>
        </p:spPr>
        <p:txBody>
          <a:bodyPr wrap="square" rtlCol="0">
            <a:spAutoFit/>
          </a:bodyPr>
          <a:lstStyle/>
          <a:p>
            <a:r>
              <a:rPr lang="en-GB" sz="2400"/>
              <a:t>Referral</a:t>
            </a:r>
          </a:p>
        </p:txBody>
      </p:sp>
      <p:sp>
        <p:nvSpPr>
          <p:cNvPr id="16" name="TextBox 15">
            <a:extLst>
              <a:ext uri="{FF2B5EF4-FFF2-40B4-BE49-F238E27FC236}">
                <a16:creationId xmlns:a16="http://schemas.microsoft.com/office/drawing/2014/main" id="{B237DB8B-E5FC-4613-A55F-937961DB7D0C}"/>
              </a:ext>
            </a:extLst>
          </p:cNvPr>
          <p:cNvSpPr txBox="1"/>
          <p:nvPr/>
        </p:nvSpPr>
        <p:spPr>
          <a:xfrm>
            <a:off x="1073150" y="3429000"/>
            <a:ext cx="1231902" cy="461665"/>
          </a:xfrm>
          <a:prstGeom prst="rect">
            <a:avLst/>
          </a:prstGeom>
          <a:noFill/>
        </p:spPr>
        <p:txBody>
          <a:bodyPr wrap="square" rtlCol="0">
            <a:spAutoFit/>
          </a:bodyPr>
          <a:lstStyle/>
          <a:p>
            <a:r>
              <a:rPr lang="en-GB" sz="2400"/>
              <a:t>Triage</a:t>
            </a:r>
          </a:p>
        </p:txBody>
      </p:sp>
      <p:sp>
        <p:nvSpPr>
          <p:cNvPr id="17" name="TextBox 16">
            <a:extLst>
              <a:ext uri="{FF2B5EF4-FFF2-40B4-BE49-F238E27FC236}">
                <a16:creationId xmlns:a16="http://schemas.microsoft.com/office/drawing/2014/main" id="{F4B9C34B-DD12-44F2-B4A7-5A77E1E2994E}"/>
              </a:ext>
            </a:extLst>
          </p:cNvPr>
          <p:cNvSpPr txBox="1"/>
          <p:nvPr/>
        </p:nvSpPr>
        <p:spPr>
          <a:xfrm>
            <a:off x="3706791" y="3413068"/>
            <a:ext cx="1231902" cy="461665"/>
          </a:xfrm>
          <a:prstGeom prst="rect">
            <a:avLst/>
          </a:prstGeom>
          <a:noFill/>
        </p:spPr>
        <p:txBody>
          <a:bodyPr wrap="square" rtlCol="0">
            <a:spAutoFit/>
          </a:bodyPr>
          <a:lstStyle/>
          <a:p>
            <a:r>
              <a:rPr lang="en-GB" sz="2400"/>
              <a:t>Triage</a:t>
            </a:r>
          </a:p>
        </p:txBody>
      </p:sp>
      <p:sp>
        <p:nvSpPr>
          <p:cNvPr id="18" name="TextBox 17">
            <a:extLst>
              <a:ext uri="{FF2B5EF4-FFF2-40B4-BE49-F238E27FC236}">
                <a16:creationId xmlns:a16="http://schemas.microsoft.com/office/drawing/2014/main" id="{98BE3F15-2799-4E2D-8E6C-7F0E7B9D06CA}"/>
              </a:ext>
            </a:extLst>
          </p:cNvPr>
          <p:cNvSpPr txBox="1"/>
          <p:nvPr/>
        </p:nvSpPr>
        <p:spPr>
          <a:xfrm>
            <a:off x="6445250" y="3429000"/>
            <a:ext cx="1231902" cy="461665"/>
          </a:xfrm>
          <a:prstGeom prst="rect">
            <a:avLst/>
          </a:prstGeom>
          <a:noFill/>
        </p:spPr>
        <p:txBody>
          <a:bodyPr wrap="square" rtlCol="0">
            <a:spAutoFit/>
          </a:bodyPr>
          <a:lstStyle/>
          <a:p>
            <a:r>
              <a:rPr lang="en-GB" sz="2400"/>
              <a:t>Triage</a:t>
            </a:r>
          </a:p>
        </p:txBody>
      </p:sp>
      <p:cxnSp>
        <p:nvCxnSpPr>
          <p:cNvPr id="20" name="Straight Arrow Connector 19">
            <a:extLst>
              <a:ext uri="{FF2B5EF4-FFF2-40B4-BE49-F238E27FC236}">
                <a16:creationId xmlns:a16="http://schemas.microsoft.com/office/drawing/2014/main" id="{4FBDE947-2F7E-434F-B83F-A21CD46CCD01}"/>
              </a:ext>
            </a:extLst>
          </p:cNvPr>
          <p:cNvCxnSpPr>
            <a:stCxn id="13" idx="2"/>
            <a:endCxn id="16" idx="0"/>
          </p:cNvCxnSpPr>
          <p:nvPr/>
        </p:nvCxnSpPr>
        <p:spPr>
          <a:xfrm>
            <a:off x="1689101" y="2669383"/>
            <a:ext cx="0" cy="7596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79AE180-75C7-4068-91D4-90E82CBD8A17}"/>
              </a:ext>
            </a:extLst>
          </p:cNvPr>
          <p:cNvCxnSpPr/>
          <p:nvPr/>
        </p:nvCxnSpPr>
        <p:spPr>
          <a:xfrm>
            <a:off x="7061201" y="2712482"/>
            <a:ext cx="0" cy="7596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5A50AA-AA2E-4097-BF79-81D2BDBB2BFD}"/>
              </a:ext>
            </a:extLst>
          </p:cNvPr>
          <p:cNvCxnSpPr/>
          <p:nvPr/>
        </p:nvCxnSpPr>
        <p:spPr>
          <a:xfrm>
            <a:off x="4322742" y="2712483"/>
            <a:ext cx="0" cy="7596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8693BC3-7712-46D8-A6E9-921C7D07D53D}"/>
              </a:ext>
            </a:extLst>
          </p:cNvPr>
          <p:cNvSpPr txBox="1"/>
          <p:nvPr/>
        </p:nvSpPr>
        <p:spPr>
          <a:xfrm>
            <a:off x="709083" y="4404814"/>
            <a:ext cx="1960035" cy="830997"/>
          </a:xfrm>
          <a:prstGeom prst="rect">
            <a:avLst/>
          </a:prstGeom>
          <a:noFill/>
        </p:spPr>
        <p:txBody>
          <a:bodyPr wrap="square" rtlCol="0">
            <a:spAutoFit/>
          </a:bodyPr>
          <a:lstStyle/>
          <a:p>
            <a:r>
              <a:rPr lang="en-GB" sz="2400"/>
              <a:t>1 hr 55 mins per day</a:t>
            </a:r>
          </a:p>
        </p:txBody>
      </p:sp>
      <p:sp>
        <p:nvSpPr>
          <p:cNvPr id="25" name="TextBox 24">
            <a:extLst>
              <a:ext uri="{FF2B5EF4-FFF2-40B4-BE49-F238E27FC236}">
                <a16:creationId xmlns:a16="http://schemas.microsoft.com/office/drawing/2014/main" id="{C85E1406-A103-410A-995B-956923B7FB5C}"/>
              </a:ext>
            </a:extLst>
          </p:cNvPr>
          <p:cNvSpPr txBox="1"/>
          <p:nvPr/>
        </p:nvSpPr>
        <p:spPr>
          <a:xfrm>
            <a:off x="3342724" y="4423800"/>
            <a:ext cx="1960035" cy="830997"/>
          </a:xfrm>
          <a:prstGeom prst="rect">
            <a:avLst/>
          </a:prstGeom>
          <a:noFill/>
        </p:spPr>
        <p:txBody>
          <a:bodyPr wrap="square" rtlCol="0">
            <a:spAutoFit/>
          </a:bodyPr>
          <a:lstStyle/>
          <a:p>
            <a:r>
              <a:rPr lang="en-GB" sz="2400"/>
              <a:t>4 hrs 32mins per day</a:t>
            </a:r>
          </a:p>
        </p:txBody>
      </p:sp>
      <p:sp>
        <p:nvSpPr>
          <p:cNvPr id="26" name="TextBox 25">
            <a:extLst>
              <a:ext uri="{FF2B5EF4-FFF2-40B4-BE49-F238E27FC236}">
                <a16:creationId xmlns:a16="http://schemas.microsoft.com/office/drawing/2014/main" id="{F6145A08-0C93-42AA-8337-0AD7F12E5E43}"/>
              </a:ext>
            </a:extLst>
          </p:cNvPr>
          <p:cNvSpPr txBox="1"/>
          <p:nvPr/>
        </p:nvSpPr>
        <p:spPr>
          <a:xfrm>
            <a:off x="6453716" y="4423799"/>
            <a:ext cx="1960035" cy="830997"/>
          </a:xfrm>
          <a:prstGeom prst="rect">
            <a:avLst/>
          </a:prstGeom>
          <a:noFill/>
        </p:spPr>
        <p:txBody>
          <a:bodyPr wrap="square" rtlCol="0">
            <a:spAutoFit/>
          </a:bodyPr>
          <a:lstStyle/>
          <a:p>
            <a:r>
              <a:rPr lang="en-GB" sz="2400"/>
              <a:t>2 hrs 55 mins per day</a:t>
            </a:r>
          </a:p>
        </p:txBody>
      </p:sp>
      <p:sp>
        <p:nvSpPr>
          <p:cNvPr id="27" name="TextBox 26">
            <a:extLst>
              <a:ext uri="{FF2B5EF4-FFF2-40B4-BE49-F238E27FC236}">
                <a16:creationId xmlns:a16="http://schemas.microsoft.com/office/drawing/2014/main" id="{61BABDBF-551A-423D-B391-6A0E54BD33A5}"/>
              </a:ext>
            </a:extLst>
          </p:cNvPr>
          <p:cNvSpPr txBox="1"/>
          <p:nvPr/>
        </p:nvSpPr>
        <p:spPr>
          <a:xfrm>
            <a:off x="586826" y="5708124"/>
            <a:ext cx="8703733" cy="461665"/>
          </a:xfrm>
          <a:prstGeom prst="rect">
            <a:avLst/>
          </a:prstGeom>
          <a:noFill/>
        </p:spPr>
        <p:txBody>
          <a:bodyPr wrap="square" rtlCol="0">
            <a:spAutoFit/>
          </a:bodyPr>
          <a:lstStyle/>
          <a:p>
            <a:r>
              <a:rPr lang="en-GB" sz="2400" dirty="0"/>
              <a:t>Total time required across 3 localities = 7hrs 43 mins per day</a:t>
            </a:r>
          </a:p>
        </p:txBody>
      </p:sp>
    </p:spTree>
    <p:extLst>
      <p:ext uri="{BB962C8B-B14F-4D97-AF65-F5344CB8AC3E}">
        <p14:creationId xmlns:p14="http://schemas.microsoft.com/office/powerpoint/2010/main" val="2735485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F10EC-7F7B-495A-9FF7-94D66ACF3930}"/>
              </a:ext>
            </a:extLst>
          </p:cNvPr>
          <p:cNvPicPr>
            <a:picLocks noChangeAspect="1"/>
          </p:cNvPicPr>
          <p:nvPr/>
        </p:nvPicPr>
        <p:blipFill>
          <a:blip r:embed="rId3"/>
          <a:stretch>
            <a:fillRect/>
          </a:stretch>
        </p:blipFill>
        <p:spPr>
          <a:xfrm>
            <a:off x="-159027" y="1351722"/>
            <a:ext cx="6253315" cy="4244180"/>
          </a:xfrm>
          <a:prstGeom prst="rect">
            <a:avLst/>
          </a:prstGeom>
        </p:spPr>
      </p:pic>
      <p:sp>
        <p:nvSpPr>
          <p:cNvPr id="2" name="TextBox 1">
            <a:extLst>
              <a:ext uri="{FF2B5EF4-FFF2-40B4-BE49-F238E27FC236}">
                <a16:creationId xmlns:a16="http://schemas.microsoft.com/office/drawing/2014/main" id="{08FBA98C-7F0A-4543-A296-F31A8821C4E7}"/>
              </a:ext>
            </a:extLst>
          </p:cNvPr>
          <p:cNvSpPr txBox="1"/>
          <p:nvPr/>
        </p:nvSpPr>
        <p:spPr>
          <a:xfrm>
            <a:off x="5857166" y="2558161"/>
            <a:ext cx="4978399" cy="22398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t>Who you are</a:t>
            </a:r>
          </a:p>
          <a:p>
            <a:pPr marL="342900" indent="-342900">
              <a:lnSpc>
                <a:spcPct val="150000"/>
              </a:lnSpc>
              <a:buFont typeface="Arial" panose="020B0604020202020204" pitchFamily="34" charset="0"/>
              <a:buChar char="•"/>
            </a:pPr>
            <a:r>
              <a:rPr lang="en-GB" sz="2400" dirty="0"/>
              <a:t>Your service</a:t>
            </a:r>
          </a:p>
          <a:p>
            <a:pPr marL="342900" indent="-342900">
              <a:lnSpc>
                <a:spcPct val="150000"/>
              </a:lnSpc>
              <a:buFont typeface="Arial" panose="020B0604020202020204" pitchFamily="34" charset="0"/>
              <a:buChar char="•"/>
            </a:pPr>
            <a:r>
              <a:rPr lang="en-GB" sz="2400" dirty="0"/>
              <a:t>What D&amp;C challenges your service is experiencing</a:t>
            </a:r>
          </a:p>
        </p:txBody>
      </p:sp>
    </p:spTree>
    <p:extLst>
      <p:ext uri="{BB962C8B-B14F-4D97-AF65-F5344CB8AC3E}">
        <p14:creationId xmlns:p14="http://schemas.microsoft.com/office/powerpoint/2010/main" val="267465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7872F-825D-4AA3-B03C-BAB786418D65}"/>
              </a:ext>
            </a:extLst>
          </p:cNvPr>
          <p:cNvSpPr>
            <a:spLocks noGrp="1"/>
          </p:cNvSpPr>
          <p:nvPr>
            <p:ph type="title"/>
          </p:nvPr>
        </p:nvSpPr>
        <p:spPr>
          <a:xfrm>
            <a:off x="2404533" y="314066"/>
            <a:ext cx="5029201" cy="837402"/>
          </a:xfrm>
        </p:spPr>
        <p:txBody>
          <a:bodyPr>
            <a:normAutofit/>
          </a:bodyPr>
          <a:lstStyle/>
          <a:p>
            <a:r>
              <a:rPr lang="en-GB" sz="3200" b="1"/>
              <a:t>Reducing triage queues</a:t>
            </a:r>
          </a:p>
        </p:txBody>
      </p:sp>
      <p:sp>
        <p:nvSpPr>
          <p:cNvPr id="8" name="TextBox 7">
            <a:extLst>
              <a:ext uri="{FF2B5EF4-FFF2-40B4-BE49-F238E27FC236}">
                <a16:creationId xmlns:a16="http://schemas.microsoft.com/office/drawing/2014/main" id="{503293D0-52D0-40C9-A224-42C46176272D}"/>
              </a:ext>
            </a:extLst>
          </p:cNvPr>
          <p:cNvSpPr txBox="1"/>
          <p:nvPr/>
        </p:nvSpPr>
        <p:spPr>
          <a:xfrm>
            <a:off x="910168" y="1286932"/>
            <a:ext cx="1557867" cy="461665"/>
          </a:xfrm>
          <a:prstGeom prst="rect">
            <a:avLst/>
          </a:prstGeom>
          <a:noFill/>
        </p:spPr>
        <p:txBody>
          <a:bodyPr wrap="square" rtlCol="0">
            <a:spAutoFit/>
          </a:bodyPr>
          <a:lstStyle/>
          <a:p>
            <a:r>
              <a:rPr lang="en-GB" sz="2400"/>
              <a:t>Locality A</a:t>
            </a:r>
          </a:p>
        </p:txBody>
      </p:sp>
      <p:sp>
        <p:nvSpPr>
          <p:cNvPr id="9" name="TextBox 8">
            <a:extLst>
              <a:ext uri="{FF2B5EF4-FFF2-40B4-BE49-F238E27FC236}">
                <a16:creationId xmlns:a16="http://schemas.microsoft.com/office/drawing/2014/main" id="{F2FC4EAC-7335-4707-A36B-7AF06370A806}"/>
              </a:ext>
            </a:extLst>
          </p:cNvPr>
          <p:cNvSpPr txBox="1"/>
          <p:nvPr/>
        </p:nvSpPr>
        <p:spPr>
          <a:xfrm>
            <a:off x="6282268" y="1294149"/>
            <a:ext cx="1557867" cy="461665"/>
          </a:xfrm>
          <a:prstGeom prst="rect">
            <a:avLst/>
          </a:prstGeom>
          <a:noFill/>
        </p:spPr>
        <p:txBody>
          <a:bodyPr wrap="square" rtlCol="0">
            <a:spAutoFit/>
          </a:bodyPr>
          <a:lstStyle/>
          <a:p>
            <a:r>
              <a:rPr lang="en-GB" sz="2400"/>
              <a:t>Locality C</a:t>
            </a:r>
          </a:p>
        </p:txBody>
      </p:sp>
      <p:sp>
        <p:nvSpPr>
          <p:cNvPr id="10" name="TextBox 9">
            <a:extLst>
              <a:ext uri="{FF2B5EF4-FFF2-40B4-BE49-F238E27FC236}">
                <a16:creationId xmlns:a16="http://schemas.microsoft.com/office/drawing/2014/main" id="{668E2A16-246B-4FC4-B35F-21B7AE68CB18}"/>
              </a:ext>
            </a:extLst>
          </p:cNvPr>
          <p:cNvSpPr txBox="1"/>
          <p:nvPr/>
        </p:nvSpPr>
        <p:spPr>
          <a:xfrm>
            <a:off x="3551767" y="1270595"/>
            <a:ext cx="1557867" cy="461665"/>
          </a:xfrm>
          <a:prstGeom prst="rect">
            <a:avLst/>
          </a:prstGeom>
          <a:noFill/>
        </p:spPr>
        <p:txBody>
          <a:bodyPr wrap="square" rtlCol="0">
            <a:spAutoFit/>
          </a:bodyPr>
          <a:lstStyle/>
          <a:p>
            <a:r>
              <a:rPr lang="en-GB" sz="2400"/>
              <a:t>Locality B</a:t>
            </a:r>
          </a:p>
        </p:txBody>
      </p:sp>
      <p:pic>
        <p:nvPicPr>
          <p:cNvPr id="12" name="Graphic 11" descr="Man">
            <a:extLst>
              <a:ext uri="{FF2B5EF4-FFF2-40B4-BE49-F238E27FC236}">
                <a16:creationId xmlns:a16="http://schemas.microsoft.com/office/drawing/2014/main" id="{AD4028DA-0897-44A9-85E7-8E30B5B6DC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2863" y="3164998"/>
            <a:ext cx="957807" cy="957807"/>
          </a:xfrm>
          <a:prstGeom prst="rect">
            <a:avLst/>
          </a:prstGeom>
        </p:spPr>
      </p:pic>
      <p:sp>
        <p:nvSpPr>
          <p:cNvPr id="14" name="TextBox 13">
            <a:extLst>
              <a:ext uri="{FF2B5EF4-FFF2-40B4-BE49-F238E27FC236}">
                <a16:creationId xmlns:a16="http://schemas.microsoft.com/office/drawing/2014/main" id="{650F15D7-A129-416C-8F33-7D02CF2E27A2}"/>
              </a:ext>
            </a:extLst>
          </p:cNvPr>
          <p:cNvSpPr txBox="1"/>
          <p:nvPr/>
        </p:nvSpPr>
        <p:spPr>
          <a:xfrm>
            <a:off x="3666067" y="2250818"/>
            <a:ext cx="1329266" cy="461665"/>
          </a:xfrm>
          <a:prstGeom prst="rect">
            <a:avLst/>
          </a:prstGeom>
          <a:noFill/>
        </p:spPr>
        <p:txBody>
          <a:bodyPr wrap="square" rtlCol="0">
            <a:spAutoFit/>
          </a:bodyPr>
          <a:lstStyle/>
          <a:p>
            <a:r>
              <a:rPr lang="en-GB" sz="2400"/>
              <a:t>Referral</a:t>
            </a:r>
          </a:p>
        </p:txBody>
      </p:sp>
      <p:sp>
        <p:nvSpPr>
          <p:cNvPr id="17" name="TextBox 16">
            <a:extLst>
              <a:ext uri="{FF2B5EF4-FFF2-40B4-BE49-F238E27FC236}">
                <a16:creationId xmlns:a16="http://schemas.microsoft.com/office/drawing/2014/main" id="{F4B9C34B-DD12-44F2-B4A7-5A77E1E2994E}"/>
              </a:ext>
            </a:extLst>
          </p:cNvPr>
          <p:cNvSpPr txBox="1"/>
          <p:nvPr/>
        </p:nvSpPr>
        <p:spPr>
          <a:xfrm>
            <a:off x="3706791" y="3413068"/>
            <a:ext cx="1231902" cy="461665"/>
          </a:xfrm>
          <a:prstGeom prst="rect">
            <a:avLst/>
          </a:prstGeom>
          <a:noFill/>
        </p:spPr>
        <p:txBody>
          <a:bodyPr wrap="square" rtlCol="0">
            <a:spAutoFit/>
          </a:bodyPr>
          <a:lstStyle/>
          <a:p>
            <a:r>
              <a:rPr lang="en-GB" sz="2400"/>
              <a:t>Triage</a:t>
            </a:r>
          </a:p>
        </p:txBody>
      </p:sp>
      <p:cxnSp>
        <p:nvCxnSpPr>
          <p:cNvPr id="23" name="Straight Arrow Connector 22">
            <a:extLst>
              <a:ext uri="{FF2B5EF4-FFF2-40B4-BE49-F238E27FC236}">
                <a16:creationId xmlns:a16="http://schemas.microsoft.com/office/drawing/2014/main" id="{215A50AA-AA2E-4097-BF79-81D2BDBB2BFD}"/>
              </a:ext>
            </a:extLst>
          </p:cNvPr>
          <p:cNvCxnSpPr>
            <a:cxnSpLocks/>
            <a:endCxn id="14" idx="1"/>
          </p:cNvCxnSpPr>
          <p:nvPr/>
        </p:nvCxnSpPr>
        <p:spPr>
          <a:xfrm>
            <a:off x="1630342" y="1755814"/>
            <a:ext cx="2035725" cy="7258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85E1406-A103-410A-995B-956923B7FB5C}"/>
              </a:ext>
            </a:extLst>
          </p:cNvPr>
          <p:cNvSpPr txBox="1"/>
          <p:nvPr/>
        </p:nvSpPr>
        <p:spPr>
          <a:xfrm>
            <a:off x="2648204" y="4453799"/>
            <a:ext cx="3887809" cy="461665"/>
          </a:xfrm>
          <a:prstGeom prst="rect">
            <a:avLst/>
          </a:prstGeom>
          <a:noFill/>
        </p:spPr>
        <p:txBody>
          <a:bodyPr wrap="square" rtlCol="0">
            <a:spAutoFit/>
          </a:bodyPr>
          <a:lstStyle/>
          <a:p>
            <a:r>
              <a:rPr lang="en-GB" sz="2400"/>
              <a:t>3 hours 20 mins per day</a:t>
            </a:r>
          </a:p>
        </p:txBody>
      </p:sp>
      <p:sp>
        <p:nvSpPr>
          <p:cNvPr id="27" name="TextBox 26">
            <a:extLst>
              <a:ext uri="{FF2B5EF4-FFF2-40B4-BE49-F238E27FC236}">
                <a16:creationId xmlns:a16="http://schemas.microsoft.com/office/drawing/2014/main" id="{61BABDBF-551A-423D-B391-6A0E54BD33A5}"/>
              </a:ext>
            </a:extLst>
          </p:cNvPr>
          <p:cNvSpPr txBox="1"/>
          <p:nvPr/>
        </p:nvSpPr>
        <p:spPr>
          <a:xfrm>
            <a:off x="2652156" y="5883368"/>
            <a:ext cx="3443844" cy="461665"/>
          </a:xfrm>
          <a:prstGeom prst="rect">
            <a:avLst/>
          </a:prstGeom>
          <a:noFill/>
        </p:spPr>
        <p:txBody>
          <a:bodyPr wrap="square" rtlCol="0">
            <a:spAutoFit/>
          </a:bodyPr>
          <a:lstStyle/>
          <a:p>
            <a:r>
              <a:rPr lang="en-GB" sz="2400"/>
              <a:t>Saving of 4 hrs 23 mins</a:t>
            </a:r>
          </a:p>
        </p:txBody>
      </p:sp>
      <p:cxnSp>
        <p:nvCxnSpPr>
          <p:cNvPr id="28" name="Straight Arrow Connector 27">
            <a:extLst>
              <a:ext uri="{FF2B5EF4-FFF2-40B4-BE49-F238E27FC236}">
                <a16:creationId xmlns:a16="http://schemas.microsoft.com/office/drawing/2014/main" id="{371AB948-54C9-457A-BA45-86161BC26A71}"/>
              </a:ext>
            </a:extLst>
          </p:cNvPr>
          <p:cNvCxnSpPr>
            <a:cxnSpLocks/>
          </p:cNvCxnSpPr>
          <p:nvPr/>
        </p:nvCxnSpPr>
        <p:spPr>
          <a:xfrm flipH="1">
            <a:off x="5025476" y="1812367"/>
            <a:ext cx="2035725" cy="6863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F88956-C2EA-4F87-B2C1-CAEE567EE09A}"/>
              </a:ext>
            </a:extLst>
          </p:cNvPr>
          <p:cNvCxnSpPr>
            <a:cxnSpLocks/>
            <a:stCxn id="10" idx="2"/>
            <a:endCxn id="14" idx="0"/>
          </p:cNvCxnSpPr>
          <p:nvPr/>
        </p:nvCxnSpPr>
        <p:spPr>
          <a:xfrm flipH="1">
            <a:off x="4330700" y="1732260"/>
            <a:ext cx="1" cy="51855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3F0263A-BE39-4038-A13D-FACD4391F878}"/>
              </a:ext>
            </a:extLst>
          </p:cNvPr>
          <p:cNvCxnSpPr>
            <a:cxnSpLocks/>
          </p:cNvCxnSpPr>
          <p:nvPr/>
        </p:nvCxnSpPr>
        <p:spPr>
          <a:xfrm flipH="1">
            <a:off x="4297340" y="2700462"/>
            <a:ext cx="1" cy="51855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Equals 31">
            <a:extLst>
              <a:ext uri="{FF2B5EF4-FFF2-40B4-BE49-F238E27FC236}">
                <a16:creationId xmlns:a16="http://schemas.microsoft.com/office/drawing/2014/main" id="{1DC76555-D99E-4024-AB57-1E33F361CF2E}"/>
              </a:ext>
            </a:extLst>
          </p:cNvPr>
          <p:cNvSpPr/>
          <p:nvPr/>
        </p:nvSpPr>
        <p:spPr>
          <a:xfrm>
            <a:off x="3868730" y="4934684"/>
            <a:ext cx="908023" cy="805700"/>
          </a:xfrm>
          <a:prstGeom prst="mathEqual">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60582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A5785B3-1653-410E-8E88-2E324573ECD8}"/>
              </a:ext>
            </a:extLst>
          </p:cNvPr>
          <p:cNvSpPr>
            <a:spLocks noGrp="1"/>
          </p:cNvSpPr>
          <p:nvPr>
            <p:ph type="title"/>
          </p:nvPr>
        </p:nvSpPr>
        <p:spPr>
          <a:xfrm>
            <a:off x="2245050" y="267277"/>
            <a:ext cx="10515600" cy="1325563"/>
          </a:xfrm>
        </p:spPr>
        <p:txBody>
          <a:bodyPr>
            <a:noAutofit/>
          </a:bodyPr>
          <a:lstStyle/>
          <a:p>
            <a:r>
              <a:rPr lang="en-GB" sz="3200" b="1" dirty="0"/>
              <a:t>Reducing queues &amp; carve out</a:t>
            </a:r>
          </a:p>
        </p:txBody>
      </p:sp>
      <p:sp>
        <p:nvSpPr>
          <p:cNvPr id="2" name="TextBox 1">
            <a:extLst>
              <a:ext uri="{FF2B5EF4-FFF2-40B4-BE49-F238E27FC236}">
                <a16:creationId xmlns:a16="http://schemas.microsoft.com/office/drawing/2014/main" id="{DA769285-A96B-4E7F-B89D-31EA476A4B36}"/>
              </a:ext>
            </a:extLst>
          </p:cNvPr>
          <p:cNvSpPr txBox="1"/>
          <p:nvPr/>
        </p:nvSpPr>
        <p:spPr>
          <a:xfrm>
            <a:off x="431384" y="1592840"/>
            <a:ext cx="8814216" cy="44558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t>less complexity (steps and processes) in the system</a:t>
            </a:r>
          </a:p>
          <a:p>
            <a:pPr marL="285750" indent="-285750">
              <a:lnSpc>
                <a:spcPct val="150000"/>
              </a:lnSpc>
              <a:buFont typeface="Arial" panose="020B0604020202020204" pitchFamily="34" charset="0"/>
              <a:buChar char="•"/>
            </a:pPr>
            <a:r>
              <a:rPr lang="en-GB" sz="2400" dirty="0"/>
              <a:t>reduces waiting times</a:t>
            </a:r>
          </a:p>
          <a:p>
            <a:pPr marL="285750" indent="-285750">
              <a:lnSpc>
                <a:spcPct val="150000"/>
              </a:lnSpc>
              <a:buFont typeface="Arial" panose="020B0604020202020204" pitchFamily="34" charset="0"/>
              <a:buChar char="•"/>
            </a:pPr>
            <a:r>
              <a:rPr lang="en-GB" sz="2400" dirty="0"/>
              <a:t>fewer appointment slots needed to meet demand</a:t>
            </a:r>
          </a:p>
          <a:p>
            <a:pPr marL="285750" indent="-285750">
              <a:lnSpc>
                <a:spcPct val="150000"/>
              </a:lnSpc>
              <a:buFont typeface="Arial" panose="020B0604020202020204" pitchFamily="34" charset="0"/>
              <a:buChar char="•"/>
            </a:pPr>
            <a:r>
              <a:rPr lang="en-GB" sz="2400" dirty="0"/>
              <a:t>uses capacity more effectively</a:t>
            </a:r>
          </a:p>
          <a:p>
            <a:pPr marL="285750" indent="-285750">
              <a:lnSpc>
                <a:spcPct val="150000"/>
              </a:lnSpc>
              <a:buFont typeface="Arial" panose="020B0604020202020204" pitchFamily="34" charset="0"/>
              <a:buChar char="•"/>
            </a:pPr>
            <a:r>
              <a:rPr lang="en-GB" sz="2400" dirty="0"/>
              <a:t>reduces impact of clinic cancellations, annual leave, staff sickness</a:t>
            </a:r>
          </a:p>
          <a:p>
            <a:pPr marL="285750" indent="-285750">
              <a:lnSpc>
                <a:spcPct val="150000"/>
              </a:lnSpc>
              <a:buFont typeface="Arial" panose="020B0604020202020204" pitchFamily="34" charset="0"/>
              <a:buChar char="•"/>
            </a:pPr>
            <a:r>
              <a:rPr lang="en-GB" sz="2400" dirty="0"/>
              <a:t>reduces in the time dedicated to managing waiting lists </a:t>
            </a:r>
          </a:p>
          <a:p>
            <a:pPr marL="285750" indent="-285750">
              <a:lnSpc>
                <a:spcPct val="150000"/>
              </a:lnSpc>
              <a:buFont typeface="Arial" panose="020B0604020202020204" pitchFamily="34" charset="0"/>
              <a:buChar char="•"/>
            </a:pPr>
            <a:r>
              <a:rPr lang="en-GB" sz="2400" dirty="0"/>
              <a:t>improves staff and patient experience</a:t>
            </a:r>
          </a:p>
        </p:txBody>
      </p:sp>
    </p:spTree>
    <p:extLst>
      <p:ext uri="{BB962C8B-B14F-4D97-AF65-F5344CB8AC3E}">
        <p14:creationId xmlns:p14="http://schemas.microsoft.com/office/powerpoint/2010/main" val="3481670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0F3D-C1A9-47C7-9AC7-E5479652FAE7}"/>
              </a:ext>
            </a:extLst>
          </p:cNvPr>
          <p:cNvSpPr>
            <a:spLocks noGrp="1"/>
          </p:cNvSpPr>
          <p:nvPr>
            <p:ph type="title"/>
          </p:nvPr>
        </p:nvSpPr>
        <p:spPr>
          <a:xfrm>
            <a:off x="2181224" y="281813"/>
            <a:ext cx="6086476" cy="866473"/>
          </a:xfrm>
        </p:spPr>
        <p:txBody>
          <a:bodyPr>
            <a:normAutofit/>
          </a:bodyPr>
          <a:lstStyle/>
          <a:p>
            <a:r>
              <a:rPr lang="en-GB" sz="3200" b="1" dirty="0"/>
              <a:t>Reduce or eliminate batching</a:t>
            </a:r>
          </a:p>
        </p:txBody>
      </p:sp>
      <p:pic>
        <p:nvPicPr>
          <p:cNvPr id="4" name="Picture 3">
            <a:extLst>
              <a:ext uri="{FF2B5EF4-FFF2-40B4-BE49-F238E27FC236}">
                <a16:creationId xmlns:a16="http://schemas.microsoft.com/office/drawing/2014/main" id="{DD95C758-ED4E-485C-AE5B-3E75ECF155A4}"/>
              </a:ext>
            </a:extLst>
          </p:cNvPr>
          <p:cNvPicPr>
            <a:picLocks noChangeAspect="1"/>
          </p:cNvPicPr>
          <p:nvPr/>
        </p:nvPicPr>
        <p:blipFill>
          <a:blip r:embed="rId3"/>
          <a:stretch>
            <a:fillRect/>
          </a:stretch>
        </p:blipFill>
        <p:spPr>
          <a:xfrm>
            <a:off x="1078240" y="3170143"/>
            <a:ext cx="3246453" cy="1907291"/>
          </a:xfrm>
          <a:prstGeom prst="rect">
            <a:avLst/>
          </a:prstGeom>
        </p:spPr>
      </p:pic>
      <p:sp>
        <p:nvSpPr>
          <p:cNvPr id="6" name="TextBox 5">
            <a:extLst>
              <a:ext uri="{FF2B5EF4-FFF2-40B4-BE49-F238E27FC236}">
                <a16:creationId xmlns:a16="http://schemas.microsoft.com/office/drawing/2014/main" id="{08316952-B6EF-47F0-9810-5271F6EC9818}"/>
              </a:ext>
            </a:extLst>
          </p:cNvPr>
          <p:cNvSpPr txBox="1"/>
          <p:nvPr/>
        </p:nvSpPr>
        <p:spPr>
          <a:xfrm>
            <a:off x="6096000" y="2148276"/>
            <a:ext cx="3932940" cy="366254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GB" sz="2400"/>
              <a:t>creates artificial delays</a:t>
            </a:r>
          </a:p>
          <a:p>
            <a:pPr marL="342900" indent="-342900">
              <a:spcBef>
                <a:spcPts val="1200"/>
              </a:spcBef>
              <a:buFont typeface="Arial" panose="020B0604020202020204" pitchFamily="34" charset="0"/>
              <a:buChar char="•"/>
            </a:pPr>
            <a:r>
              <a:rPr lang="en-GB" sz="2400"/>
              <a:t>introduces more variation in demand</a:t>
            </a:r>
          </a:p>
          <a:p>
            <a:pPr marL="342900" indent="-342900">
              <a:spcBef>
                <a:spcPts val="1200"/>
              </a:spcBef>
              <a:buFont typeface="Arial" panose="020B0604020202020204" pitchFamily="34" charset="0"/>
              <a:buChar char="•"/>
            </a:pPr>
            <a:r>
              <a:rPr lang="en-GB" sz="2400"/>
              <a:t>disrupts natural flow of activity</a:t>
            </a:r>
          </a:p>
          <a:p>
            <a:pPr marL="285750" indent="-285750">
              <a:spcBef>
                <a:spcPts val="1200"/>
              </a:spcBef>
              <a:buFont typeface="Arial" panose="020B0604020202020204" pitchFamily="34" charset="0"/>
              <a:buChar char="•"/>
            </a:pPr>
            <a:r>
              <a:rPr lang="en-GB" sz="2400"/>
              <a:t>results in backlogs</a:t>
            </a:r>
          </a:p>
          <a:p>
            <a:pPr marL="285750" indent="-285750">
              <a:spcBef>
                <a:spcPts val="1200"/>
              </a:spcBef>
              <a:buFont typeface="Arial" panose="020B0604020202020204" pitchFamily="34" charset="0"/>
              <a:buChar char="•"/>
            </a:pPr>
            <a:r>
              <a:rPr lang="en-GB" sz="2400"/>
              <a:t>managing waiting lists becomes more difficult</a:t>
            </a:r>
          </a:p>
        </p:txBody>
      </p:sp>
      <p:sp>
        <p:nvSpPr>
          <p:cNvPr id="9" name="Content Placeholder 2">
            <a:extLst>
              <a:ext uri="{FF2B5EF4-FFF2-40B4-BE49-F238E27FC236}">
                <a16:creationId xmlns:a16="http://schemas.microsoft.com/office/drawing/2014/main" id="{672A4A30-6655-47BF-9534-2C9546CB01A6}"/>
              </a:ext>
            </a:extLst>
          </p:cNvPr>
          <p:cNvSpPr txBox="1">
            <a:spLocks/>
          </p:cNvSpPr>
          <p:nvPr/>
        </p:nvSpPr>
        <p:spPr>
          <a:xfrm>
            <a:off x="376879" y="5515410"/>
            <a:ext cx="5253059" cy="8278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Example = processing referral paperwork on 2 days per week</a:t>
            </a:r>
          </a:p>
          <a:p>
            <a:endParaRPr lang="en-GB"/>
          </a:p>
          <a:p>
            <a:endParaRPr lang="en-GB"/>
          </a:p>
          <a:p>
            <a:endParaRPr lang="en-GB"/>
          </a:p>
          <a:p>
            <a:endParaRPr lang="en-GB"/>
          </a:p>
        </p:txBody>
      </p:sp>
      <p:sp>
        <p:nvSpPr>
          <p:cNvPr id="10" name="Content Placeholder 2">
            <a:extLst>
              <a:ext uri="{FF2B5EF4-FFF2-40B4-BE49-F238E27FC236}">
                <a16:creationId xmlns:a16="http://schemas.microsoft.com/office/drawing/2014/main" id="{82A10C8C-DD34-4431-97DA-237D35CF0384}"/>
              </a:ext>
            </a:extLst>
          </p:cNvPr>
          <p:cNvSpPr>
            <a:spLocks noGrp="1"/>
          </p:cNvSpPr>
          <p:nvPr>
            <p:ph type="subTitle" idx="1"/>
          </p:nvPr>
        </p:nvSpPr>
        <p:spPr>
          <a:xfrm>
            <a:off x="376879" y="1656746"/>
            <a:ext cx="5405459" cy="1655762"/>
          </a:xfrm>
        </p:spPr>
        <p:txBody>
          <a:bodyPr/>
          <a:lstStyle/>
          <a:p>
            <a:pPr marL="0" indent="0">
              <a:spcBef>
                <a:spcPts val="1200"/>
              </a:spcBef>
              <a:buNone/>
            </a:pPr>
            <a:r>
              <a:rPr lang="en-GB" dirty="0"/>
              <a:t>G</a:t>
            </a:r>
            <a:r>
              <a:rPr lang="en-GB" sz="2400" dirty="0"/>
              <a:t>roup or set of usually similar objects or people that are sent off, handled, or arrive at the same time</a:t>
            </a:r>
          </a:p>
        </p:txBody>
      </p:sp>
    </p:spTree>
    <p:extLst>
      <p:ext uri="{BB962C8B-B14F-4D97-AF65-F5344CB8AC3E}">
        <p14:creationId xmlns:p14="http://schemas.microsoft.com/office/powerpoint/2010/main" val="779411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045B-0336-4E98-B7B3-BA99635F35A0}"/>
              </a:ext>
            </a:extLst>
          </p:cNvPr>
          <p:cNvSpPr>
            <a:spLocks noGrp="1"/>
          </p:cNvSpPr>
          <p:nvPr>
            <p:ph type="title"/>
          </p:nvPr>
        </p:nvSpPr>
        <p:spPr>
          <a:xfrm>
            <a:off x="3703106" y="214850"/>
            <a:ext cx="10515600" cy="1325563"/>
          </a:xfrm>
        </p:spPr>
        <p:txBody>
          <a:bodyPr/>
          <a:lstStyle/>
          <a:p>
            <a:r>
              <a:rPr lang="en-GB" sz="3200" b="1" dirty="0"/>
              <a:t>Batching</a:t>
            </a:r>
          </a:p>
        </p:txBody>
      </p:sp>
      <p:sp>
        <p:nvSpPr>
          <p:cNvPr id="3" name="Content Placeholder 2">
            <a:extLst>
              <a:ext uri="{FF2B5EF4-FFF2-40B4-BE49-F238E27FC236}">
                <a16:creationId xmlns:a16="http://schemas.microsoft.com/office/drawing/2014/main" id="{0AEC5902-C06B-4D6B-ADDF-A19F8FA3F4CE}"/>
              </a:ext>
            </a:extLst>
          </p:cNvPr>
          <p:cNvSpPr>
            <a:spLocks noGrp="1"/>
          </p:cNvSpPr>
          <p:nvPr>
            <p:ph type="subTitle" idx="1"/>
          </p:nvPr>
        </p:nvSpPr>
        <p:spPr>
          <a:xfrm>
            <a:off x="417732" y="1744508"/>
            <a:ext cx="9144000" cy="2478357"/>
          </a:xfrm>
        </p:spPr>
        <p:txBody>
          <a:bodyPr>
            <a:normAutofit fontScale="70000" lnSpcReduction="20000"/>
          </a:bodyPr>
          <a:lstStyle/>
          <a:p>
            <a:pPr>
              <a:spcBef>
                <a:spcPts val="1200"/>
              </a:spcBef>
              <a:spcAft>
                <a:spcPts val="600"/>
              </a:spcAft>
            </a:pPr>
            <a:r>
              <a:rPr lang="en-GB" sz="3400" dirty="0"/>
              <a:t>Form yourselves into equal sized teams</a:t>
            </a:r>
          </a:p>
          <a:p>
            <a:pPr>
              <a:spcBef>
                <a:spcPts val="1200"/>
              </a:spcBef>
              <a:spcAft>
                <a:spcPts val="600"/>
              </a:spcAft>
            </a:pPr>
            <a:r>
              <a:rPr lang="en-GB" sz="3400" dirty="0"/>
              <a:t>Make one person responsible for timing</a:t>
            </a:r>
          </a:p>
          <a:p>
            <a:pPr>
              <a:spcBef>
                <a:spcPts val="1200"/>
              </a:spcBef>
              <a:spcAft>
                <a:spcPts val="600"/>
              </a:spcAft>
            </a:pPr>
            <a:r>
              <a:rPr lang="en-GB" sz="3400" dirty="0"/>
              <a:t>Imagine you are either a famous:</a:t>
            </a:r>
          </a:p>
          <a:p>
            <a:pPr marL="914400" lvl="1" indent="-457200" algn="l">
              <a:buFont typeface="Arial" panose="020B0604020202020204" pitchFamily="34" charset="0"/>
              <a:buChar char="•"/>
            </a:pPr>
            <a:r>
              <a:rPr lang="en-GB" sz="3400" dirty="0"/>
              <a:t>pop group</a:t>
            </a:r>
          </a:p>
          <a:p>
            <a:pPr marL="914400" lvl="1" indent="-457200" algn="l">
              <a:buFont typeface="Arial" panose="020B0604020202020204" pitchFamily="34" charset="0"/>
              <a:buChar char="•"/>
            </a:pPr>
            <a:r>
              <a:rPr lang="en-GB" sz="3400" dirty="0"/>
              <a:t>group of actors from a film/theatre production</a:t>
            </a:r>
          </a:p>
          <a:p>
            <a:pPr marL="914400" lvl="1" indent="-457200" algn="l">
              <a:buFont typeface="Arial" panose="020B0604020202020204" pitchFamily="34" charset="0"/>
              <a:buChar char="•"/>
            </a:pPr>
            <a:r>
              <a:rPr lang="en-GB" sz="3400" dirty="0"/>
              <a:t>group of musicians</a:t>
            </a:r>
          </a:p>
          <a:p>
            <a:pPr marL="0" indent="0">
              <a:buNone/>
            </a:pPr>
            <a:endParaRPr lang="en-GB" dirty="0"/>
          </a:p>
          <a:p>
            <a:pPr marL="0" indent="0">
              <a:buNone/>
            </a:pPr>
            <a:endParaRPr lang="en-GB" dirty="0"/>
          </a:p>
          <a:p>
            <a:pPr lvl="1"/>
            <a:endParaRPr lang="en-GB" dirty="0"/>
          </a:p>
        </p:txBody>
      </p:sp>
      <p:pic>
        <p:nvPicPr>
          <p:cNvPr id="5" name="Picture 4">
            <a:extLst>
              <a:ext uri="{FF2B5EF4-FFF2-40B4-BE49-F238E27FC236}">
                <a16:creationId xmlns:a16="http://schemas.microsoft.com/office/drawing/2014/main" id="{8084E425-C1A1-43A2-82A4-72CBC63C6432}"/>
              </a:ext>
            </a:extLst>
          </p:cNvPr>
          <p:cNvPicPr>
            <a:picLocks noChangeAspect="1"/>
          </p:cNvPicPr>
          <p:nvPr/>
        </p:nvPicPr>
        <p:blipFill>
          <a:blip r:embed="rId3"/>
          <a:stretch>
            <a:fillRect/>
          </a:stretch>
        </p:blipFill>
        <p:spPr>
          <a:xfrm>
            <a:off x="9340001" y="4765040"/>
            <a:ext cx="2851999" cy="2138999"/>
          </a:xfrm>
          <a:prstGeom prst="rect">
            <a:avLst/>
          </a:prstGeom>
        </p:spPr>
      </p:pic>
      <p:pic>
        <p:nvPicPr>
          <p:cNvPr id="1026" name="Picture 2" descr="Free Fountain Pen Ink photo and picture">
            <a:extLst>
              <a:ext uri="{FF2B5EF4-FFF2-40B4-BE49-F238E27FC236}">
                <a16:creationId xmlns:a16="http://schemas.microsoft.com/office/drawing/2014/main" id="{7F24D03B-C9C4-41D3-B315-BCEF77DFB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32" y="4765040"/>
            <a:ext cx="2713220" cy="18031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1B59FC-8C2D-426E-AC6D-6BCA6C86E46F}"/>
              </a:ext>
            </a:extLst>
          </p:cNvPr>
          <p:cNvSpPr txBox="1"/>
          <p:nvPr/>
        </p:nvSpPr>
        <p:spPr>
          <a:xfrm>
            <a:off x="3335936" y="5149371"/>
            <a:ext cx="5520127" cy="830997"/>
          </a:xfrm>
          <a:prstGeom prst="rect">
            <a:avLst/>
          </a:prstGeom>
          <a:noFill/>
        </p:spPr>
        <p:txBody>
          <a:bodyPr wrap="square" rtlCol="0">
            <a:spAutoFit/>
          </a:bodyPr>
          <a:lstStyle/>
          <a:p>
            <a:r>
              <a:rPr lang="en-GB" sz="2400" dirty="0"/>
              <a:t>In your downtime you routinely sign autographed photos for your fans</a:t>
            </a:r>
          </a:p>
        </p:txBody>
      </p:sp>
    </p:spTree>
    <p:extLst>
      <p:ext uri="{BB962C8B-B14F-4D97-AF65-F5344CB8AC3E}">
        <p14:creationId xmlns:p14="http://schemas.microsoft.com/office/powerpoint/2010/main" val="1270241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983156-EDD7-4FA8-A92E-E7FC68E6B466}"/>
              </a:ext>
            </a:extLst>
          </p:cNvPr>
          <p:cNvGraphicFramePr>
            <a:graphicFrameLocks/>
          </p:cNvGraphicFramePr>
          <p:nvPr/>
        </p:nvGraphicFramePr>
        <p:xfrm>
          <a:off x="340296" y="1534510"/>
          <a:ext cx="9167026" cy="51605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6173DF9-7E2D-4A88-A5BF-D65EB97CF1F1}"/>
              </a:ext>
            </a:extLst>
          </p:cNvPr>
          <p:cNvSpPr txBox="1"/>
          <p:nvPr/>
        </p:nvSpPr>
        <p:spPr>
          <a:xfrm>
            <a:off x="2467256" y="558894"/>
            <a:ext cx="5893651" cy="584775"/>
          </a:xfrm>
          <a:prstGeom prst="rect">
            <a:avLst/>
          </a:prstGeom>
          <a:noFill/>
        </p:spPr>
        <p:txBody>
          <a:bodyPr wrap="square" rtlCol="0">
            <a:spAutoFit/>
          </a:bodyPr>
          <a:lstStyle/>
          <a:p>
            <a:r>
              <a:rPr lang="en-GB" sz="3200" b="1" dirty="0"/>
              <a:t>Podiatry service batching</a:t>
            </a:r>
          </a:p>
        </p:txBody>
      </p:sp>
    </p:spTree>
    <p:extLst>
      <p:ext uri="{BB962C8B-B14F-4D97-AF65-F5344CB8AC3E}">
        <p14:creationId xmlns:p14="http://schemas.microsoft.com/office/powerpoint/2010/main" val="21374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AC021-91B7-4F95-9FBC-90CDF2088693}"/>
              </a:ext>
            </a:extLst>
          </p:cNvPr>
          <p:cNvPicPr>
            <a:picLocks noChangeAspect="1"/>
          </p:cNvPicPr>
          <p:nvPr/>
        </p:nvPicPr>
        <p:blipFill>
          <a:blip r:embed="rId2"/>
          <a:stretch>
            <a:fillRect/>
          </a:stretch>
        </p:blipFill>
        <p:spPr>
          <a:xfrm>
            <a:off x="587239" y="1252976"/>
            <a:ext cx="8302843" cy="5400223"/>
          </a:xfrm>
          <a:prstGeom prst="rect">
            <a:avLst/>
          </a:prstGeom>
        </p:spPr>
      </p:pic>
      <p:sp>
        <p:nvSpPr>
          <p:cNvPr id="4" name="Title 1">
            <a:extLst>
              <a:ext uri="{FF2B5EF4-FFF2-40B4-BE49-F238E27FC236}">
                <a16:creationId xmlns:a16="http://schemas.microsoft.com/office/drawing/2014/main" id="{68693BE6-CD9C-4406-818E-2D66D3A69276}"/>
              </a:ext>
            </a:extLst>
          </p:cNvPr>
          <p:cNvSpPr txBox="1">
            <a:spLocks/>
          </p:cNvSpPr>
          <p:nvPr/>
        </p:nvSpPr>
        <p:spPr>
          <a:xfrm>
            <a:off x="2992744" y="0"/>
            <a:ext cx="4644190" cy="8367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GB" sz="3200" b="1" dirty="0"/>
            </a:br>
            <a:r>
              <a:rPr lang="en-GB" sz="3200" b="1" dirty="0"/>
              <a:t>Eliminate bottlenecks</a:t>
            </a:r>
          </a:p>
        </p:txBody>
      </p:sp>
      <p:sp>
        <p:nvSpPr>
          <p:cNvPr id="2" name="TextBox 1">
            <a:extLst>
              <a:ext uri="{FF2B5EF4-FFF2-40B4-BE49-F238E27FC236}">
                <a16:creationId xmlns:a16="http://schemas.microsoft.com/office/drawing/2014/main" id="{DAB6A124-E101-4453-A48E-59F20CA9E83F}"/>
              </a:ext>
            </a:extLst>
          </p:cNvPr>
          <p:cNvSpPr txBox="1"/>
          <p:nvPr/>
        </p:nvSpPr>
        <p:spPr>
          <a:xfrm>
            <a:off x="147626" y="6499310"/>
            <a:ext cx="3769895" cy="307777"/>
          </a:xfrm>
          <a:prstGeom prst="rect">
            <a:avLst/>
          </a:prstGeom>
          <a:noFill/>
        </p:spPr>
        <p:txBody>
          <a:bodyPr wrap="square" rtlCol="0">
            <a:spAutoFit/>
          </a:bodyPr>
          <a:lstStyle/>
          <a:p>
            <a:r>
              <a:rPr lang="en-GB" sz="1400" dirty="0"/>
              <a:t>Courtesy of NHS Elect</a:t>
            </a:r>
          </a:p>
        </p:txBody>
      </p:sp>
    </p:spTree>
    <p:extLst>
      <p:ext uri="{BB962C8B-B14F-4D97-AF65-F5344CB8AC3E}">
        <p14:creationId xmlns:p14="http://schemas.microsoft.com/office/powerpoint/2010/main" val="92810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ush, Pushing, Move, Moving Action, Body, Man, People">
            <a:extLst>
              <a:ext uri="{FF2B5EF4-FFF2-40B4-BE49-F238E27FC236}">
                <a16:creationId xmlns:a16="http://schemas.microsoft.com/office/drawing/2014/main" id="{E67BDB61-3261-4799-AA9D-2FF45347C68E}"/>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0" y="3144540"/>
            <a:ext cx="1764499" cy="1720386"/>
          </a:xfrm>
          <a:prstGeom prst="rect">
            <a:avLst/>
          </a:prstGeom>
          <a:solidFill>
            <a:srgbClr val="FFFFFF"/>
          </a:solidFill>
        </p:spPr>
      </p:pic>
      <p:sp>
        <p:nvSpPr>
          <p:cNvPr id="3" name="Title 1">
            <a:extLst>
              <a:ext uri="{FF2B5EF4-FFF2-40B4-BE49-F238E27FC236}">
                <a16:creationId xmlns:a16="http://schemas.microsoft.com/office/drawing/2014/main" id="{225532D1-1E11-435C-BA31-416F12540269}"/>
              </a:ext>
            </a:extLst>
          </p:cNvPr>
          <p:cNvSpPr txBox="1">
            <a:spLocks/>
          </p:cNvSpPr>
          <p:nvPr/>
        </p:nvSpPr>
        <p:spPr>
          <a:xfrm>
            <a:off x="1662289" y="105618"/>
            <a:ext cx="5997615" cy="8367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GB" sz="3200" b="1"/>
            </a:br>
            <a:r>
              <a:rPr lang="en-GB" sz="3200" b="1"/>
              <a:t>Bottlenecks</a:t>
            </a:r>
          </a:p>
        </p:txBody>
      </p:sp>
      <p:sp>
        <p:nvSpPr>
          <p:cNvPr id="5" name="Rectangle 4">
            <a:extLst>
              <a:ext uri="{FF2B5EF4-FFF2-40B4-BE49-F238E27FC236}">
                <a16:creationId xmlns:a16="http://schemas.microsoft.com/office/drawing/2014/main" id="{919AABE6-FD18-4A0E-98BA-0CCD1C042491}"/>
              </a:ext>
            </a:extLst>
          </p:cNvPr>
          <p:cNvSpPr/>
          <p:nvPr/>
        </p:nvSpPr>
        <p:spPr>
          <a:xfrm>
            <a:off x="1764499" y="1676400"/>
            <a:ext cx="7992533" cy="583407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sz="2400"/>
              <a:t>bottlenecks are the part of the system which limit pathway flow  </a:t>
            </a:r>
          </a:p>
          <a:p>
            <a:pPr marL="342900" indent="-342900">
              <a:spcBef>
                <a:spcPts val="600"/>
              </a:spcBef>
              <a:spcAft>
                <a:spcPts val="600"/>
              </a:spcAft>
              <a:buFont typeface="Arial" panose="020B0604020202020204" pitchFamily="34" charset="0"/>
              <a:buChar char="•"/>
            </a:pPr>
            <a:r>
              <a:rPr lang="en-GB" sz="2400"/>
              <a:t>section on your pathway map where have the greatest backlog and/or longest waits</a:t>
            </a:r>
          </a:p>
          <a:p>
            <a:pPr marL="342900" indent="-342900">
              <a:lnSpc>
                <a:spcPct val="90000"/>
              </a:lnSpc>
              <a:spcBef>
                <a:spcPts val="600"/>
              </a:spcBef>
              <a:spcAft>
                <a:spcPts val="600"/>
              </a:spcAft>
              <a:buFont typeface="Arial" panose="020B0604020202020204" pitchFamily="34" charset="0"/>
              <a:buChar char="•"/>
            </a:pPr>
            <a:r>
              <a:rPr lang="en-GB" sz="2400"/>
              <a:t>“pushing” patients up the pathway</a:t>
            </a:r>
          </a:p>
          <a:p>
            <a:pPr marL="342900" indent="-342900">
              <a:lnSpc>
                <a:spcPct val="90000"/>
              </a:lnSpc>
              <a:spcBef>
                <a:spcPts val="600"/>
              </a:spcBef>
              <a:spcAft>
                <a:spcPts val="600"/>
              </a:spcAft>
              <a:buFont typeface="Arial" panose="020B0604020202020204" pitchFamily="34" charset="0"/>
              <a:buChar char="•"/>
            </a:pPr>
            <a:r>
              <a:rPr lang="en-GB" sz="2400"/>
              <a:t>want to “pull” patients up pathway = delivering care on demand</a:t>
            </a:r>
          </a:p>
          <a:p>
            <a:pPr marL="342900" indent="-342900">
              <a:lnSpc>
                <a:spcPct val="90000"/>
              </a:lnSpc>
              <a:spcBef>
                <a:spcPts val="600"/>
              </a:spcBef>
              <a:spcAft>
                <a:spcPts val="600"/>
              </a:spcAft>
              <a:buFont typeface="Arial" panose="020B0604020202020204" pitchFamily="34" charset="0"/>
              <a:buChar char="•"/>
            </a:pPr>
            <a:r>
              <a:rPr lang="en-GB" sz="2400"/>
              <a:t>use Theory of Constraints to systematically improve bottleneck</a:t>
            </a:r>
          </a:p>
          <a:p>
            <a:endParaRPr lang="en-GB" sz="2400"/>
          </a:p>
          <a:p>
            <a:endParaRPr lang="en-GB" sz="2400"/>
          </a:p>
          <a:p>
            <a:endParaRPr lang="en-GB">
              <a:latin typeface="-apple-system"/>
            </a:endParaRPr>
          </a:p>
          <a:p>
            <a:endParaRPr lang="en-GB"/>
          </a:p>
          <a:p>
            <a:endParaRPr lang="en-GB">
              <a:latin typeface="-apple-system"/>
            </a:endParaRPr>
          </a:p>
          <a:p>
            <a:endParaRPr lang="en-GB">
              <a:latin typeface="-apple-system"/>
            </a:endParaRPr>
          </a:p>
        </p:txBody>
      </p:sp>
    </p:spTree>
    <p:extLst>
      <p:ext uri="{BB962C8B-B14F-4D97-AF65-F5344CB8AC3E}">
        <p14:creationId xmlns:p14="http://schemas.microsoft.com/office/powerpoint/2010/main" val="113535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3AEADC8B-4437-4D98-AA2F-10F313A0ABB8}"/>
              </a:ext>
            </a:extLst>
          </p:cNvPr>
          <p:cNvGraphicFramePr>
            <a:graphicFrameLocks noGrp="1"/>
          </p:cNvGraphicFramePr>
          <p:nvPr/>
        </p:nvGraphicFramePr>
        <p:xfrm>
          <a:off x="326188" y="1591734"/>
          <a:ext cx="8987145" cy="4735198"/>
        </p:xfrm>
        <a:graphic>
          <a:graphicData uri="http://schemas.openxmlformats.org/drawingml/2006/table">
            <a:tbl>
              <a:tblPr firstRow="1" bandRow="1">
                <a:tableStyleId>{5C22544A-7EE6-4342-B048-85BDC9FD1C3A}</a:tableStyleId>
              </a:tblPr>
              <a:tblGrid>
                <a:gridCol w="2038071">
                  <a:extLst>
                    <a:ext uri="{9D8B030D-6E8A-4147-A177-3AD203B41FA5}">
                      <a16:colId xmlns:a16="http://schemas.microsoft.com/office/drawing/2014/main" val="216710183"/>
                    </a:ext>
                  </a:extLst>
                </a:gridCol>
                <a:gridCol w="6949074">
                  <a:extLst>
                    <a:ext uri="{9D8B030D-6E8A-4147-A177-3AD203B41FA5}">
                      <a16:colId xmlns:a16="http://schemas.microsoft.com/office/drawing/2014/main" val="1013903463"/>
                    </a:ext>
                  </a:extLst>
                </a:gridCol>
              </a:tblGrid>
              <a:tr h="620010">
                <a:tc gridSpan="2">
                  <a:txBody>
                    <a:bodyPr/>
                    <a:lstStyle/>
                    <a:p>
                      <a:pPr algn="ctr"/>
                      <a:r>
                        <a:rPr lang="en-GB" sz="2800"/>
                        <a:t>Theory of Constraints</a:t>
                      </a:r>
                    </a:p>
                  </a:txBody>
                  <a:tcPr/>
                </a:tc>
                <a:tc hMerge="1">
                  <a:txBody>
                    <a:bodyPr/>
                    <a:lstStyle/>
                    <a:p>
                      <a:endParaRPr lang="en-GB" sz="2000"/>
                    </a:p>
                  </a:txBody>
                  <a:tcPr/>
                </a:tc>
                <a:extLst>
                  <a:ext uri="{0D108BD9-81ED-4DB2-BD59-A6C34878D82A}">
                    <a16:rowId xmlns:a16="http://schemas.microsoft.com/office/drawing/2014/main" val="359969286"/>
                  </a:ext>
                </a:extLst>
              </a:tr>
              <a:tr h="838837">
                <a:tc>
                  <a:txBody>
                    <a:bodyPr/>
                    <a:lstStyle/>
                    <a:p>
                      <a:pPr marL="342900" indent="-342900">
                        <a:buAutoNum type="arabicPeriod"/>
                      </a:pPr>
                      <a:r>
                        <a:rPr lang="en-GB" sz="2000"/>
                        <a:t>Identify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Map this part of the pathway in detail; get to root cause (consider using 5 Whys)</a:t>
                      </a:r>
                    </a:p>
                  </a:txBody>
                  <a:tcPr/>
                </a:tc>
                <a:extLst>
                  <a:ext uri="{0D108BD9-81ED-4DB2-BD59-A6C34878D82A}">
                    <a16:rowId xmlns:a16="http://schemas.microsoft.com/office/drawing/2014/main" val="1396625338"/>
                  </a:ext>
                </a:extLst>
              </a:tr>
              <a:tr h="474126">
                <a:tc>
                  <a:txBody>
                    <a:bodyPr/>
                    <a:lstStyle/>
                    <a:p>
                      <a:r>
                        <a:rPr lang="en-GB" sz="2000"/>
                        <a:t>2. Exploit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Improve processes; reduce waste = exploit what you have</a:t>
                      </a:r>
                    </a:p>
                  </a:txBody>
                  <a:tcPr/>
                </a:tc>
                <a:extLst>
                  <a:ext uri="{0D108BD9-81ED-4DB2-BD59-A6C34878D82A}">
                    <a16:rowId xmlns:a16="http://schemas.microsoft.com/office/drawing/2014/main" val="3197811243"/>
                  </a:ext>
                </a:extLst>
              </a:tr>
              <a:tr h="838837">
                <a:tc>
                  <a:txBody>
                    <a:bodyPr/>
                    <a:lstStyle/>
                    <a:p>
                      <a:r>
                        <a:rPr lang="en-GB" sz="2000"/>
                        <a:t>3. Support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Review all other activities in the process and align to the change e.g. policies, measurement</a:t>
                      </a:r>
                    </a:p>
                  </a:txBody>
                  <a:tcPr/>
                </a:tc>
                <a:extLst>
                  <a:ext uri="{0D108BD9-81ED-4DB2-BD59-A6C34878D82A}">
                    <a16:rowId xmlns:a16="http://schemas.microsoft.com/office/drawing/2014/main" val="935129791"/>
                  </a:ext>
                </a:extLst>
              </a:tr>
              <a:tr h="1203550">
                <a:tc>
                  <a:txBody>
                    <a:bodyPr/>
                    <a:lstStyle/>
                    <a:p>
                      <a:r>
                        <a:rPr lang="en-GB" sz="2000"/>
                        <a:t>4. Elevate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0000"/>
                          </a:solidFill>
                        </a:rPr>
                        <a:t>If the constraint still exists consider what further actions can be taken to “break” it. This may include investing resources in it which may require capital expenditure</a:t>
                      </a:r>
                    </a:p>
                  </a:txBody>
                  <a:tcPr/>
                </a:tc>
                <a:extLst>
                  <a:ext uri="{0D108BD9-81ED-4DB2-BD59-A6C34878D82A}">
                    <a16:rowId xmlns:a16="http://schemas.microsoft.com/office/drawing/2014/main" val="1258666389"/>
                  </a:ext>
                </a:extLst>
              </a:tr>
              <a:tr h="759838">
                <a:tc>
                  <a:txBody>
                    <a:bodyPr/>
                    <a:lstStyle/>
                    <a:p>
                      <a:r>
                        <a:rPr lang="en-GB" sz="2000"/>
                        <a:t>5. Repeat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0000"/>
                          </a:solidFill>
                        </a:rPr>
                        <a:t>Go back to step 1 and immediately address the next constraint</a:t>
                      </a:r>
                      <a:endParaRPr lang="en-GB" sz="2000"/>
                    </a:p>
                  </a:txBody>
                  <a:tcPr/>
                </a:tc>
                <a:extLst>
                  <a:ext uri="{0D108BD9-81ED-4DB2-BD59-A6C34878D82A}">
                    <a16:rowId xmlns:a16="http://schemas.microsoft.com/office/drawing/2014/main" val="2379954171"/>
                  </a:ext>
                </a:extLst>
              </a:tr>
            </a:tbl>
          </a:graphicData>
        </a:graphic>
      </p:graphicFrame>
      <p:sp>
        <p:nvSpPr>
          <p:cNvPr id="2" name="TextBox 1">
            <a:extLst>
              <a:ext uri="{FF2B5EF4-FFF2-40B4-BE49-F238E27FC236}">
                <a16:creationId xmlns:a16="http://schemas.microsoft.com/office/drawing/2014/main" id="{143863B2-0F43-48C5-87A0-89BC59A0B384}"/>
              </a:ext>
            </a:extLst>
          </p:cNvPr>
          <p:cNvSpPr txBox="1"/>
          <p:nvPr/>
        </p:nvSpPr>
        <p:spPr>
          <a:xfrm>
            <a:off x="2586343" y="588005"/>
            <a:ext cx="4860758" cy="584775"/>
          </a:xfrm>
          <a:prstGeom prst="rect">
            <a:avLst/>
          </a:prstGeom>
          <a:noFill/>
        </p:spPr>
        <p:txBody>
          <a:bodyPr wrap="square" rtlCol="0">
            <a:spAutoFit/>
          </a:bodyPr>
          <a:lstStyle/>
          <a:p>
            <a:r>
              <a:rPr lang="en-GB" sz="3200" b="1"/>
              <a:t>Eliminating Bottlenecks</a:t>
            </a:r>
          </a:p>
        </p:txBody>
      </p:sp>
    </p:spTree>
    <p:extLst>
      <p:ext uri="{BB962C8B-B14F-4D97-AF65-F5344CB8AC3E}">
        <p14:creationId xmlns:p14="http://schemas.microsoft.com/office/powerpoint/2010/main" val="984166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3A09D-0798-4310-827A-FD77234DFE0C}"/>
              </a:ext>
            </a:extLst>
          </p:cNvPr>
          <p:cNvSpPr>
            <a:spLocks noGrp="1"/>
          </p:cNvSpPr>
          <p:nvPr>
            <p:ph type="sldNum" sz="quarter" idx="4294967295"/>
          </p:nvPr>
        </p:nvSpPr>
        <p:spPr>
          <a:xfrm>
            <a:off x="0" y="0"/>
            <a:ext cx="0" cy="0"/>
          </a:xfrm>
        </p:spPr>
        <p:txBody>
          <a:bodyPr/>
          <a:lstStyle/>
          <a:p>
            <a:pPr algn="r">
              <a:defRPr/>
            </a:pPr>
            <a:fld id="{EC2CD67F-7A36-4B8E-9BB6-C73479963021}" type="slidenum">
              <a:rPr lang="en-GB" sz="1200">
                <a:solidFill>
                  <a:prstClr val="black">
                    <a:tint val="75000"/>
                  </a:prstClr>
                </a:solidFill>
                <a:latin typeface="Calibri"/>
              </a:rPr>
              <a:pPr algn="r">
                <a:defRPr/>
              </a:pPr>
              <a:t>48</a:t>
            </a:fld>
            <a:endParaRPr lang="en-GB" sz="1200" dirty="0">
              <a:solidFill>
                <a:prstClr val="black">
                  <a:tint val="75000"/>
                </a:prstClr>
              </a:solidFill>
              <a:latin typeface="Calibri"/>
            </a:endParaRPr>
          </a:p>
        </p:txBody>
      </p:sp>
      <p:graphicFrame>
        <p:nvGraphicFramePr>
          <p:cNvPr id="9" name="Diagram 8"/>
          <p:cNvGraphicFramePr/>
          <p:nvPr>
            <p:extLst>
              <p:ext uri="{D42A27DB-BD31-4B8C-83A1-F6EECF244321}">
                <p14:modId xmlns:p14="http://schemas.microsoft.com/office/powerpoint/2010/main" val="2527870248"/>
              </p:ext>
            </p:extLst>
          </p:nvPr>
        </p:nvGraphicFramePr>
        <p:xfrm>
          <a:off x="-540688" y="2043486"/>
          <a:ext cx="5915770" cy="3927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814795F-8963-4358-A605-6F2BC6F5519F}"/>
              </a:ext>
            </a:extLst>
          </p:cNvPr>
          <p:cNvSpPr txBox="1"/>
          <p:nvPr/>
        </p:nvSpPr>
        <p:spPr>
          <a:xfrm>
            <a:off x="1388748" y="372895"/>
            <a:ext cx="7640628" cy="1077218"/>
          </a:xfrm>
          <a:prstGeom prst="rect">
            <a:avLst/>
          </a:prstGeom>
          <a:noFill/>
        </p:spPr>
        <p:txBody>
          <a:bodyPr wrap="square" rtlCol="0">
            <a:spAutoFit/>
          </a:bodyPr>
          <a:lstStyle/>
          <a:p>
            <a:pPr algn="ctr">
              <a:defRPr/>
            </a:pPr>
            <a:r>
              <a:rPr lang="en-GB" sz="3200" b="1" dirty="0">
                <a:solidFill>
                  <a:prstClr val="black"/>
                </a:solidFill>
                <a:latin typeface="Calibri"/>
              </a:rPr>
              <a:t>5 Whys to </a:t>
            </a:r>
          </a:p>
          <a:p>
            <a:pPr algn="ctr">
              <a:defRPr/>
            </a:pPr>
            <a:r>
              <a:rPr lang="en-GB" sz="3200" b="1" dirty="0">
                <a:solidFill>
                  <a:prstClr val="black"/>
                </a:solidFill>
                <a:latin typeface="Calibri"/>
              </a:rPr>
              <a:t>understand the bottleneck root cause</a:t>
            </a:r>
          </a:p>
        </p:txBody>
      </p:sp>
      <p:sp>
        <p:nvSpPr>
          <p:cNvPr id="13" name="TextBox 12">
            <a:extLst>
              <a:ext uri="{FF2B5EF4-FFF2-40B4-BE49-F238E27FC236}">
                <a16:creationId xmlns:a16="http://schemas.microsoft.com/office/drawing/2014/main" id="{C233D33D-1034-4C65-92C9-DDB55164CC50}"/>
              </a:ext>
            </a:extLst>
          </p:cNvPr>
          <p:cNvSpPr txBox="1"/>
          <p:nvPr/>
        </p:nvSpPr>
        <p:spPr>
          <a:xfrm>
            <a:off x="5209061" y="2881925"/>
            <a:ext cx="4724647" cy="225106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cs typeface="Arial" panose="020B0604020202020204" pitchFamily="34" charset="0"/>
              </a:rPr>
              <a:t>Keep asking why</a:t>
            </a:r>
          </a:p>
          <a:p>
            <a:pPr marL="342900" indent="-342900">
              <a:lnSpc>
                <a:spcPct val="150000"/>
              </a:lnSpc>
              <a:buFont typeface="Arial" panose="020B0604020202020204" pitchFamily="34" charset="0"/>
              <a:buChar char="•"/>
            </a:pPr>
            <a:r>
              <a:rPr lang="en-US" sz="2400" dirty="0">
                <a:cs typeface="Arial" panose="020B0604020202020204" pitchFamily="34" charset="0"/>
              </a:rPr>
              <a:t>at least 5 times</a:t>
            </a:r>
          </a:p>
          <a:p>
            <a:pPr marL="342900" indent="-342900">
              <a:lnSpc>
                <a:spcPct val="150000"/>
              </a:lnSpc>
              <a:buFont typeface="Arial" panose="020B0604020202020204" pitchFamily="34" charset="0"/>
              <a:buChar char="•"/>
            </a:pPr>
            <a:r>
              <a:rPr lang="en-US" sz="2400" dirty="0">
                <a:cs typeface="Arial" panose="020B0604020202020204" pitchFamily="34" charset="0"/>
              </a:rPr>
              <a:t>until get to the true root cause of an issue</a:t>
            </a:r>
          </a:p>
        </p:txBody>
      </p:sp>
    </p:spTree>
    <p:extLst>
      <p:ext uri="{BB962C8B-B14F-4D97-AF65-F5344CB8AC3E}">
        <p14:creationId xmlns:p14="http://schemas.microsoft.com/office/powerpoint/2010/main" val="26484590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194" y="1249387"/>
            <a:ext cx="5899041" cy="5413726"/>
          </a:xfrm>
          <a:prstGeom prst="rect">
            <a:avLst/>
          </a:prstGeom>
        </p:spPr>
        <p:txBody>
          <a:bodyPr wrap="square">
            <a:spAutoFit/>
          </a:bodyPr>
          <a:lstStyle/>
          <a:p>
            <a:pPr marL="457200" indent="-457200">
              <a:lnSpc>
                <a:spcPct val="150000"/>
              </a:lnSpc>
              <a:buFont typeface="+mj-lt"/>
              <a:buAutoNum type="arabicPeriod"/>
              <a:defRPr/>
            </a:pPr>
            <a:r>
              <a:rPr lang="en-GB" sz="2400" dirty="0">
                <a:solidFill>
                  <a:prstClr val="black"/>
                </a:solidFill>
                <a:latin typeface="Calibri"/>
                <a:cs typeface="Arial" panose="020B0604020202020204" pitchFamily="34" charset="0"/>
              </a:rPr>
              <a:t>The patient was late in theatre, it caused a delay. </a:t>
            </a:r>
            <a:r>
              <a:rPr lang="en-GB" sz="2400" b="1" dirty="0">
                <a:solidFill>
                  <a:prstClr val="black"/>
                </a:solidFill>
                <a:latin typeface="Calibri"/>
                <a:cs typeface="Arial" panose="020B0604020202020204" pitchFamily="34" charset="0"/>
              </a:rPr>
              <a:t>Why?</a:t>
            </a:r>
          </a:p>
          <a:p>
            <a:pPr marL="457200" indent="-457200">
              <a:lnSpc>
                <a:spcPct val="150000"/>
              </a:lnSpc>
              <a:buFont typeface="+mj-lt"/>
              <a:buAutoNum type="arabicPeriod"/>
              <a:defRPr/>
            </a:pPr>
            <a:r>
              <a:rPr lang="en-GB" sz="2400" dirty="0">
                <a:solidFill>
                  <a:prstClr val="black"/>
                </a:solidFill>
                <a:latin typeface="Calibri"/>
                <a:cs typeface="Arial" panose="020B0604020202020204" pitchFamily="34" charset="0"/>
              </a:rPr>
              <a:t>There was a long wait for a trolley.  </a:t>
            </a:r>
            <a:r>
              <a:rPr lang="en-GB" sz="2400" b="1" dirty="0">
                <a:solidFill>
                  <a:prstClr val="black"/>
                </a:solidFill>
                <a:latin typeface="Calibri"/>
                <a:cs typeface="Arial" panose="020B0604020202020204" pitchFamily="34" charset="0"/>
              </a:rPr>
              <a:t>Why?</a:t>
            </a:r>
          </a:p>
          <a:p>
            <a:pPr marL="457200" indent="-457200">
              <a:lnSpc>
                <a:spcPct val="150000"/>
              </a:lnSpc>
              <a:buFontTx/>
              <a:buAutoNum type="arabicPeriod" startAt="3"/>
              <a:defRPr/>
            </a:pPr>
            <a:r>
              <a:rPr lang="en-GB" sz="2400" dirty="0">
                <a:solidFill>
                  <a:prstClr val="black"/>
                </a:solidFill>
                <a:latin typeface="Calibri"/>
                <a:cs typeface="Arial" panose="020B0604020202020204" pitchFamily="34" charset="0"/>
              </a:rPr>
              <a:t>A replacement trolley had to be found. </a:t>
            </a:r>
            <a:r>
              <a:rPr lang="en-GB" sz="2400" b="1" dirty="0">
                <a:solidFill>
                  <a:prstClr val="black"/>
                </a:solidFill>
                <a:latin typeface="Calibri"/>
                <a:cs typeface="Arial" panose="020B0604020202020204" pitchFamily="34" charset="0"/>
              </a:rPr>
              <a:t>Why?</a:t>
            </a:r>
          </a:p>
          <a:p>
            <a:pPr marL="457200" indent="-457200">
              <a:lnSpc>
                <a:spcPct val="150000"/>
              </a:lnSpc>
              <a:buFontTx/>
              <a:buAutoNum type="arabicPeriod" startAt="4"/>
              <a:defRPr/>
            </a:pPr>
            <a:r>
              <a:rPr lang="en-GB" sz="2400" dirty="0">
                <a:solidFill>
                  <a:prstClr val="black"/>
                </a:solidFill>
                <a:latin typeface="Calibri"/>
                <a:cs typeface="Arial" panose="020B0604020202020204" pitchFamily="34" charset="0"/>
              </a:rPr>
              <a:t>The original trolley's safety rail was worn and had eventually broken.   </a:t>
            </a:r>
            <a:r>
              <a:rPr lang="en-GB" sz="2400" b="1" dirty="0">
                <a:solidFill>
                  <a:prstClr val="black"/>
                </a:solidFill>
                <a:latin typeface="Calibri"/>
                <a:cs typeface="Arial" panose="020B0604020202020204" pitchFamily="34" charset="0"/>
              </a:rPr>
              <a:t>Why?</a:t>
            </a:r>
            <a:r>
              <a:rPr lang="en-GB" sz="2400" dirty="0">
                <a:solidFill>
                  <a:prstClr val="black"/>
                </a:solidFill>
                <a:latin typeface="Calibri"/>
                <a:cs typeface="Arial" panose="020B0604020202020204" pitchFamily="34" charset="0"/>
              </a:rPr>
              <a:t> </a:t>
            </a:r>
          </a:p>
          <a:p>
            <a:pPr marL="457200" indent="-457200">
              <a:lnSpc>
                <a:spcPct val="150000"/>
              </a:lnSpc>
              <a:buFontTx/>
              <a:buAutoNum type="arabicPeriod" startAt="5"/>
              <a:defRPr/>
            </a:pPr>
            <a:r>
              <a:rPr lang="en-GB" sz="2400" dirty="0">
                <a:solidFill>
                  <a:prstClr val="black"/>
                </a:solidFill>
                <a:latin typeface="Calibri"/>
                <a:cs typeface="Arial" panose="020B0604020202020204" pitchFamily="34" charset="0"/>
              </a:rPr>
              <a:t>It had not been regularly checked for wear.  </a:t>
            </a:r>
            <a:r>
              <a:rPr lang="en-GB" sz="2400" b="1" dirty="0">
                <a:solidFill>
                  <a:prstClr val="black"/>
                </a:solidFill>
                <a:latin typeface="Calibri"/>
                <a:cs typeface="Arial" panose="020B0604020202020204" pitchFamily="34" charset="0"/>
              </a:rPr>
              <a:t>Why?</a:t>
            </a:r>
            <a:r>
              <a:rPr lang="en-GB" sz="2400" dirty="0">
                <a:solidFill>
                  <a:prstClr val="black"/>
                </a:solidFill>
                <a:latin typeface="Calibri"/>
                <a:cs typeface="Arial" panose="020B0604020202020204" pitchFamily="34" charset="0"/>
              </a:rPr>
              <a:t> </a:t>
            </a:r>
          </a:p>
          <a:p>
            <a:pPr marL="285750" indent="-285750">
              <a:lnSpc>
                <a:spcPct val="120000"/>
              </a:lnSpc>
              <a:buFont typeface="Arial" panose="020B0604020202020204" pitchFamily="34" charset="0"/>
              <a:buChar char="•"/>
              <a:defRPr/>
            </a:pPr>
            <a:endParaRPr lang="en-GB" sz="2000" dirty="0">
              <a:solidFill>
                <a:prstClr val="black"/>
              </a:solidFill>
              <a:latin typeface="Arial" panose="020B0604020202020204" pitchFamily="34" charset="0"/>
              <a:cs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3046544454"/>
              </p:ext>
            </p:extLst>
          </p:nvPr>
        </p:nvGraphicFramePr>
        <p:xfrm>
          <a:off x="6492240" y="2435629"/>
          <a:ext cx="3602182" cy="3281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38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hotos of Confused">
            <a:extLst>
              <a:ext uri="{FF2B5EF4-FFF2-40B4-BE49-F238E27FC236}">
                <a16:creationId xmlns:a16="http://schemas.microsoft.com/office/drawing/2014/main" id="{C45F5388-9767-48C0-BA62-4AD5D8C48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2816"/>
            <a:ext cx="5115246" cy="341549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AA12541D-9BCA-9E6E-96B6-6A160B66C790}"/>
              </a:ext>
            </a:extLst>
          </p:cNvPr>
          <p:cNvGraphicFramePr/>
          <p:nvPr>
            <p:extLst>
              <p:ext uri="{D42A27DB-BD31-4B8C-83A1-F6EECF244321}">
                <p14:modId xmlns:p14="http://schemas.microsoft.com/office/powerpoint/2010/main" val="3491747158"/>
              </p:ext>
            </p:extLst>
          </p:nvPr>
        </p:nvGraphicFramePr>
        <p:xfrm>
          <a:off x="4029752" y="2082018"/>
          <a:ext cx="5783662" cy="4775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000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CF9D-63EB-4AAB-9818-C82037632B9C}"/>
              </a:ext>
            </a:extLst>
          </p:cNvPr>
          <p:cNvSpPr>
            <a:spLocks noGrp="1"/>
          </p:cNvSpPr>
          <p:nvPr>
            <p:ph type="title"/>
          </p:nvPr>
        </p:nvSpPr>
        <p:spPr>
          <a:xfrm>
            <a:off x="2747758" y="195531"/>
            <a:ext cx="10515600" cy="1325563"/>
          </a:xfrm>
        </p:spPr>
        <p:txBody>
          <a:bodyPr>
            <a:normAutofit/>
          </a:bodyPr>
          <a:lstStyle/>
          <a:p>
            <a:r>
              <a:rPr lang="en-GB" sz="3200" b="1"/>
              <a:t>Eliminating bottlenecks</a:t>
            </a:r>
          </a:p>
        </p:txBody>
      </p:sp>
      <p:sp>
        <p:nvSpPr>
          <p:cNvPr id="3" name="Content Placeholder 2">
            <a:extLst>
              <a:ext uri="{FF2B5EF4-FFF2-40B4-BE49-F238E27FC236}">
                <a16:creationId xmlns:a16="http://schemas.microsoft.com/office/drawing/2014/main" id="{3F7336B7-58D8-4E3A-9C4D-817C82C7719D}"/>
              </a:ext>
            </a:extLst>
          </p:cNvPr>
          <p:cNvSpPr>
            <a:spLocks noGrp="1"/>
          </p:cNvSpPr>
          <p:nvPr>
            <p:ph type="subTitle" idx="1"/>
          </p:nvPr>
        </p:nvSpPr>
        <p:spPr>
          <a:xfrm>
            <a:off x="275492" y="1521093"/>
            <a:ext cx="6957230" cy="5141375"/>
          </a:xfrm>
        </p:spPr>
        <p:txBody>
          <a:bodyPr>
            <a:normAutofit/>
          </a:bodyPr>
          <a:lstStyle/>
          <a:p>
            <a:pPr marL="0" indent="0" algn="ctr">
              <a:buNone/>
            </a:pPr>
            <a:r>
              <a:rPr lang="en-GB" sz="3200" b="1">
                <a:solidFill>
                  <a:srgbClr val="C00000"/>
                </a:solidFill>
              </a:rPr>
              <a:t>Warning!</a:t>
            </a:r>
          </a:p>
          <a:p>
            <a:pPr marL="0" indent="0">
              <a:buNone/>
            </a:pPr>
            <a:endParaRPr lang="en-GB" sz="2400"/>
          </a:p>
          <a:p>
            <a:pPr marL="0" indent="0">
              <a:buNone/>
            </a:pPr>
            <a:r>
              <a:rPr lang="en-GB" sz="2400"/>
              <a:t>When you remove or modify a bottleneck, you may find a bottleneck forms in another part of the process</a:t>
            </a:r>
          </a:p>
          <a:p>
            <a:pPr marL="0" indent="0">
              <a:buNone/>
            </a:pPr>
            <a:endParaRPr lang="en-GB" sz="2400"/>
          </a:p>
          <a:p>
            <a:pPr marL="0" indent="0">
              <a:buNone/>
            </a:pPr>
            <a:r>
              <a:rPr lang="en-GB" sz="2400"/>
              <a:t>Keep reviewing the whole pathway</a:t>
            </a:r>
          </a:p>
          <a:p>
            <a:pPr marL="0" indent="0">
              <a:buNone/>
            </a:pPr>
            <a:endParaRPr lang="en-GB" sz="2400"/>
          </a:p>
          <a:p>
            <a:pPr marL="0" indent="0">
              <a:buNone/>
            </a:pPr>
            <a:r>
              <a:rPr lang="en-GB" sz="2400"/>
              <a:t>If you have more than one bottleneck, start at the end of the pathway and work backwards</a:t>
            </a:r>
          </a:p>
          <a:p>
            <a:pPr marL="0" indent="0">
              <a:buNone/>
            </a:pPr>
            <a:endParaRPr lang="en-GB" sz="2400"/>
          </a:p>
          <a:p>
            <a:pPr marL="0" indent="0">
              <a:buNone/>
            </a:pPr>
            <a:endParaRPr lang="en-GB" sz="2400"/>
          </a:p>
          <a:p>
            <a:pPr>
              <a:lnSpc>
                <a:spcPct val="90000"/>
              </a:lnSpc>
            </a:pPr>
            <a:endParaRPr lang="en-GB" sz="1800"/>
          </a:p>
          <a:p>
            <a:pPr>
              <a:lnSpc>
                <a:spcPct val="90000"/>
              </a:lnSpc>
            </a:pPr>
            <a:endParaRPr lang="en-GB" sz="1800"/>
          </a:p>
        </p:txBody>
      </p:sp>
      <p:pic>
        <p:nvPicPr>
          <p:cNvPr id="4" name="Picture 3">
            <a:extLst>
              <a:ext uri="{FF2B5EF4-FFF2-40B4-BE49-F238E27FC236}">
                <a16:creationId xmlns:a16="http://schemas.microsoft.com/office/drawing/2014/main" id="{910B10EC-2A3D-4994-83DD-CDD284250B29}"/>
              </a:ext>
            </a:extLst>
          </p:cNvPr>
          <p:cNvPicPr>
            <a:picLocks noChangeAspect="1"/>
          </p:cNvPicPr>
          <p:nvPr/>
        </p:nvPicPr>
        <p:blipFill>
          <a:blip r:embed="rId3"/>
          <a:stretch>
            <a:fillRect/>
          </a:stretch>
        </p:blipFill>
        <p:spPr>
          <a:xfrm>
            <a:off x="7385122" y="2941164"/>
            <a:ext cx="2615036" cy="2301231"/>
          </a:xfrm>
          <a:prstGeom prst="rect">
            <a:avLst/>
          </a:prstGeom>
          <a:noFill/>
        </p:spPr>
      </p:pic>
    </p:spTree>
    <p:extLst>
      <p:ext uri="{BB962C8B-B14F-4D97-AF65-F5344CB8AC3E}">
        <p14:creationId xmlns:p14="http://schemas.microsoft.com/office/powerpoint/2010/main" val="27079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5A244-AB30-440D-86A5-5D2E2A701C16}"/>
              </a:ext>
            </a:extLst>
          </p:cNvPr>
          <p:cNvPicPr>
            <a:picLocks noChangeAspect="1"/>
          </p:cNvPicPr>
          <p:nvPr/>
        </p:nvPicPr>
        <p:blipFill>
          <a:blip r:embed="rId3"/>
          <a:stretch>
            <a:fillRect/>
          </a:stretch>
        </p:blipFill>
        <p:spPr>
          <a:xfrm>
            <a:off x="2987040" y="3398169"/>
            <a:ext cx="3459831" cy="3459831"/>
          </a:xfrm>
          <a:prstGeom prst="rect">
            <a:avLst/>
          </a:prstGeom>
          <a:noFill/>
        </p:spPr>
      </p:pic>
      <p:sp>
        <p:nvSpPr>
          <p:cNvPr id="3" name="Content Placeholder 2">
            <a:extLst>
              <a:ext uri="{FF2B5EF4-FFF2-40B4-BE49-F238E27FC236}">
                <a16:creationId xmlns:a16="http://schemas.microsoft.com/office/drawing/2014/main" id="{20A19C73-A8E7-4B46-94F7-9D5EA39BF0EA}"/>
              </a:ext>
            </a:extLst>
          </p:cNvPr>
          <p:cNvSpPr>
            <a:spLocks noGrp="1"/>
          </p:cNvSpPr>
          <p:nvPr>
            <p:ph type="subTitle" idx="1"/>
          </p:nvPr>
        </p:nvSpPr>
        <p:spPr>
          <a:xfrm>
            <a:off x="326292" y="1746847"/>
            <a:ext cx="4038600" cy="1719458"/>
          </a:xfrm>
        </p:spPr>
        <p:txBody>
          <a:bodyPr>
            <a:normAutofit/>
          </a:bodyPr>
          <a:lstStyle/>
          <a:p>
            <a:pPr marL="0" indent="0">
              <a:spcBef>
                <a:spcPts val="600"/>
              </a:spcBef>
              <a:buNone/>
            </a:pPr>
            <a:r>
              <a:rPr lang="en-GB" sz="2400" i="1" dirty="0"/>
              <a:t>“If you always do what you always did, you will always get what you always got.”</a:t>
            </a:r>
          </a:p>
          <a:p>
            <a:pPr marL="0" indent="0" algn="r">
              <a:buNone/>
            </a:pPr>
            <a:r>
              <a:rPr lang="en-GB" sz="2000" dirty="0"/>
              <a:t>Albert Einstein</a:t>
            </a:r>
          </a:p>
          <a:p>
            <a:pPr marL="0" indent="0">
              <a:buNone/>
            </a:pPr>
            <a:endParaRPr lang="en-GB" dirty="0"/>
          </a:p>
        </p:txBody>
      </p:sp>
      <p:sp>
        <p:nvSpPr>
          <p:cNvPr id="7" name="Content Placeholder 2">
            <a:extLst>
              <a:ext uri="{FF2B5EF4-FFF2-40B4-BE49-F238E27FC236}">
                <a16:creationId xmlns:a16="http://schemas.microsoft.com/office/drawing/2014/main" id="{68663505-DE0B-4CB4-98D6-6CB92C04BFBD}"/>
              </a:ext>
            </a:extLst>
          </p:cNvPr>
          <p:cNvSpPr txBox="1">
            <a:spLocks/>
          </p:cNvSpPr>
          <p:nvPr/>
        </p:nvSpPr>
        <p:spPr>
          <a:xfrm>
            <a:off x="5336542" y="1629992"/>
            <a:ext cx="4038600" cy="1953167"/>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GB" i="1" dirty="0"/>
              <a:t>“The secret of change is to focus all of your energy, not on fighting the old, but on building the new.”</a:t>
            </a:r>
          </a:p>
          <a:p>
            <a:pPr marL="0" indent="0" algn="r">
              <a:buNone/>
            </a:pPr>
            <a:r>
              <a:rPr lang="en-GB" sz="2200" dirty="0"/>
              <a:t>Socrates</a:t>
            </a:r>
          </a:p>
        </p:txBody>
      </p:sp>
      <p:sp>
        <p:nvSpPr>
          <p:cNvPr id="2" name="TextBox 1">
            <a:extLst>
              <a:ext uri="{FF2B5EF4-FFF2-40B4-BE49-F238E27FC236}">
                <a16:creationId xmlns:a16="http://schemas.microsoft.com/office/drawing/2014/main" id="{BD52ED7F-99F1-4FD4-833B-A69145E6478C}"/>
              </a:ext>
            </a:extLst>
          </p:cNvPr>
          <p:cNvSpPr txBox="1"/>
          <p:nvPr/>
        </p:nvSpPr>
        <p:spPr>
          <a:xfrm>
            <a:off x="3192007" y="445344"/>
            <a:ext cx="4712473" cy="584775"/>
          </a:xfrm>
          <a:prstGeom prst="rect">
            <a:avLst/>
          </a:prstGeom>
          <a:noFill/>
        </p:spPr>
        <p:txBody>
          <a:bodyPr wrap="square" rtlCol="0">
            <a:spAutoFit/>
          </a:bodyPr>
          <a:lstStyle/>
          <a:p>
            <a:r>
              <a:rPr lang="en-GB" sz="3200" b="1" dirty="0"/>
              <a:t>Moving forwards</a:t>
            </a:r>
          </a:p>
        </p:txBody>
      </p:sp>
    </p:spTree>
    <p:extLst>
      <p:ext uri="{BB962C8B-B14F-4D97-AF65-F5344CB8AC3E}">
        <p14:creationId xmlns:p14="http://schemas.microsoft.com/office/powerpoint/2010/main" val="3528679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D8A2D-C77E-8D79-8513-2C59A8FACAB3}"/>
              </a:ext>
            </a:extLst>
          </p:cNvPr>
          <p:cNvSpPr txBox="1"/>
          <p:nvPr/>
        </p:nvSpPr>
        <p:spPr>
          <a:xfrm>
            <a:off x="279917" y="2825347"/>
            <a:ext cx="3961171" cy="2239844"/>
          </a:xfrm>
          <a:prstGeom prst="rect">
            <a:avLst/>
          </a:prstGeom>
          <a:noFill/>
        </p:spPr>
        <p:txBody>
          <a:bodyPr wrap="square">
            <a:spAutoFit/>
          </a:bodyPr>
          <a:lstStyle/>
          <a:p>
            <a:pPr>
              <a:lnSpc>
                <a:spcPct val="150000"/>
              </a:lnSpc>
            </a:pPr>
            <a:r>
              <a:rPr lang="en-GB" sz="2400" dirty="0"/>
              <a:t>Reflect on the content covered and structure your thoughts around the phrases:</a:t>
            </a:r>
          </a:p>
        </p:txBody>
      </p:sp>
      <p:pic>
        <p:nvPicPr>
          <p:cNvPr id="4" name="Picture 3">
            <a:extLst>
              <a:ext uri="{FF2B5EF4-FFF2-40B4-BE49-F238E27FC236}">
                <a16:creationId xmlns:a16="http://schemas.microsoft.com/office/drawing/2014/main" id="{C0464D2E-35C2-3593-58BC-4AEF0D32F8F9}"/>
              </a:ext>
            </a:extLst>
          </p:cNvPr>
          <p:cNvPicPr>
            <a:picLocks noChangeAspect="1"/>
          </p:cNvPicPr>
          <p:nvPr/>
        </p:nvPicPr>
        <p:blipFill rotWithShape="1">
          <a:blip r:embed="rId3">
            <a:duotone>
              <a:schemeClr val="accent1">
                <a:shade val="45000"/>
                <a:satMod val="135000"/>
              </a:schemeClr>
              <a:prstClr val="white"/>
            </a:duotone>
          </a:blip>
          <a:srcRect l="62063" r="21914" b="10654"/>
          <a:stretch/>
        </p:blipFill>
        <p:spPr>
          <a:xfrm>
            <a:off x="6663997" y="2211585"/>
            <a:ext cx="715194" cy="3810524"/>
          </a:xfrm>
          <a:prstGeom prst="rect">
            <a:avLst/>
          </a:prstGeom>
        </p:spPr>
      </p:pic>
      <p:pic>
        <p:nvPicPr>
          <p:cNvPr id="10" name="Picture 9">
            <a:extLst>
              <a:ext uri="{FF2B5EF4-FFF2-40B4-BE49-F238E27FC236}">
                <a16:creationId xmlns:a16="http://schemas.microsoft.com/office/drawing/2014/main" id="{C5584D2E-963D-363C-CC51-A2A03C9FBC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35" b="91593" l="9886" r="95437">
                        <a14:foregroundMark x1="90114" y1="54867" x2="90114" y2="60619"/>
                        <a14:foregroundMark x1="86692" y1="81858" x2="86692" y2="81858"/>
                        <a14:foregroundMark x1="95437" y1="91593" x2="95437" y2="91593"/>
                      </a14:backgroundRemoval>
                    </a14:imgEffect>
                  </a14:imgLayer>
                </a14:imgProps>
              </a:ext>
            </a:extLst>
          </a:blip>
          <a:stretch>
            <a:fillRect/>
          </a:stretch>
        </p:blipFill>
        <p:spPr>
          <a:xfrm flipH="1">
            <a:off x="7303851" y="2094861"/>
            <a:ext cx="2496116" cy="2144951"/>
          </a:xfrm>
          <a:prstGeom prst="rect">
            <a:avLst/>
          </a:prstGeom>
        </p:spPr>
      </p:pic>
      <p:pic>
        <p:nvPicPr>
          <p:cNvPr id="12" name="Picture 11">
            <a:extLst>
              <a:ext uri="{FF2B5EF4-FFF2-40B4-BE49-F238E27FC236}">
                <a16:creationId xmlns:a16="http://schemas.microsoft.com/office/drawing/2014/main" id="{6FA4D078-39B7-9992-4347-51E883378431}"/>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9735" b="91150" l="9886" r="95057">
                        <a14:foregroundMark x1="85932" y1="81858" x2="85932" y2="81858"/>
                        <a14:foregroundMark x1="95057" y1="91150" x2="95057" y2="91150"/>
                      </a14:backgroundRemoval>
                    </a14:imgEffect>
                  </a14:imgLayer>
                </a14:imgProps>
              </a:ext>
            </a:extLst>
          </a:blip>
          <a:stretch>
            <a:fillRect/>
          </a:stretch>
        </p:blipFill>
        <p:spPr>
          <a:xfrm rot="21392863">
            <a:off x="4096158" y="2095137"/>
            <a:ext cx="2496116" cy="2144951"/>
          </a:xfrm>
          <a:prstGeom prst="rect">
            <a:avLst/>
          </a:prstGeom>
        </p:spPr>
      </p:pic>
      <p:pic>
        <p:nvPicPr>
          <p:cNvPr id="16" name="Picture 15">
            <a:extLst>
              <a:ext uri="{FF2B5EF4-FFF2-40B4-BE49-F238E27FC236}">
                <a16:creationId xmlns:a16="http://schemas.microsoft.com/office/drawing/2014/main" id="{6D5AF282-B9C7-6436-10BD-0AB6F79ACD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90" b="92019" l="9023" r="94737">
                        <a14:foregroundMark x1="46241" y1="92488" x2="50376" y2="91549"/>
                        <a14:foregroundMark x1="90977" y1="69484" x2="89850" y2="56808"/>
                        <a14:foregroundMark x1="94737" y1="69484" x2="93609" y2="66667"/>
                      </a14:backgroundRemoval>
                    </a14:imgEffect>
                  </a14:imgLayer>
                </a14:imgProps>
              </a:ext>
            </a:extLst>
          </a:blip>
          <a:stretch>
            <a:fillRect/>
          </a:stretch>
        </p:blipFill>
        <p:spPr>
          <a:xfrm>
            <a:off x="5636946" y="898418"/>
            <a:ext cx="2524589" cy="2021569"/>
          </a:xfrm>
          <a:prstGeom prst="rect">
            <a:avLst/>
          </a:prstGeom>
        </p:spPr>
      </p:pic>
      <p:sp>
        <p:nvSpPr>
          <p:cNvPr id="17" name="Content Placeholder 6">
            <a:extLst>
              <a:ext uri="{FF2B5EF4-FFF2-40B4-BE49-F238E27FC236}">
                <a16:creationId xmlns:a16="http://schemas.microsoft.com/office/drawing/2014/main" id="{98240F3C-EDBF-1268-7058-397CDF13AC6E}"/>
              </a:ext>
            </a:extLst>
          </p:cNvPr>
          <p:cNvSpPr txBox="1">
            <a:spLocks/>
          </p:cNvSpPr>
          <p:nvPr/>
        </p:nvSpPr>
        <p:spPr>
          <a:xfrm>
            <a:off x="6337776" y="1909202"/>
            <a:ext cx="1550079" cy="5103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solidFill>
                  <a:schemeClr val="accent1">
                    <a:lumMod val="50000"/>
                  </a:schemeClr>
                </a:solidFill>
              </a:rPr>
              <a:t>I wish …..</a:t>
            </a:r>
          </a:p>
          <a:p>
            <a:endParaRPr lang="en-GB">
              <a:solidFill>
                <a:schemeClr val="accent1">
                  <a:lumMod val="50000"/>
                </a:schemeClr>
              </a:solidFill>
            </a:endParaRPr>
          </a:p>
        </p:txBody>
      </p:sp>
      <p:sp>
        <p:nvSpPr>
          <p:cNvPr id="18" name="Content Placeholder 6">
            <a:extLst>
              <a:ext uri="{FF2B5EF4-FFF2-40B4-BE49-F238E27FC236}">
                <a16:creationId xmlns:a16="http://schemas.microsoft.com/office/drawing/2014/main" id="{473B8E4B-8FAE-B279-16A9-A7E8732CAF10}"/>
              </a:ext>
            </a:extLst>
          </p:cNvPr>
          <p:cNvSpPr txBox="1">
            <a:spLocks/>
          </p:cNvSpPr>
          <p:nvPr/>
        </p:nvSpPr>
        <p:spPr>
          <a:xfrm>
            <a:off x="4799679" y="2996681"/>
            <a:ext cx="1296321" cy="43231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solidFill>
                  <a:schemeClr val="accent1">
                    <a:lumMod val="50000"/>
                  </a:schemeClr>
                </a:solidFill>
              </a:rPr>
              <a:t>I like …..</a:t>
            </a:r>
          </a:p>
        </p:txBody>
      </p:sp>
      <p:sp>
        <p:nvSpPr>
          <p:cNvPr id="7" name="Content Placeholder 6">
            <a:extLst>
              <a:ext uri="{FF2B5EF4-FFF2-40B4-BE49-F238E27FC236}">
                <a16:creationId xmlns:a16="http://schemas.microsoft.com/office/drawing/2014/main" id="{22CD880B-E18D-418E-8867-9C277F319D9C}"/>
              </a:ext>
            </a:extLst>
          </p:cNvPr>
          <p:cNvSpPr>
            <a:spLocks noGrp="1"/>
          </p:cNvSpPr>
          <p:nvPr>
            <p:ph type="subTitle" idx="1"/>
          </p:nvPr>
        </p:nvSpPr>
        <p:spPr>
          <a:xfrm>
            <a:off x="6749379" y="2933508"/>
            <a:ext cx="3605060" cy="682518"/>
          </a:xfrm>
        </p:spPr>
        <p:txBody>
          <a:bodyPr>
            <a:normAutofit fontScale="85000" lnSpcReduction="20000"/>
          </a:bodyPr>
          <a:lstStyle/>
          <a:p>
            <a:pPr algn="ctr"/>
            <a:r>
              <a:rPr lang="en-GB">
                <a:solidFill>
                  <a:schemeClr val="accent1">
                    <a:lumMod val="50000"/>
                  </a:schemeClr>
                </a:solidFill>
              </a:rPr>
              <a:t>I wonder …..</a:t>
            </a:r>
          </a:p>
          <a:p>
            <a:pPr algn="ctr"/>
            <a:r>
              <a:rPr lang="en-GB">
                <a:solidFill>
                  <a:schemeClr val="accent1">
                    <a:lumMod val="50000"/>
                  </a:schemeClr>
                </a:solidFill>
              </a:rPr>
              <a:t>(What if)</a:t>
            </a:r>
          </a:p>
        </p:txBody>
      </p:sp>
    </p:spTree>
    <p:extLst>
      <p:ext uri="{BB962C8B-B14F-4D97-AF65-F5344CB8AC3E}">
        <p14:creationId xmlns:p14="http://schemas.microsoft.com/office/powerpoint/2010/main" val="3188637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604EE9-D54F-4F24-A108-8A37EDF19314}"/>
              </a:ext>
            </a:extLst>
          </p:cNvPr>
          <p:cNvPicPr>
            <a:picLocks noChangeAspect="1"/>
          </p:cNvPicPr>
          <p:nvPr/>
        </p:nvPicPr>
        <p:blipFill>
          <a:blip r:embed="rId3"/>
          <a:stretch>
            <a:fillRect/>
          </a:stretch>
        </p:blipFill>
        <p:spPr>
          <a:xfrm>
            <a:off x="0" y="1643270"/>
            <a:ext cx="12211593" cy="3828843"/>
          </a:xfrm>
          <a:prstGeom prst="rect">
            <a:avLst/>
          </a:prstGeom>
        </p:spPr>
      </p:pic>
    </p:spTree>
    <p:extLst>
      <p:ext uri="{BB962C8B-B14F-4D97-AF65-F5344CB8AC3E}">
        <p14:creationId xmlns:p14="http://schemas.microsoft.com/office/powerpoint/2010/main" val="239156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FEAC63-4E85-444A-89D5-1E279546CFF5}"/>
              </a:ext>
            </a:extLst>
          </p:cNvPr>
          <p:cNvSpPr>
            <a:spLocks noGrp="1"/>
          </p:cNvSpPr>
          <p:nvPr>
            <p:ph type="title"/>
          </p:nvPr>
        </p:nvSpPr>
        <p:spPr>
          <a:xfrm>
            <a:off x="3313195" y="0"/>
            <a:ext cx="3893218" cy="1113183"/>
          </a:xfrm>
        </p:spPr>
        <p:txBody>
          <a:bodyPr>
            <a:normAutofit/>
          </a:bodyPr>
          <a:lstStyle/>
          <a:p>
            <a:br>
              <a:rPr lang="en-GB" sz="3600" b="1" dirty="0"/>
            </a:br>
            <a:r>
              <a:rPr lang="en-GB" sz="3600" b="1" dirty="0"/>
              <a:t>Pathways</a:t>
            </a:r>
            <a:endParaRPr lang="en-GB" sz="3200" b="1" dirty="0"/>
          </a:p>
        </p:txBody>
      </p:sp>
      <p:pic>
        <p:nvPicPr>
          <p:cNvPr id="5" name="Picture 4">
            <a:extLst>
              <a:ext uri="{FF2B5EF4-FFF2-40B4-BE49-F238E27FC236}">
                <a16:creationId xmlns:a16="http://schemas.microsoft.com/office/drawing/2014/main" id="{56FB6F1F-5455-4CDC-B384-1B829A509DB1}"/>
              </a:ext>
            </a:extLst>
          </p:cNvPr>
          <p:cNvPicPr>
            <a:picLocks noChangeAspect="1"/>
          </p:cNvPicPr>
          <p:nvPr/>
        </p:nvPicPr>
        <p:blipFill>
          <a:blip r:embed="rId3"/>
          <a:stretch>
            <a:fillRect/>
          </a:stretch>
        </p:blipFill>
        <p:spPr>
          <a:xfrm>
            <a:off x="4133944" y="1613467"/>
            <a:ext cx="5188303" cy="3428508"/>
          </a:xfrm>
          <a:prstGeom prst="rect">
            <a:avLst/>
          </a:prstGeom>
          <a:effectLst>
            <a:softEdge rad="127000"/>
          </a:effectLst>
        </p:spPr>
      </p:pic>
      <p:pic>
        <p:nvPicPr>
          <p:cNvPr id="2" name="Picture 2" descr="C:\Users\helen.wharam\AppData\Local\Microsoft\Windows\Temporary Internet Files\Content.IE5\GV2RSBNE\question-mark[1].png">
            <a:extLst>
              <a:ext uri="{FF2B5EF4-FFF2-40B4-BE49-F238E27FC236}">
                <a16:creationId xmlns:a16="http://schemas.microsoft.com/office/drawing/2014/main" id="{64CEAA3E-D24D-7765-2896-0B6E886E5D77}"/>
              </a:ext>
            </a:extLst>
          </p:cNvPr>
          <p:cNvPicPr>
            <a:picLocks noChangeAspect="1" noChangeArrowheads="1"/>
          </p:cNvPicPr>
          <p:nvPr/>
        </p:nvPicPr>
        <p:blipFill>
          <a:blip r:embed="rId4" cstate="print">
            <a:duotone>
              <a:prstClr val="black"/>
              <a:srgbClr val="9999FF">
                <a:tint val="45000"/>
                <a:satMod val="400000"/>
              </a:srgbClr>
            </a:duotone>
            <a:extLst>
              <a:ext uri="{28A0092B-C50C-407E-A947-70E740481C1C}">
                <a14:useLocalDpi xmlns:a14="http://schemas.microsoft.com/office/drawing/2010/main" val="0"/>
              </a:ext>
            </a:extLst>
          </a:blip>
          <a:srcRect/>
          <a:stretch>
            <a:fillRect/>
          </a:stretch>
        </p:blipFill>
        <p:spPr bwMode="auto">
          <a:xfrm>
            <a:off x="468226" y="2019368"/>
            <a:ext cx="2844969" cy="3034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321E3E-53F9-563D-5AA1-BC9F751480C3}"/>
              </a:ext>
            </a:extLst>
          </p:cNvPr>
          <p:cNvSpPr txBox="1"/>
          <p:nvPr/>
        </p:nvSpPr>
        <p:spPr>
          <a:xfrm>
            <a:off x="2921447" y="5667798"/>
            <a:ext cx="3988237" cy="584775"/>
          </a:xfrm>
          <a:prstGeom prst="rect">
            <a:avLst/>
          </a:prstGeom>
          <a:noFill/>
        </p:spPr>
        <p:txBody>
          <a:bodyPr wrap="square" rtlCol="0">
            <a:spAutoFit/>
          </a:bodyPr>
          <a:lstStyle/>
          <a:p>
            <a:r>
              <a:rPr lang="en-GB" sz="3200" dirty="0"/>
              <a:t>What is a pathway?   </a:t>
            </a:r>
          </a:p>
        </p:txBody>
      </p:sp>
    </p:spTree>
    <p:extLst>
      <p:ext uri="{BB962C8B-B14F-4D97-AF65-F5344CB8AC3E}">
        <p14:creationId xmlns:p14="http://schemas.microsoft.com/office/powerpoint/2010/main" val="3311543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FEAC63-4E85-444A-89D5-1E279546CFF5}"/>
              </a:ext>
            </a:extLst>
          </p:cNvPr>
          <p:cNvSpPr>
            <a:spLocks noGrp="1"/>
          </p:cNvSpPr>
          <p:nvPr>
            <p:ph type="title"/>
          </p:nvPr>
        </p:nvSpPr>
        <p:spPr>
          <a:xfrm>
            <a:off x="2347110" y="250093"/>
            <a:ext cx="5954945" cy="1113183"/>
          </a:xfrm>
        </p:spPr>
        <p:txBody>
          <a:bodyPr>
            <a:normAutofit fontScale="90000"/>
          </a:bodyPr>
          <a:lstStyle/>
          <a:p>
            <a:br>
              <a:rPr lang="en-GB" sz="3600" b="1" dirty="0"/>
            </a:br>
            <a:r>
              <a:rPr lang="en-GB" sz="3600" b="1" dirty="0"/>
              <a:t>Pathway / System Mapping</a:t>
            </a:r>
          </a:p>
        </p:txBody>
      </p:sp>
      <p:pic>
        <p:nvPicPr>
          <p:cNvPr id="5" name="Picture 4">
            <a:extLst>
              <a:ext uri="{FF2B5EF4-FFF2-40B4-BE49-F238E27FC236}">
                <a16:creationId xmlns:a16="http://schemas.microsoft.com/office/drawing/2014/main" id="{56FB6F1F-5455-4CDC-B384-1B829A509DB1}"/>
              </a:ext>
            </a:extLst>
          </p:cNvPr>
          <p:cNvPicPr>
            <a:picLocks noChangeAspect="1"/>
          </p:cNvPicPr>
          <p:nvPr/>
        </p:nvPicPr>
        <p:blipFill>
          <a:blip r:embed="rId3"/>
          <a:stretch>
            <a:fillRect/>
          </a:stretch>
        </p:blipFill>
        <p:spPr>
          <a:xfrm>
            <a:off x="5922745" y="2530928"/>
            <a:ext cx="3893217" cy="2572696"/>
          </a:xfrm>
          <a:prstGeom prst="rect">
            <a:avLst/>
          </a:prstGeom>
          <a:effectLst>
            <a:softEdge rad="127000"/>
          </a:effectLst>
        </p:spPr>
      </p:pic>
      <p:sp>
        <p:nvSpPr>
          <p:cNvPr id="7" name="TextBox 6">
            <a:extLst>
              <a:ext uri="{FF2B5EF4-FFF2-40B4-BE49-F238E27FC236}">
                <a16:creationId xmlns:a16="http://schemas.microsoft.com/office/drawing/2014/main" id="{DC556755-A883-4267-8033-E35BAEA1CA19}"/>
              </a:ext>
            </a:extLst>
          </p:cNvPr>
          <p:cNvSpPr txBox="1"/>
          <p:nvPr/>
        </p:nvSpPr>
        <p:spPr>
          <a:xfrm>
            <a:off x="234937" y="1905336"/>
            <a:ext cx="5546846" cy="4455835"/>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2400"/>
              <a:t>high level, end-to-end pathway map</a:t>
            </a:r>
          </a:p>
          <a:p>
            <a:pPr marL="285750" indent="-285750">
              <a:lnSpc>
                <a:spcPct val="150000"/>
              </a:lnSpc>
              <a:buFont typeface="Arial" panose="020B0604020202020204" pitchFamily="34" charset="0"/>
              <a:buChar char="•"/>
            </a:pPr>
            <a:r>
              <a:rPr lang="en-GB" sz="2400"/>
              <a:t>map what is currently happening</a:t>
            </a:r>
          </a:p>
          <a:p>
            <a:pPr>
              <a:lnSpc>
                <a:spcPct val="150000"/>
              </a:lnSpc>
            </a:pPr>
            <a:endParaRPr lang="en-GB" sz="2400"/>
          </a:p>
          <a:p>
            <a:pPr>
              <a:lnSpc>
                <a:spcPct val="150000"/>
              </a:lnSpc>
            </a:pPr>
            <a:r>
              <a:rPr lang="en-GB" sz="2400"/>
              <a:t>Include all:</a:t>
            </a:r>
            <a:endParaRPr lang="en-GB"/>
          </a:p>
          <a:p>
            <a:pPr marL="742950" lvl="1" indent="-285750">
              <a:lnSpc>
                <a:spcPct val="150000"/>
              </a:lnSpc>
              <a:buFont typeface="Arial" panose="020B0604020202020204" pitchFamily="34" charset="0"/>
              <a:buChar char="•"/>
            </a:pPr>
            <a:r>
              <a:rPr lang="en-GB" sz="2400"/>
              <a:t>referral routes and mechanisms</a:t>
            </a:r>
          </a:p>
          <a:p>
            <a:pPr marL="742950" lvl="1" indent="-285750">
              <a:lnSpc>
                <a:spcPct val="150000"/>
              </a:lnSpc>
              <a:buFont typeface="Arial" panose="020B0604020202020204" pitchFamily="34" charset="0"/>
              <a:buChar char="•"/>
            </a:pPr>
            <a:r>
              <a:rPr lang="en-GB" sz="2400"/>
              <a:t>discharge points</a:t>
            </a:r>
          </a:p>
          <a:p>
            <a:pPr marL="742950" lvl="1" indent="-285750">
              <a:lnSpc>
                <a:spcPct val="150000"/>
              </a:lnSpc>
              <a:buFont typeface="Arial" panose="020B0604020202020204" pitchFamily="34" charset="0"/>
              <a:buChar char="•"/>
            </a:pPr>
            <a:r>
              <a:rPr lang="en-GB" sz="2400"/>
              <a:t>key milestones </a:t>
            </a:r>
          </a:p>
          <a:p>
            <a:pPr marL="742950" lvl="1" indent="-285750">
              <a:lnSpc>
                <a:spcPct val="150000"/>
              </a:lnSpc>
              <a:buFont typeface="Arial" panose="020B0604020202020204" pitchFamily="34" charset="0"/>
              <a:buChar char="•"/>
            </a:pPr>
            <a:r>
              <a:rPr lang="en-GB" sz="2400"/>
              <a:t>process steps</a:t>
            </a:r>
          </a:p>
        </p:txBody>
      </p:sp>
    </p:spTree>
    <p:extLst>
      <p:ext uri="{BB962C8B-B14F-4D97-AF65-F5344CB8AC3E}">
        <p14:creationId xmlns:p14="http://schemas.microsoft.com/office/powerpoint/2010/main" val="44871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039" y="457954"/>
            <a:ext cx="10515600" cy="1325563"/>
          </a:xfrm>
        </p:spPr>
        <p:txBody>
          <a:bodyPr>
            <a:normAutofit/>
          </a:bodyPr>
          <a:lstStyle/>
          <a:p>
            <a:r>
              <a:rPr lang="en-GB" sz="3600" b="1"/>
              <a:t>Each process step has …..</a:t>
            </a:r>
          </a:p>
        </p:txBody>
      </p:sp>
      <p:sp>
        <p:nvSpPr>
          <p:cNvPr id="3" name="Rectangle 2">
            <a:extLst>
              <a:ext uri="{FF2B5EF4-FFF2-40B4-BE49-F238E27FC236}">
                <a16:creationId xmlns:a16="http://schemas.microsoft.com/office/drawing/2014/main" id="{16A70209-FAF2-478B-85F1-3B084B217D70}"/>
              </a:ext>
            </a:extLst>
          </p:cNvPr>
          <p:cNvSpPr/>
          <p:nvPr/>
        </p:nvSpPr>
        <p:spPr>
          <a:xfrm>
            <a:off x="555585" y="2591930"/>
            <a:ext cx="6862370" cy="2793842"/>
          </a:xfrm>
          <a:prstGeom prst="rect">
            <a:avLst/>
          </a:prstGeom>
        </p:spPr>
        <p:txBody>
          <a:bodyPr wrap="square">
            <a:spAutoFit/>
          </a:bodyPr>
          <a:lstStyle/>
          <a:p>
            <a:pPr marL="342900" indent="-342900">
              <a:lnSpc>
                <a:spcPct val="150000"/>
              </a:lnSpc>
              <a:buFont typeface="Arial" panose="020B0604020202020204" pitchFamily="34" charset="0"/>
              <a:buChar char="•"/>
            </a:pPr>
            <a:r>
              <a:rPr lang="en-GB" sz="2400" b="1" dirty="0"/>
              <a:t>D</a:t>
            </a:r>
            <a:r>
              <a:rPr lang="en-GB" sz="2400" dirty="0"/>
              <a:t>emand </a:t>
            </a:r>
          </a:p>
          <a:p>
            <a:pPr marL="342900" indent="-342900">
              <a:lnSpc>
                <a:spcPct val="150000"/>
              </a:lnSpc>
              <a:buFont typeface="Arial" panose="020B0604020202020204" pitchFamily="34" charset="0"/>
              <a:buChar char="•"/>
            </a:pPr>
            <a:r>
              <a:rPr lang="en-GB" sz="2400" b="1" dirty="0"/>
              <a:t>C</a:t>
            </a:r>
            <a:r>
              <a:rPr lang="en-GB" sz="2400" dirty="0"/>
              <a:t>apacity </a:t>
            </a:r>
          </a:p>
          <a:p>
            <a:pPr marL="342900" indent="-342900">
              <a:lnSpc>
                <a:spcPct val="150000"/>
              </a:lnSpc>
              <a:buFont typeface="Arial" panose="020B0604020202020204" pitchFamily="34" charset="0"/>
              <a:buChar char="•"/>
            </a:pPr>
            <a:r>
              <a:rPr lang="en-GB" sz="2400" b="1" dirty="0"/>
              <a:t>A</a:t>
            </a:r>
            <a:r>
              <a:rPr lang="en-GB" sz="2400" dirty="0"/>
              <a:t>ctivity </a:t>
            </a:r>
          </a:p>
          <a:p>
            <a:pPr marL="342900" indent="-342900">
              <a:lnSpc>
                <a:spcPct val="150000"/>
              </a:lnSpc>
              <a:buFont typeface="Arial" panose="020B0604020202020204" pitchFamily="34" charset="0"/>
              <a:buChar char="•"/>
            </a:pPr>
            <a:r>
              <a:rPr lang="en-GB" sz="2400" b="1" dirty="0"/>
              <a:t>B</a:t>
            </a:r>
            <a:r>
              <a:rPr lang="en-GB" sz="2400" dirty="0"/>
              <a:t>acklog</a:t>
            </a:r>
          </a:p>
          <a:p>
            <a:pPr marL="800100" lvl="1" indent="-342900">
              <a:lnSpc>
                <a:spcPct val="150000"/>
              </a:lnSpc>
              <a:buFont typeface="Arial" panose="020B0604020202020204" pitchFamily="34" charset="0"/>
              <a:buChar char="•"/>
            </a:pPr>
            <a:r>
              <a:rPr lang="en-GB" sz="2400" dirty="0"/>
              <a:t>a queue of </a:t>
            </a:r>
            <a:r>
              <a:rPr lang="en-GB" sz="2400" b="1" dirty="0"/>
              <a:t>waiting </a:t>
            </a:r>
            <a:r>
              <a:rPr lang="en-GB" sz="2400" dirty="0"/>
              <a:t>patients</a:t>
            </a:r>
          </a:p>
        </p:txBody>
      </p:sp>
      <p:pic>
        <p:nvPicPr>
          <p:cNvPr id="4" name="Picture 3">
            <a:extLst>
              <a:ext uri="{FF2B5EF4-FFF2-40B4-BE49-F238E27FC236}">
                <a16:creationId xmlns:a16="http://schemas.microsoft.com/office/drawing/2014/main" id="{65382907-2348-43C2-A8CE-0D58ABB6B835}"/>
              </a:ext>
            </a:extLst>
          </p:cNvPr>
          <p:cNvPicPr>
            <a:picLocks noChangeAspect="1"/>
          </p:cNvPicPr>
          <p:nvPr/>
        </p:nvPicPr>
        <p:blipFill>
          <a:blip r:embed="rId3"/>
          <a:stretch>
            <a:fillRect/>
          </a:stretch>
        </p:blipFill>
        <p:spPr>
          <a:xfrm>
            <a:off x="5592416" y="2591930"/>
            <a:ext cx="3973395" cy="2632374"/>
          </a:xfrm>
          <a:prstGeom prst="rect">
            <a:avLst/>
          </a:prstGeom>
        </p:spPr>
      </p:pic>
      <p:sp>
        <p:nvSpPr>
          <p:cNvPr id="5" name="TextBox 4">
            <a:extLst>
              <a:ext uri="{FF2B5EF4-FFF2-40B4-BE49-F238E27FC236}">
                <a16:creationId xmlns:a16="http://schemas.microsoft.com/office/drawing/2014/main" id="{BB40D007-6B16-4C9F-BDBD-50D4B865E214}"/>
              </a:ext>
            </a:extLst>
          </p:cNvPr>
          <p:cNvSpPr txBox="1"/>
          <p:nvPr/>
        </p:nvSpPr>
        <p:spPr>
          <a:xfrm>
            <a:off x="555585" y="2174403"/>
            <a:ext cx="3158286" cy="461665"/>
          </a:xfrm>
          <a:prstGeom prst="rect">
            <a:avLst/>
          </a:prstGeom>
          <a:noFill/>
        </p:spPr>
        <p:txBody>
          <a:bodyPr wrap="square" rtlCol="0">
            <a:spAutoFit/>
          </a:bodyPr>
          <a:lstStyle/>
          <a:p>
            <a:r>
              <a:rPr lang="en-GB" sz="2400"/>
              <a:t>4 key metrics</a:t>
            </a:r>
          </a:p>
        </p:txBody>
      </p:sp>
      <p:sp>
        <p:nvSpPr>
          <p:cNvPr id="6" name="TextBox 5">
            <a:extLst>
              <a:ext uri="{FF2B5EF4-FFF2-40B4-BE49-F238E27FC236}">
                <a16:creationId xmlns:a16="http://schemas.microsoft.com/office/drawing/2014/main" id="{AE76FF76-7EF0-4A5D-B980-2E987AD963AA}"/>
              </a:ext>
            </a:extLst>
          </p:cNvPr>
          <p:cNvSpPr txBox="1"/>
          <p:nvPr/>
        </p:nvSpPr>
        <p:spPr>
          <a:xfrm>
            <a:off x="3713871" y="5938381"/>
            <a:ext cx="1716259" cy="461665"/>
          </a:xfrm>
          <a:prstGeom prst="rect">
            <a:avLst/>
          </a:prstGeom>
          <a:noFill/>
        </p:spPr>
        <p:txBody>
          <a:bodyPr wrap="square" rtlCol="0">
            <a:spAutoFit/>
          </a:bodyPr>
          <a:lstStyle/>
          <a:p>
            <a:r>
              <a:rPr lang="en-GB" sz="2400" b="1"/>
              <a:t>A, B, C, D</a:t>
            </a:r>
          </a:p>
        </p:txBody>
      </p:sp>
    </p:spTree>
    <p:extLst>
      <p:ext uri="{BB962C8B-B14F-4D97-AF65-F5344CB8AC3E}">
        <p14:creationId xmlns:p14="http://schemas.microsoft.com/office/powerpoint/2010/main" val="42566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039" y="457954"/>
            <a:ext cx="10515600" cy="1325563"/>
          </a:xfrm>
        </p:spPr>
        <p:txBody>
          <a:bodyPr>
            <a:normAutofit/>
          </a:bodyPr>
          <a:lstStyle/>
          <a:p>
            <a:r>
              <a:rPr lang="en-GB" sz="3600" b="1"/>
              <a:t>Each process step has …..</a:t>
            </a:r>
          </a:p>
        </p:txBody>
      </p:sp>
      <p:sp>
        <p:nvSpPr>
          <p:cNvPr id="3" name="Rectangle 2">
            <a:extLst>
              <a:ext uri="{FF2B5EF4-FFF2-40B4-BE49-F238E27FC236}">
                <a16:creationId xmlns:a16="http://schemas.microsoft.com/office/drawing/2014/main" id="{16A70209-FAF2-478B-85F1-3B084B217D70}"/>
              </a:ext>
            </a:extLst>
          </p:cNvPr>
          <p:cNvSpPr/>
          <p:nvPr/>
        </p:nvSpPr>
        <p:spPr>
          <a:xfrm>
            <a:off x="612707" y="2838705"/>
            <a:ext cx="6862370" cy="2239844"/>
          </a:xfrm>
          <a:prstGeom prst="rect">
            <a:avLst/>
          </a:prstGeom>
        </p:spPr>
        <p:txBody>
          <a:bodyPr wrap="square">
            <a:spAutoFit/>
          </a:bodyPr>
          <a:lstStyle/>
          <a:p>
            <a:pPr marL="342900" indent="-342900">
              <a:lnSpc>
                <a:spcPct val="150000"/>
              </a:lnSpc>
              <a:buFont typeface="Arial" panose="020B0604020202020204" pitchFamily="34" charset="0"/>
              <a:buChar char="•"/>
            </a:pPr>
            <a:r>
              <a:rPr lang="en-GB" sz="2400" b="1" dirty="0"/>
              <a:t>A</a:t>
            </a:r>
            <a:r>
              <a:rPr lang="en-GB" sz="2400" dirty="0"/>
              <a:t>ctivity</a:t>
            </a:r>
          </a:p>
          <a:p>
            <a:pPr marL="342900" indent="-342900">
              <a:lnSpc>
                <a:spcPct val="150000"/>
              </a:lnSpc>
              <a:buFont typeface="Arial" panose="020B0604020202020204" pitchFamily="34" charset="0"/>
              <a:buChar char="•"/>
            </a:pPr>
            <a:r>
              <a:rPr lang="en-GB" sz="2400" b="1" dirty="0"/>
              <a:t>B</a:t>
            </a:r>
            <a:r>
              <a:rPr lang="en-GB" sz="2400" dirty="0"/>
              <a:t>acklog</a:t>
            </a:r>
          </a:p>
          <a:p>
            <a:pPr marL="342900" indent="-342900">
              <a:lnSpc>
                <a:spcPct val="150000"/>
              </a:lnSpc>
              <a:buFont typeface="Arial" panose="020B0604020202020204" pitchFamily="34" charset="0"/>
              <a:buChar char="•"/>
            </a:pPr>
            <a:r>
              <a:rPr lang="en-GB" sz="2400" b="1" dirty="0"/>
              <a:t>C</a:t>
            </a:r>
            <a:r>
              <a:rPr lang="en-GB" sz="2400" dirty="0"/>
              <a:t>apacity</a:t>
            </a:r>
            <a:endParaRPr lang="en-GB" sz="2400" b="1" dirty="0"/>
          </a:p>
          <a:p>
            <a:pPr marL="342900" indent="-342900">
              <a:lnSpc>
                <a:spcPct val="150000"/>
              </a:lnSpc>
              <a:buFont typeface="Arial" panose="020B0604020202020204" pitchFamily="34" charset="0"/>
              <a:buChar char="•"/>
            </a:pPr>
            <a:r>
              <a:rPr lang="en-GB" sz="2400" b="1" dirty="0"/>
              <a:t>D</a:t>
            </a:r>
            <a:r>
              <a:rPr lang="en-GB" sz="2400" dirty="0"/>
              <a:t>emand </a:t>
            </a:r>
          </a:p>
        </p:txBody>
      </p:sp>
      <p:pic>
        <p:nvPicPr>
          <p:cNvPr id="4" name="Picture 3">
            <a:extLst>
              <a:ext uri="{FF2B5EF4-FFF2-40B4-BE49-F238E27FC236}">
                <a16:creationId xmlns:a16="http://schemas.microsoft.com/office/drawing/2014/main" id="{65382907-2348-43C2-A8CE-0D58ABB6B835}"/>
              </a:ext>
            </a:extLst>
          </p:cNvPr>
          <p:cNvPicPr>
            <a:picLocks noChangeAspect="1"/>
          </p:cNvPicPr>
          <p:nvPr/>
        </p:nvPicPr>
        <p:blipFill>
          <a:blip r:embed="rId3"/>
          <a:stretch>
            <a:fillRect/>
          </a:stretch>
        </p:blipFill>
        <p:spPr>
          <a:xfrm>
            <a:off x="5592416" y="2591930"/>
            <a:ext cx="3973395" cy="2632374"/>
          </a:xfrm>
          <a:prstGeom prst="rect">
            <a:avLst/>
          </a:prstGeom>
        </p:spPr>
      </p:pic>
      <p:sp>
        <p:nvSpPr>
          <p:cNvPr id="5" name="TextBox 4">
            <a:extLst>
              <a:ext uri="{FF2B5EF4-FFF2-40B4-BE49-F238E27FC236}">
                <a16:creationId xmlns:a16="http://schemas.microsoft.com/office/drawing/2014/main" id="{BB40D007-6B16-4C9F-BDBD-50D4B865E214}"/>
              </a:ext>
            </a:extLst>
          </p:cNvPr>
          <p:cNvSpPr txBox="1"/>
          <p:nvPr/>
        </p:nvSpPr>
        <p:spPr>
          <a:xfrm>
            <a:off x="555585" y="2150133"/>
            <a:ext cx="3158286" cy="461665"/>
          </a:xfrm>
          <a:prstGeom prst="rect">
            <a:avLst/>
          </a:prstGeom>
          <a:noFill/>
        </p:spPr>
        <p:txBody>
          <a:bodyPr wrap="square" rtlCol="0">
            <a:spAutoFit/>
          </a:bodyPr>
          <a:lstStyle/>
          <a:p>
            <a:r>
              <a:rPr lang="en-GB" sz="2400"/>
              <a:t>4 key metrics</a:t>
            </a:r>
          </a:p>
        </p:txBody>
      </p:sp>
      <p:sp>
        <p:nvSpPr>
          <p:cNvPr id="6" name="TextBox 5">
            <a:extLst>
              <a:ext uri="{FF2B5EF4-FFF2-40B4-BE49-F238E27FC236}">
                <a16:creationId xmlns:a16="http://schemas.microsoft.com/office/drawing/2014/main" id="{AE76FF76-7EF0-4A5D-B980-2E987AD963AA}"/>
              </a:ext>
            </a:extLst>
          </p:cNvPr>
          <p:cNvSpPr txBox="1"/>
          <p:nvPr/>
        </p:nvSpPr>
        <p:spPr>
          <a:xfrm>
            <a:off x="3308605" y="3727794"/>
            <a:ext cx="1716259" cy="461665"/>
          </a:xfrm>
          <a:prstGeom prst="rect">
            <a:avLst/>
          </a:prstGeom>
          <a:noFill/>
        </p:spPr>
        <p:txBody>
          <a:bodyPr wrap="square" rtlCol="0">
            <a:spAutoFit/>
          </a:bodyPr>
          <a:lstStyle/>
          <a:p>
            <a:r>
              <a:rPr lang="en-GB" sz="2400" b="1" dirty="0"/>
              <a:t>A, B, C, D</a:t>
            </a:r>
          </a:p>
        </p:txBody>
      </p:sp>
    </p:spTree>
    <p:extLst>
      <p:ext uri="{BB962C8B-B14F-4D97-AF65-F5344CB8AC3E}">
        <p14:creationId xmlns:p14="http://schemas.microsoft.com/office/powerpoint/2010/main" val="253603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2741</Words>
  <Application>Microsoft Office PowerPoint</Application>
  <PresentationFormat>Widescreen</PresentationFormat>
  <Paragraphs>534</Paragraphs>
  <Slides>53</Slides>
  <Notes>42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8" baseType="lpstr">
      <vt:lpstr>-apple-system</vt:lpstr>
      <vt:lpstr>Arial</vt:lpstr>
      <vt:lpstr>Calibri</vt:lpstr>
      <vt:lpstr>1_Office Theme</vt:lpstr>
      <vt:lpstr>Document</vt:lpstr>
      <vt:lpstr>PowerPoint Presentation</vt:lpstr>
      <vt:lpstr>PowerPoint Presentation</vt:lpstr>
      <vt:lpstr>PowerPoint Presentation</vt:lpstr>
      <vt:lpstr>PowerPoint Presentation</vt:lpstr>
      <vt:lpstr>PowerPoint Presentation</vt:lpstr>
      <vt:lpstr> Pathways</vt:lpstr>
      <vt:lpstr> Pathway / System Mapping</vt:lpstr>
      <vt:lpstr>Each process step has …..</vt:lpstr>
      <vt:lpstr>Each process step has …..</vt:lpstr>
      <vt:lpstr>You now have a foundation for</vt:lpstr>
      <vt:lpstr>PowerPoint Presentation</vt:lpstr>
      <vt:lpstr> Pathway queues</vt:lpstr>
      <vt:lpstr>Pathway mapping tips</vt:lpstr>
      <vt:lpstr> Pathway mapping  – have a go!</vt:lpstr>
      <vt:lpstr>For a pathway to be effective</vt:lpstr>
      <vt:lpstr>Keep it simple!</vt:lpstr>
      <vt:lpstr>PowerPoint Presentation</vt:lpstr>
      <vt:lpstr>PowerPoint Presentation</vt:lpstr>
      <vt:lpstr>How the Veterans process works</vt:lpstr>
      <vt:lpstr>Your workstation</vt:lpstr>
      <vt:lpstr>Round 1 ……..</vt:lpstr>
      <vt:lpstr>What happened at the   Solent Veterans Service  How did it feel</vt:lpstr>
      <vt:lpstr>How can we treat more patients</vt:lpstr>
      <vt:lpstr>What happened at the Solent Veterans Service  How did it feel</vt:lpstr>
      <vt:lpstr>Key take away </vt:lpstr>
      <vt:lpstr>The impact of variation</vt:lpstr>
      <vt:lpstr> Understand variation</vt:lpstr>
      <vt:lpstr>PowerPoint Presentation</vt:lpstr>
      <vt:lpstr>Queen Elizabeth II Lying-In-State </vt:lpstr>
      <vt:lpstr>Queen Elizabeth II Lying-In-State </vt:lpstr>
      <vt:lpstr> Pathway queues</vt:lpstr>
      <vt:lpstr>PowerPoint Presentation</vt:lpstr>
      <vt:lpstr>PowerPoint Presentation</vt:lpstr>
      <vt:lpstr>PowerPoint Presentation</vt:lpstr>
      <vt:lpstr>Carve out</vt:lpstr>
      <vt:lpstr>PowerPoint Presentation</vt:lpstr>
      <vt:lpstr>PowerPoint Presentation</vt:lpstr>
      <vt:lpstr>PowerPoint Presentation</vt:lpstr>
      <vt:lpstr>Reducing queues: triage</vt:lpstr>
      <vt:lpstr>Reducing triage queues</vt:lpstr>
      <vt:lpstr>Reducing queues &amp; carve out</vt:lpstr>
      <vt:lpstr>Reduce or eliminate batching</vt:lpstr>
      <vt:lpstr>Batching</vt:lpstr>
      <vt:lpstr>PowerPoint Presentation</vt:lpstr>
      <vt:lpstr>PowerPoint Presentation</vt:lpstr>
      <vt:lpstr>PowerPoint Presentation</vt:lpstr>
      <vt:lpstr>PowerPoint Presentation</vt:lpstr>
      <vt:lpstr>PowerPoint Presentation</vt:lpstr>
      <vt:lpstr>PowerPoint Presentation</vt:lpstr>
      <vt:lpstr>Eliminating bottlenecks</vt:lpstr>
      <vt:lpstr>PowerPoint Presentation</vt:lpstr>
      <vt:lpstr>PowerPoint Presentation</vt:lpstr>
      <vt:lpstr>PowerPoint Presentation</vt:lpstr>
    </vt:vector>
  </TitlesOfParts>
  <Company>Solent 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Wharam, Helen - Quality Improvement Methodologist</dc:creator>
  <cp:lastModifiedBy>Mindy Dalloway</cp:lastModifiedBy>
  <cp:revision>2</cp:revision>
  <cp:lastPrinted>2023-08-31T10:53:43Z</cp:lastPrinted>
  <dcterms:created xsi:type="dcterms:W3CDTF">2023-08-31T08:52:36Z</dcterms:created>
  <dcterms:modified xsi:type="dcterms:W3CDTF">2023-09-29T13:15:39Z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4100ce-f04e-4b80-a326-08c9f28b8c4d_Enabled">
    <vt:lpwstr>true</vt:lpwstr>
  </property>
  <property fmtid="{D5CDD505-2E9C-101B-9397-08002B2CF9AE}" pid="3" name="MSIP_Label_cb4100ce-f04e-4b80-a326-08c9f28b8c4d_SetDate">
    <vt:lpwstr>2023-08-31T14:51:31Z</vt:lpwstr>
  </property>
  <property fmtid="{D5CDD505-2E9C-101B-9397-08002B2CF9AE}" pid="4" name="MSIP_Label_cb4100ce-f04e-4b80-a326-08c9f28b8c4d_Method">
    <vt:lpwstr>Standard</vt:lpwstr>
  </property>
  <property fmtid="{D5CDD505-2E9C-101B-9397-08002B2CF9AE}" pid="5" name="MSIP_Label_cb4100ce-f04e-4b80-a326-08c9f28b8c4d_Name">
    <vt:lpwstr>Trustwide - default label</vt:lpwstr>
  </property>
  <property fmtid="{D5CDD505-2E9C-101B-9397-08002B2CF9AE}" pid="6" name="MSIP_Label_cb4100ce-f04e-4b80-a326-08c9f28b8c4d_SiteId">
    <vt:lpwstr>41321cc1-ecb9-467c-b0d5-854644d94e3b</vt:lpwstr>
  </property>
  <property fmtid="{D5CDD505-2E9C-101B-9397-08002B2CF9AE}" pid="7" name="MSIP_Label_cb4100ce-f04e-4b80-a326-08c9f28b8c4d_ActionId">
    <vt:lpwstr>52007379-4827-4921-811e-ef85ddc71d09</vt:lpwstr>
  </property>
  <property fmtid="{D5CDD505-2E9C-101B-9397-08002B2CF9AE}" pid="8" name="MSIP_Label_cb4100ce-f04e-4b80-a326-08c9f28b8c4d_ContentBits">
    <vt:lpwstr>0</vt:lpwstr>
  </property>
</Properties>
</file>