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1831" r:id="rId5"/>
    <p:sldId id="267" r:id="rId6"/>
    <p:sldId id="1895" r:id="rId7"/>
    <p:sldId id="454" r:id="rId8"/>
    <p:sldId id="1887" r:id="rId9"/>
    <p:sldId id="1821" r:id="rId10"/>
    <p:sldId id="1896" r:id="rId11"/>
    <p:sldId id="323" r:id="rId12"/>
    <p:sldId id="258" r:id="rId13"/>
    <p:sldId id="1897" r:id="rId14"/>
    <p:sldId id="18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eth Evans" initials="G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0A9BD-1F36-4C53-90F5-8D8EDF4098A1}" v="43" dt="2023-05-10T11:43:11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>
      <p:cViewPr varScale="1">
        <p:scale>
          <a:sx n="62" d="100"/>
          <a:sy n="62" d="100"/>
        </p:scale>
        <p:origin x="15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4204D-33DE-EE44-9A58-C710220BFB90}" type="doc">
      <dgm:prSet loTypeId="urn:microsoft.com/office/officeart/2005/8/layout/cycle2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0919C-1627-ED44-B53C-5CF1BB003004}">
      <dgm:prSet phldrT="[Text]"/>
      <dgm:spPr/>
      <dgm:t>
        <a:bodyPr/>
        <a:lstStyle/>
        <a:p>
          <a:r>
            <a:rPr lang="en-US" dirty="0"/>
            <a:t>NURSE</a:t>
          </a:r>
        </a:p>
      </dgm:t>
    </dgm:pt>
    <dgm:pt modelId="{5C4019AE-E8AD-A646-89C1-D15A54604726}" type="parTrans" cxnId="{B6389219-BCE4-C34E-B050-9DC9D7097778}">
      <dgm:prSet/>
      <dgm:spPr/>
      <dgm:t>
        <a:bodyPr/>
        <a:lstStyle/>
        <a:p>
          <a:endParaRPr lang="en-US"/>
        </a:p>
      </dgm:t>
    </dgm:pt>
    <dgm:pt modelId="{887D53C0-D229-0C4B-8EBA-3334CDFA06D5}" type="sibTrans" cxnId="{B6389219-BCE4-C34E-B050-9DC9D7097778}">
      <dgm:prSet/>
      <dgm:spPr/>
      <dgm:t>
        <a:bodyPr/>
        <a:lstStyle/>
        <a:p>
          <a:endParaRPr lang="en-US"/>
        </a:p>
      </dgm:t>
    </dgm:pt>
    <dgm:pt modelId="{7C15A6F5-BEC8-6242-A258-D4BAE5CF33A4}">
      <dgm:prSet phldrT="[Text]"/>
      <dgm:spPr/>
      <dgm:t>
        <a:bodyPr/>
        <a:lstStyle/>
        <a:p>
          <a:r>
            <a:rPr lang="en-US" dirty="0"/>
            <a:t>OCCUPATIONAL THERAPIST</a:t>
          </a:r>
        </a:p>
      </dgm:t>
    </dgm:pt>
    <dgm:pt modelId="{2F12894E-0926-6749-A0D6-55AE0390A9E0}" type="parTrans" cxnId="{8945037B-D1DF-1B4F-B863-55B06CE4F086}">
      <dgm:prSet/>
      <dgm:spPr/>
      <dgm:t>
        <a:bodyPr/>
        <a:lstStyle/>
        <a:p>
          <a:endParaRPr lang="en-US"/>
        </a:p>
      </dgm:t>
    </dgm:pt>
    <dgm:pt modelId="{34B46676-DFDC-C64A-BE5A-084C1ABDF883}" type="sibTrans" cxnId="{8945037B-D1DF-1B4F-B863-55B06CE4F086}">
      <dgm:prSet/>
      <dgm:spPr/>
      <dgm:t>
        <a:bodyPr/>
        <a:lstStyle/>
        <a:p>
          <a:endParaRPr lang="en-US"/>
        </a:p>
      </dgm:t>
    </dgm:pt>
    <dgm:pt modelId="{05DF0F1B-472F-4C4A-993A-AD110F02170A}">
      <dgm:prSet phldrT="[Text]"/>
      <dgm:spPr/>
      <dgm:t>
        <a:bodyPr/>
        <a:lstStyle/>
        <a:p>
          <a:r>
            <a:rPr lang="en-US" dirty="0"/>
            <a:t>SPEECH &amp; LANGUAGE THERAPIST</a:t>
          </a:r>
        </a:p>
      </dgm:t>
    </dgm:pt>
    <dgm:pt modelId="{A3DCA00D-9A1E-1F4B-B9BB-0E3A311FD2A0}" type="parTrans" cxnId="{71947229-FA6B-FE4B-A3C1-D6C5423E6D46}">
      <dgm:prSet/>
      <dgm:spPr/>
      <dgm:t>
        <a:bodyPr/>
        <a:lstStyle/>
        <a:p>
          <a:endParaRPr lang="en-US"/>
        </a:p>
      </dgm:t>
    </dgm:pt>
    <dgm:pt modelId="{69F72AE1-9DA6-9C40-82FA-AD490FC93A78}" type="sibTrans" cxnId="{71947229-FA6B-FE4B-A3C1-D6C5423E6D46}">
      <dgm:prSet/>
      <dgm:spPr/>
      <dgm:t>
        <a:bodyPr/>
        <a:lstStyle/>
        <a:p>
          <a:endParaRPr lang="en-US"/>
        </a:p>
      </dgm:t>
    </dgm:pt>
    <dgm:pt modelId="{E8AEE3FA-FCC8-0146-BEAE-A8F7C6A7D7B0}">
      <dgm:prSet phldrT="[Text]"/>
      <dgm:spPr/>
      <dgm:t>
        <a:bodyPr/>
        <a:lstStyle/>
        <a:p>
          <a:r>
            <a:rPr lang="en-US" dirty="0"/>
            <a:t>PARAMEDIC</a:t>
          </a:r>
        </a:p>
      </dgm:t>
    </dgm:pt>
    <dgm:pt modelId="{314B691A-4331-BE47-8624-ACB117EA297B}" type="parTrans" cxnId="{6EBAE4A0-3123-2B4D-84E4-A1CC2FDE335B}">
      <dgm:prSet/>
      <dgm:spPr/>
      <dgm:t>
        <a:bodyPr/>
        <a:lstStyle/>
        <a:p>
          <a:endParaRPr lang="en-US"/>
        </a:p>
      </dgm:t>
    </dgm:pt>
    <dgm:pt modelId="{C0FD0CE9-6EC8-5747-ACA9-61F69F9426FA}" type="sibTrans" cxnId="{6EBAE4A0-3123-2B4D-84E4-A1CC2FDE335B}">
      <dgm:prSet/>
      <dgm:spPr/>
      <dgm:t>
        <a:bodyPr/>
        <a:lstStyle/>
        <a:p>
          <a:endParaRPr lang="en-US"/>
        </a:p>
      </dgm:t>
    </dgm:pt>
    <dgm:pt modelId="{5EBF011D-D524-A749-B139-6EA002AF98AA}">
      <dgm:prSet phldrT="[Text]"/>
      <dgm:spPr/>
      <dgm:t>
        <a:bodyPr/>
        <a:lstStyle/>
        <a:p>
          <a:r>
            <a:rPr lang="en-US" dirty="0"/>
            <a:t>PHYSIOTHERAPIST</a:t>
          </a:r>
        </a:p>
      </dgm:t>
    </dgm:pt>
    <dgm:pt modelId="{6E56FEBC-F6C0-0042-A83E-E0913E48FCF5}" type="parTrans" cxnId="{5AA3D2C8-CCDF-B045-99E4-BBAB3A26EA75}">
      <dgm:prSet/>
      <dgm:spPr/>
      <dgm:t>
        <a:bodyPr/>
        <a:lstStyle/>
        <a:p>
          <a:endParaRPr lang="en-US"/>
        </a:p>
      </dgm:t>
    </dgm:pt>
    <dgm:pt modelId="{72957DE5-98F6-F248-A03F-E19CFEA0DC49}" type="sibTrans" cxnId="{5AA3D2C8-CCDF-B045-99E4-BBAB3A26EA75}">
      <dgm:prSet/>
      <dgm:spPr/>
      <dgm:t>
        <a:bodyPr/>
        <a:lstStyle/>
        <a:p>
          <a:endParaRPr lang="en-US"/>
        </a:p>
      </dgm:t>
    </dgm:pt>
    <dgm:pt modelId="{D6177E0E-0847-CD45-BA87-8767571F5A22}" type="pres">
      <dgm:prSet presAssocID="{BC14204D-33DE-EE44-9A58-C710220BFB90}" presName="cycle" presStyleCnt="0">
        <dgm:presLayoutVars>
          <dgm:dir/>
          <dgm:resizeHandles val="exact"/>
        </dgm:presLayoutVars>
      </dgm:prSet>
      <dgm:spPr/>
    </dgm:pt>
    <dgm:pt modelId="{D4AAFDEF-B6A9-4A48-ADFA-324330EB822F}" type="pres">
      <dgm:prSet presAssocID="{8440919C-1627-ED44-B53C-5CF1BB003004}" presName="node" presStyleLbl="node1" presStyleIdx="0" presStyleCnt="5">
        <dgm:presLayoutVars>
          <dgm:bulletEnabled val="1"/>
        </dgm:presLayoutVars>
      </dgm:prSet>
      <dgm:spPr/>
    </dgm:pt>
    <dgm:pt modelId="{72485E2A-5A32-6645-B6C3-1E267B2542E3}" type="pres">
      <dgm:prSet presAssocID="{887D53C0-D229-0C4B-8EBA-3334CDFA06D5}" presName="sibTrans" presStyleLbl="sibTrans2D1" presStyleIdx="0" presStyleCnt="5"/>
      <dgm:spPr/>
    </dgm:pt>
    <dgm:pt modelId="{D1C364C8-81C3-3248-813E-0166147B5B6F}" type="pres">
      <dgm:prSet presAssocID="{887D53C0-D229-0C4B-8EBA-3334CDFA06D5}" presName="connectorText" presStyleLbl="sibTrans2D1" presStyleIdx="0" presStyleCnt="5"/>
      <dgm:spPr/>
    </dgm:pt>
    <dgm:pt modelId="{58E13E74-8440-8B40-8C6F-5B6D28EC7CEF}" type="pres">
      <dgm:prSet presAssocID="{7C15A6F5-BEC8-6242-A258-D4BAE5CF33A4}" presName="node" presStyleLbl="node1" presStyleIdx="1" presStyleCnt="5">
        <dgm:presLayoutVars>
          <dgm:bulletEnabled val="1"/>
        </dgm:presLayoutVars>
      </dgm:prSet>
      <dgm:spPr/>
    </dgm:pt>
    <dgm:pt modelId="{DBF1924D-C70D-904E-BFB0-360D343F92FD}" type="pres">
      <dgm:prSet presAssocID="{34B46676-DFDC-C64A-BE5A-084C1ABDF883}" presName="sibTrans" presStyleLbl="sibTrans2D1" presStyleIdx="1" presStyleCnt="5"/>
      <dgm:spPr/>
    </dgm:pt>
    <dgm:pt modelId="{842AD564-4366-B340-9AF7-02D56CB25CE0}" type="pres">
      <dgm:prSet presAssocID="{34B46676-DFDC-C64A-BE5A-084C1ABDF883}" presName="connectorText" presStyleLbl="sibTrans2D1" presStyleIdx="1" presStyleCnt="5"/>
      <dgm:spPr/>
    </dgm:pt>
    <dgm:pt modelId="{A03D12B8-3BC9-6042-BB78-B91C2EC37906}" type="pres">
      <dgm:prSet presAssocID="{05DF0F1B-472F-4C4A-993A-AD110F02170A}" presName="node" presStyleLbl="node1" presStyleIdx="2" presStyleCnt="5">
        <dgm:presLayoutVars>
          <dgm:bulletEnabled val="1"/>
        </dgm:presLayoutVars>
      </dgm:prSet>
      <dgm:spPr/>
    </dgm:pt>
    <dgm:pt modelId="{EEEC1226-9958-934D-A421-1545D9710958}" type="pres">
      <dgm:prSet presAssocID="{69F72AE1-9DA6-9C40-82FA-AD490FC93A78}" presName="sibTrans" presStyleLbl="sibTrans2D1" presStyleIdx="2" presStyleCnt="5"/>
      <dgm:spPr/>
    </dgm:pt>
    <dgm:pt modelId="{28AA3443-601A-DD4F-904F-D8991B952C19}" type="pres">
      <dgm:prSet presAssocID="{69F72AE1-9DA6-9C40-82FA-AD490FC93A78}" presName="connectorText" presStyleLbl="sibTrans2D1" presStyleIdx="2" presStyleCnt="5"/>
      <dgm:spPr/>
    </dgm:pt>
    <dgm:pt modelId="{54A9D20F-A491-3044-92C4-E2BB4D0ACCA9}" type="pres">
      <dgm:prSet presAssocID="{E8AEE3FA-FCC8-0146-BEAE-A8F7C6A7D7B0}" presName="node" presStyleLbl="node1" presStyleIdx="3" presStyleCnt="5">
        <dgm:presLayoutVars>
          <dgm:bulletEnabled val="1"/>
        </dgm:presLayoutVars>
      </dgm:prSet>
      <dgm:spPr/>
    </dgm:pt>
    <dgm:pt modelId="{C8E6D6A1-4C4C-2E43-A82F-ACCB3EC25770}" type="pres">
      <dgm:prSet presAssocID="{C0FD0CE9-6EC8-5747-ACA9-61F69F9426FA}" presName="sibTrans" presStyleLbl="sibTrans2D1" presStyleIdx="3" presStyleCnt="5"/>
      <dgm:spPr/>
    </dgm:pt>
    <dgm:pt modelId="{7F0CB2B5-2710-184E-8329-B703EB74D955}" type="pres">
      <dgm:prSet presAssocID="{C0FD0CE9-6EC8-5747-ACA9-61F69F9426FA}" presName="connectorText" presStyleLbl="sibTrans2D1" presStyleIdx="3" presStyleCnt="5"/>
      <dgm:spPr/>
    </dgm:pt>
    <dgm:pt modelId="{ECA73AFD-8244-0D45-8470-3E0AC90E08F7}" type="pres">
      <dgm:prSet presAssocID="{5EBF011D-D524-A749-B139-6EA002AF98AA}" presName="node" presStyleLbl="node1" presStyleIdx="4" presStyleCnt="5">
        <dgm:presLayoutVars>
          <dgm:bulletEnabled val="1"/>
        </dgm:presLayoutVars>
      </dgm:prSet>
      <dgm:spPr/>
    </dgm:pt>
    <dgm:pt modelId="{EF6FAAA5-BB24-1248-8923-3E8E88861D33}" type="pres">
      <dgm:prSet presAssocID="{72957DE5-98F6-F248-A03F-E19CFEA0DC49}" presName="sibTrans" presStyleLbl="sibTrans2D1" presStyleIdx="4" presStyleCnt="5"/>
      <dgm:spPr/>
    </dgm:pt>
    <dgm:pt modelId="{1687B905-240F-E74D-90A7-8124F8D85381}" type="pres">
      <dgm:prSet presAssocID="{72957DE5-98F6-F248-A03F-E19CFEA0DC49}" presName="connectorText" presStyleLbl="sibTrans2D1" presStyleIdx="4" presStyleCnt="5"/>
      <dgm:spPr/>
    </dgm:pt>
  </dgm:ptLst>
  <dgm:cxnLst>
    <dgm:cxn modelId="{A1B28002-FD09-0740-9704-892617990689}" type="presOf" srcId="{8440919C-1627-ED44-B53C-5CF1BB003004}" destId="{D4AAFDEF-B6A9-4A48-ADFA-324330EB822F}" srcOrd="0" destOrd="0" presId="urn:microsoft.com/office/officeart/2005/8/layout/cycle2"/>
    <dgm:cxn modelId="{B6389219-BCE4-C34E-B050-9DC9D7097778}" srcId="{BC14204D-33DE-EE44-9A58-C710220BFB90}" destId="{8440919C-1627-ED44-B53C-5CF1BB003004}" srcOrd="0" destOrd="0" parTransId="{5C4019AE-E8AD-A646-89C1-D15A54604726}" sibTransId="{887D53C0-D229-0C4B-8EBA-3334CDFA06D5}"/>
    <dgm:cxn modelId="{71947229-FA6B-FE4B-A3C1-D6C5423E6D46}" srcId="{BC14204D-33DE-EE44-9A58-C710220BFB90}" destId="{05DF0F1B-472F-4C4A-993A-AD110F02170A}" srcOrd="2" destOrd="0" parTransId="{A3DCA00D-9A1E-1F4B-B9BB-0E3A311FD2A0}" sibTransId="{69F72AE1-9DA6-9C40-82FA-AD490FC93A78}"/>
    <dgm:cxn modelId="{49245836-24E3-FA4D-857F-0A43760FB133}" type="presOf" srcId="{887D53C0-D229-0C4B-8EBA-3334CDFA06D5}" destId="{D1C364C8-81C3-3248-813E-0166147B5B6F}" srcOrd="1" destOrd="0" presId="urn:microsoft.com/office/officeart/2005/8/layout/cycle2"/>
    <dgm:cxn modelId="{BB3A045C-D10F-8A44-80DF-A5594CBA28ED}" type="presOf" srcId="{BC14204D-33DE-EE44-9A58-C710220BFB90}" destId="{D6177E0E-0847-CD45-BA87-8767571F5A22}" srcOrd="0" destOrd="0" presId="urn:microsoft.com/office/officeart/2005/8/layout/cycle2"/>
    <dgm:cxn modelId="{39FEAA6A-3D51-D944-9633-7CA5A6B67537}" type="presOf" srcId="{34B46676-DFDC-C64A-BE5A-084C1ABDF883}" destId="{842AD564-4366-B340-9AF7-02D56CB25CE0}" srcOrd="1" destOrd="0" presId="urn:microsoft.com/office/officeart/2005/8/layout/cycle2"/>
    <dgm:cxn modelId="{616C9A6E-CAE2-D64E-8E2C-B62CEFEDE3C9}" type="presOf" srcId="{05DF0F1B-472F-4C4A-993A-AD110F02170A}" destId="{A03D12B8-3BC9-6042-BB78-B91C2EC37906}" srcOrd="0" destOrd="0" presId="urn:microsoft.com/office/officeart/2005/8/layout/cycle2"/>
    <dgm:cxn modelId="{C7958C71-0AB7-A74F-BF29-2296A8EE799A}" type="presOf" srcId="{5EBF011D-D524-A749-B139-6EA002AF98AA}" destId="{ECA73AFD-8244-0D45-8470-3E0AC90E08F7}" srcOrd="0" destOrd="0" presId="urn:microsoft.com/office/officeart/2005/8/layout/cycle2"/>
    <dgm:cxn modelId="{5EF46077-2FF0-F34B-B822-B33050FFFF99}" type="presOf" srcId="{887D53C0-D229-0C4B-8EBA-3334CDFA06D5}" destId="{72485E2A-5A32-6645-B6C3-1E267B2542E3}" srcOrd="0" destOrd="0" presId="urn:microsoft.com/office/officeart/2005/8/layout/cycle2"/>
    <dgm:cxn modelId="{8945037B-D1DF-1B4F-B863-55B06CE4F086}" srcId="{BC14204D-33DE-EE44-9A58-C710220BFB90}" destId="{7C15A6F5-BEC8-6242-A258-D4BAE5CF33A4}" srcOrd="1" destOrd="0" parTransId="{2F12894E-0926-6749-A0D6-55AE0390A9E0}" sibTransId="{34B46676-DFDC-C64A-BE5A-084C1ABDF883}"/>
    <dgm:cxn modelId="{A4A2EE98-C33A-9D4B-A004-6E8B48B957D1}" type="presOf" srcId="{69F72AE1-9DA6-9C40-82FA-AD490FC93A78}" destId="{28AA3443-601A-DD4F-904F-D8991B952C19}" srcOrd="1" destOrd="0" presId="urn:microsoft.com/office/officeart/2005/8/layout/cycle2"/>
    <dgm:cxn modelId="{6EBAE4A0-3123-2B4D-84E4-A1CC2FDE335B}" srcId="{BC14204D-33DE-EE44-9A58-C710220BFB90}" destId="{E8AEE3FA-FCC8-0146-BEAE-A8F7C6A7D7B0}" srcOrd="3" destOrd="0" parTransId="{314B691A-4331-BE47-8624-ACB117EA297B}" sibTransId="{C0FD0CE9-6EC8-5747-ACA9-61F69F9426FA}"/>
    <dgm:cxn modelId="{A64F62B6-4ECC-2D4C-8AD2-6F2DA4CA9584}" type="presOf" srcId="{E8AEE3FA-FCC8-0146-BEAE-A8F7C6A7D7B0}" destId="{54A9D20F-A491-3044-92C4-E2BB4D0ACCA9}" srcOrd="0" destOrd="0" presId="urn:microsoft.com/office/officeart/2005/8/layout/cycle2"/>
    <dgm:cxn modelId="{D0D605C0-8731-8647-9855-A1C711E7FCF6}" type="presOf" srcId="{7C15A6F5-BEC8-6242-A258-D4BAE5CF33A4}" destId="{58E13E74-8440-8B40-8C6F-5B6D28EC7CEF}" srcOrd="0" destOrd="0" presId="urn:microsoft.com/office/officeart/2005/8/layout/cycle2"/>
    <dgm:cxn modelId="{5AA3D2C8-CCDF-B045-99E4-BBAB3A26EA75}" srcId="{BC14204D-33DE-EE44-9A58-C710220BFB90}" destId="{5EBF011D-D524-A749-B139-6EA002AF98AA}" srcOrd="4" destOrd="0" parTransId="{6E56FEBC-F6C0-0042-A83E-E0913E48FCF5}" sibTransId="{72957DE5-98F6-F248-A03F-E19CFEA0DC49}"/>
    <dgm:cxn modelId="{196D39C9-78EB-0643-9216-3FEFE65EFA1A}" type="presOf" srcId="{34B46676-DFDC-C64A-BE5A-084C1ABDF883}" destId="{DBF1924D-C70D-904E-BFB0-360D343F92FD}" srcOrd="0" destOrd="0" presId="urn:microsoft.com/office/officeart/2005/8/layout/cycle2"/>
    <dgm:cxn modelId="{693A3CCD-D5E2-C948-9FFF-A21F85FA1B91}" type="presOf" srcId="{72957DE5-98F6-F248-A03F-E19CFEA0DC49}" destId="{1687B905-240F-E74D-90A7-8124F8D85381}" srcOrd="1" destOrd="0" presId="urn:microsoft.com/office/officeart/2005/8/layout/cycle2"/>
    <dgm:cxn modelId="{803CB2D6-4EBA-DC4B-82F5-3EAF6B149D63}" type="presOf" srcId="{72957DE5-98F6-F248-A03F-E19CFEA0DC49}" destId="{EF6FAAA5-BB24-1248-8923-3E8E88861D33}" srcOrd="0" destOrd="0" presId="urn:microsoft.com/office/officeart/2005/8/layout/cycle2"/>
    <dgm:cxn modelId="{6F4662D8-AD65-3F41-8343-0A9C951F8ADA}" type="presOf" srcId="{69F72AE1-9DA6-9C40-82FA-AD490FC93A78}" destId="{EEEC1226-9958-934D-A421-1545D9710958}" srcOrd="0" destOrd="0" presId="urn:microsoft.com/office/officeart/2005/8/layout/cycle2"/>
    <dgm:cxn modelId="{B520EDE0-75C2-674E-851F-896F121C45A7}" type="presOf" srcId="{C0FD0CE9-6EC8-5747-ACA9-61F69F9426FA}" destId="{7F0CB2B5-2710-184E-8329-B703EB74D955}" srcOrd="1" destOrd="0" presId="urn:microsoft.com/office/officeart/2005/8/layout/cycle2"/>
    <dgm:cxn modelId="{AC93FBFE-04F0-7640-813F-E5193E01D71F}" type="presOf" srcId="{C0FD0CE9-6EC8-5747-ACA9-61F69F9426FA}" destId="{C8E6D6A1-4C4C-2E43-A82F-ACCB3EC25770}" srcOrd="0" destOrd="0" presId="urn:microsoft.com/office/officeart/2005/8/layout/cycle2"/>
    <dgm:cxn modelId="{27CE560E-E185-4F49-912F-E343A7D6C7A4}" type="presParOf" srcId="{D6177E0E-0847-CD45-BA87-8767571F5A22}" destId="{D4AAFDEF-B6A9-4A48-ADFA-324330EB822F}" srcOrd="0" destOrd="0" presId="urn:microsoft.com/office/officeart/2005/8/layout/cycle2"/>
    <dgm:cxn modelId="{E9EBDA0F-C35F-EB4E-AC98-74E8F5055DB8}" type="presParOf" srcId="{D6177E0E-0847-CD45-BA87-8767571F5A22}" destId="{72485E2A-5A32-6645-B6C3-1E267B2542E3}" srcOrd="1" destOrd="0" presId="urn:microsoft.com/office/officeart/2005/8/layout/cycle2"/>
    <dgm:cxn modelId="{CB251146-AFF1-9F4E-BF6E-A494126F8EDC}" type="presParOf" srcId="{72485E2A-5A32-6645-B6C3-1E267B2542E3}" destId="{D1C364C8-81C3-3248-813E-0166147B5B6F}" srcOrd="0" destOrd="0" presId="urn:microsoft.com/office/officeart/2005/8/layout/cycle2"/>
    <dgm:cxn modelId="{FC8F95BB-8D9A-DD46-85BA-559CBC2CC04D}" type="presParOf" srcId="{D6177E0E-0847-CD45-BA87-8767571F5A22}" destId="{58E13E74-8440-8B40-8C6F-5B6D28EC7CEF}" srcOrd="2" destOrd="0" presId="urn:microsoft.com/office/officeart/2005/8/layout/cycle2"/>
    <dgm:cxn modelId="{CADC2BCF-1239-D941-BD67-D643D1F568B7}" type="presParOf" srcId="{D6177E0E-0847-CD45-BA87-8767571F5A22}" destId="{DBF1924D-C70D-904E-BFB0-360D343F92FD}" srcOrd="3" destOrd="0" presId="urn:microsoft.com/office/officeart/2005/8/layout/cycle2"/>
    <dgm:cxn modelId="{EA226A0F-41D4-C646-B847-453407DDD816}" type="presParOf" srcId="{DBF1924D-C70D-904E-BFB0-360D343F92FD}" destId="{842AD564-4366-B340-9AF7-02D56CB25CE0}" srcOrd="0" destOrd="0" presId="urn:microsoft.com/office/officeart/2005/8/layout/cycle2"/>
    <dgm:cxn modelId="{CFABCECB-AA59-6F47-ACFF-013972F9EC20}" type="presParOf" srcId="{D6177E0E-0847-CD45-BA87-8767571F5A22}" destId="{A03D12B8-3BC9-6042-BB78-B91C2EC37906}" srcOrd="4" destOrd="0" presId="urn:microsoft.com/office/officeart/2005/8/layout/cycle2"/>
    <dgm:cxn modelId="{C5E77CDF-C9EA-5B43-8522-D7C1BCD6EFDD}" type="presParOf" srcId="{D6177E0E-0847-CD45-BA87-8767571F5A22}" destId="{EEEC1226-9958-934D-A421-1545D9710958}" srcOrd="5" destOrd="0" presId="urn:microsoft.com/office/officeart/2005/8/layout/cycle2"/>
    <dgm:cxn modelId="{C9E18AE0-1981-8041-95DC-598187D03532}" type="presParOf" srcId="{EEEC1226-9958-934D-A421-1545D9710958}" destId="{28AA3443-601A-DD4F-904F-D8991B952C19}" srcOrd="0" destOrd="0" presId="urn:microsoft.com/office/officeart/2005/8/layout/cycle2"/>
    <dgm:cxn modelId="{A36BEA86-C1AC-B548-93AF-AF149734FF02}" type="presParOf" srcId="{D6177E0E-0847-CD45-BA87-8767571F5A22}" destId="{54A9D20F-A491-3044-92C4-E2BB4D0ACCA9}" srcOrd="6" destOrd="0" presId="urn:microsoft.com/office/officeart/2005/8/layout/cycle2"/>
    <dgm:cxn modelId="{353F85D0-9D97-1D4E-A326-D7D8415A1B7A}" type="presParOf" srcId="{D6177E0E-0847-CD45-BA87-8767571F5A22}" destId="{C8E6D6A1-4C4C-2E43-A82F-ACCB3EC25770}" srcOrd="7" destOrd="0" presId="urn:microsoft.com/office/officeart/2005/8/layout/cycle2"/>
    <dgm:cxn modelId="{DBDD5707-C250-E548-BAFB-5C4AAF91158A}" type="presParOf" srcId="{C8E6D6A1-4C4C-2E43-A82F-ACCB3EC25770}" destId="{7F0CB2B5-2710-184E-8329-B703EB74D955}" srcOrd="0" destOrd="0" presId="urn:microsoft.com/office/officeart/2005/8/layout/cycle2"/>
    <dgm:cxn modelId="{E5193DB6-FC8E-0340-9DC6-13322B01BFEF}" type="presParOf" srcId="{D6177E0E-0847-CD45-BA87-8767571F5A22}" destId="{ECA73AFD-8244-0D45-8470-3E0AC90E08F7}" srcOrd="8" destOrd="0" presId="urn:microsoft.com/office/officeart/2005/8/layout/cycle2"/>
    <dgm:cxn modelId="{A4E3F704-6678-9543-9B2C-F5F14B2C6533}" type="presParOf" srcId="{D6177E0E-0847-CD45-BA87-8767571F5A22}" destId="{EF6FAAA5-BB24-1248-8923-3E8E88861D33}" srcOrd="9" destOrd="0" presId="urn:microsoft.com/office/officeart/2005/8/layout/cycle2"/>
    <dgm:cxn modelId="{DE804B32-6F91-084F-AFD7-798EC8AA719C}" type="presParOf" srcId="{EF6FAAA5-BB24-1248-8923-3E8E88861D33}" destId="{1687B905-240F-E74D-90A7-8124F8D853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AFDEF-B6A9-4A48-ADFA-324330EB822F}">
      <dsp:nvSpPr>
        <dsp:cNvPr id="0" name=""/>
        <dsp:cNvSpPr/>
      </dsp:nvSpPr>
      <dsp:spPr>
        <a:xfrm>
          <a:off x="1890767" y="49899"/>
          <a:ext cx="1555876" cy="1555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NURSE</a:t>
          </a:r>
        </a:p>
      </dsp:txBody>
      <dsp:txXfrm>
        <a:off x="2118620" y="277752"/>
        <a:ext cx="1100170" cy="1100170"/>
      </dsp:txXfrm>
    </dsp:sp>
    <dsp:sp modelId="{72485E2A-5A32-6645-B6C3-1E267B2542E3}">
      <dsp:nvSpPr>
        <dsp:cNvPr id="0" name=""/>
        <dsp:cNvSpPr/>
      </dsp:nvSpPr>
      <dsp:spPr>
        <a:xfrm rot="2160000">
          <a:off x="3397356" y="1244755"/>
          <a:ext cx="413124" cy="525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409191" y="1313353"/>
        <a:ext cx="289187" cy="315064"/>
      </dsp:txXfrm>
    </dsp:sp>
    <dsp:sp modelId="{58E13E74-8440-8B40-8C6F-5B6D28EC7CEF}">
      <dsp:nvSpPr>
        <dsp:cNvPr id="0" name=""/>
        <dsp:cNvSpPr/>
      </dsp:nvSpPr>
      <dsp:spPr>
        <a:xfrm>
          <a:off x="3780110" y="1422587"/>
          <a:ext cx="1555876" cy="1555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OCCUPATIONAL THERAPIST</a:t>
          </a:r>
        </a:p>
      </dsp:txBody>
      <dsp:txXfrm>
        <a:off x="4007963" y="1650440"/>
        <a:ext cx="1100170" cy="1100170"/>
      </dsp:txXfrm>
    </dsp:sp>
    <dsp:sp modelId="{DBF1924D-C70D-904E-BFB0-360D343F92FD}">
      <dsp:nvSpPr>
        <dsp:cNvPr id="0" name=""/>
        <dsp:cNvSpPr/>
      </dsp:nvSpPr>
      <dsp:spPr>
        <a:xfrm rot="6480000">
          <a:off x="3994267" y="3037379"/>
          <a:ext cx="413124" cy="525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075385" y="3083465"/>
        <a:ext cx="289187" cy="315064"/>
      </dsp:txXfrm>
    </dsp:sp>
    <dsp:sp modelId="{A03D12B8-3BC9-6042-BB78-B91C2EC37906}">
      <dsp:nvSpPr>
        <dsp:cNvPr id="0" name=""/>
        <dsp:cNvSpPr/>
      </dsp:nvSpPr>
      <dsp:spPr>
        <a:xfrm>
          <a:off x="3058446" y="3643643"/>
          <a:ext cx="1555876" cy="1555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SPEECH &amp; LANGUAGE THERAPIST</a:t>
          </a:r>
        </a:p>
      </dsp:txBody>
      <dsp:txXfrm>
        <a:off x="3286299" y="3871496"/>
        <a:ext cx="1100170" cy="1100170"/>
      </dsp:txXfrm>
    </dsp:sp>
    <dsp:sp modelId="{EEEC1226-9958-934D-A421-1545D9710958}">
      <dsp:nvSpPr>
        <dsp:cNvPr id="0" name=""/>
        <dsp:cNvSpPr/>
      </dsp:nvSpPr>
      <dsp:spPr>
        <a:xfrm rot="10800000">
          <a:off x="2473835" y="4159028"/>
          <a:ext cx="413124" cy="525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597772" y="4264050"/>
        <a:ext cx="289187" cy="315064"/>
      </dsp:txXfrm>
    </dsp:sp>
    <dsp:sp modelId="{54A9D20F-A491-3044-92C4-E2BB4D0ACCA9}">
      <dsp:nvSpPr>
        <dsp:cNvPr id="0" name=""/>
        <dsp:cNvSpPr/>
      </dsp:nvSpPr>
      <dsp:spPr>
        <a:xfrm>
          <a:off x="723089" y="3643643"/>
          <a:ext cx="1555876" cy="1555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PARAMEDIC</a:t>
          </a:r>
        </a:p>
      </dsp:txBody>
      <dsp:txXfrm>
        <a:off x="950942" y="3871496"/>
        <a:ext cx="1100170" cy="1100170"/>
      </dsp:txXfrm>
    </dsp:sp>
    <dsp:sp modelId="{C8E6D6A1-4C4C-2E43-A82F-ACCB3EC25770}">
      <dsp:nvSpPr>
        <dsp:cNvPr id="0" name=""/>
        <dsp:cNvSpPr/>
      </dsp:nvSpPr>
      <dsp:spPr>
        <a:xfrm rot="15120000">
          <a:off x="937246" y="3059619"/>
          <a:ext cx="413124" cy="525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018364" y="3223577"/>
        <a:ext cx="289187" cy="315064"/>
      </dsp:txXfrm>
    </dsp:sp>
    <dsp:sp modelId="{ECA73AFD-8244-0D45-8470-3E0AC90E08F7}">
      <dsp:nvSpPr>
        <dsp:cNvPr id="0" name=""/>
        <dsp:cNvSpPr/>
      </dsp:nvSpPr>
      <dsp:spPr>
        <a:xfrm>
          <a:off x="1424" y="1422587"/>
          <a:ext cx="1555876" cy="1555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PHYSIOTHERAPIST</a:t>
          </a:r>
        </a:p>
      </dsp:txBody>
      <dsp:txXfrm>
        <a:off x="229277" y="1650440"/>
        <a:ext cx="1100170" cy="1100170"/>
      </dsp:txXfrm>
    </dsp:sp>
    <dsp:sp modelId="{EF6FAAA5-BB24-1248-8923-3E8E88861D33}">
      <dsp:nvSpPr>
        <dsp:cNvPr id="0" name=""/>
        <dsp:cNvSpPr/>
      </dsp:nvSpPr>
      <dsp:spPr>
        <a:xfrm rot="19440000">
          <a:off x="1508012" y="1258500"/>
          <a:ext cx="413124" cy="525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519847" y="1399946"/>
        <a:ext cx="289187" cy="315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906DD-F9E0-4D07-A32F-FB5AD879CF8C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35E74-625F-407E-B3E5-A961D6F12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9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B91048F4-2427-4551-8308-3258550D4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59CF60FA-E2CA-45F4-8E2B-D041C820E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022B520D-0F7E-4094-A9F4-4A1D95D94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8363"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8363"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8363"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8363"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8363"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0F82BD6-B043-4A39-8A61-281CB2E20D95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Set standards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for advanced level practice education &amp; training.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Accredit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programmes that meet and maintain those standards.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Quality Monitor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multi-professional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advanced practice education and training.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Support and recognise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registered health and care professionals working at or towards advanced or consultant level practice.   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Promote public and peer confidence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Advanced Practice in consistent, robust and transparent ways.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public directory of registered health and care professionals who demonstrate and maintain the standards and accredited education providers.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35E74-625F-407E-B3E5-A961D6F12A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0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103">
            <a:extLst>
              <a:ext uri="{FF2B5EF4-FFF2-40B4-BE49-F238E27FC236}">
                <a16:creationId xmlns:a16="http://schemas.microsoft.com/office/drawing/2014/main" id="{90C83C40-6911-4BC1-8354-3363BEC20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8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3425" indent="-280988" defTabSz="868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8713" indent="-225425" defTabSz="868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9563" indent="-225425" defTabSz="868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0413" indent="-225425" defTabSz="8683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7613" indent="-225425" defTabSz="868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813" indent="-225425" defTabSz="868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2013" indent="-225425" defTabSz="868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9213" indent="-225425" defTabSz="868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fld id="{3CC494B6-5883-4E43-98EB-DEDBD2284592}" type="slidenum">
              <a:rPr lang="en-US" altLang="en-US">
                <a:latin typeface="Century Gothic" panose="020B0502020202020204" pitchFamily="34" charset="0"/>
              </a:rPr>
              <a:pPr>
                <a:spcBef>
                  <a:spcPct val="20000"/>
                </a:spcBef>
              </a:pPr>
              <a:t>8</a:t>
            </a:fld>
            <a:endParaRPr lang="en-US" altLang="en-US">
              <a:latin typeface="Century Gothic" panose="020B0502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92AFC99-48FD-403D-B3CF-1C36B950C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EE4438D-4DE7-4346-92E2-CEF9A26A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79913"/>
            <a:ext cx="5486400" cy="414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9C030-42E2-44B8-873C-0C7AF1C336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2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40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37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55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77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6384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9097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619375"/>
            <a:ext cx="4686300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1779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</p:spTree>
    <p:extLst>
      <p:ext uri="{BB962C8B-B14F-4D97-AF65-F5344CB8AC3E}">
        <p14:creationId xmlns:p14="http://schemas.microsoft.com/office/powerpoint/2010/main" val="252985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2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1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3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3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3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D006-EBC8-4DA1-91F7-9F4EECCE45E3}" type="datetimeFigureOut">
              <a:rPr lang="en-GB" smtClean="0"/>
              <a:pPr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1B151-8B1D-478D-8759-62F3D3C46C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9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educationengland.sharepoint.com/:b:/s/APWC/EU5fH_512-dCpJvncRq5AwEBcS8kr6oLWz5AdvmJ3JQ0gg?e=fle5dQ" TargetMode="External"/><Relationship Id="rId13" Type="http://schemas.openxmlformats.org/officeDocument/2006/relationships/hyperlink" Target="https://healtheducationengland.sharepoint.com/:b:/s/APWC/EViLG950-EtInjLvM1lx6IkBkTz-40ibfddE4eb3-_dvtg?e=CUS8qJ" TargetMode="External"/><Relationship Id="rId1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hyperlink" Target="https://healtheducationengland.sharepoint.com/:b:/g/Comms/Digital/ERgFrg6TGXtPg-XR857StjQBK1X7TG6N8EHep6J4kWvYow?e=l2th7t" TargetMode="External"/><Relationship Id="rId12" Type="http://schemas.openxmlformats.org/officeDocument/2006/relationships/hyperlink" Target="https://healtheducationengland.sharepoint.com/:b:/s/APWC/EV18LBDz_PBGsbhePVPohAIBssOPOjPXvB3m0rAuZqVq8w?e=XrqpgY" TargetMode="External"/><Relationship Id="rId17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educationengland.sharepoint.com/:b:/s/APWC/Eaem3tZmSgJLrR2VEfNUv9EBGNlP1PUjPCSy6oQNcf6neA?e=6cEg0q" TargetMode="External"/><Relationship Id="rId11" Type="http://schemas.openxmlformats.org/officeDocument/2006/relationships/hyperlink" Target="https://healtheducationengland.sharepoint.com/:b:/s/APWC/EeOLErrAsL1MsOR0P8WbAA8BQe8xbDJ1Zo8hl_4dkvaUpg?e=XfppXo" TargetMode="External"/><Relationship Id="rId5" Type="http://schemas.openxmlformats.org/officeDocument/2006/relationships/image" Target="../media/image24.png"/><Relationship Id="rId15" Type="http://schemas.openxmlformats.org/officeDocument/2006/relationships/hyperlink" Target="https://healtheducationengland.sharepoint.com/:b:/s/APWC/Ee7Fwp84HHtOvSjAbPGxV8YB0fargAtpLOHmrvb6MBmzVA?e=Bf3QMD" TargetMode="External"/><Relationship Id="rId10" Type="http://schemas.openxmlformats.org/officeDocument/2006/relationships/hyperlink" Target="https://healtheducationengland.sharepoint.com/:b:/g/Comms/Digital/EXw4g9V6ynhIuAXd6MdWJ2IBvPgIFNcDJ0TA6EpER-Uzyw?e=l0Znfr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s://healtheducationengland.sharepoint.com/:b:/s/APWC/EUAS9IX-Di1MqJ8Jgw9BqMUBUhkbVgKGOb09B3T64kGF1w?e=ojfu9w" TargetMode="External"/><Relationship Id="rId14" Type="http://schemas.openxmlformats.org/officeDocument/2006/relationships/hyperlink" Target="https://healtheducationengland.sharepoint.com/:b:/g/Comms/Digital/EZ5f9tX5BGNKlZKxmUJPXwABrgt7cQ8EhB-vgjKX1zgwYQ?e=g2DgX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815411/hee-mandate-2019-to-202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ngland.nhs.uk/wp-content/uploads/2020/07/We_Are_The_NHS_Action_For_All_Of_Us_FINAL_24_08_20.pdf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4E05679-36BB-4DE1-91E3-720BEDAFE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BBBD410-EC68-47FE-9AD8-198569F1A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6623" y="-1"/>
            <a:ext cx="569713" cy="6858000"/>
          </a:xfrm>
          <a:custGeom>
            <a:avLst/>
            <a:gdLst>
              <a:gd name="connsiteX0" fmla="*/ 666 w 759618"/>
              <a:gd name="connsiteY0" fmla="*/ 0 h 6858000"/>
              <a:gd name="connsiteX1" fmla="*/ 759618 w 759618"/>
              <a:gd name="connsiteY1" fmla="*/ 0 h 6858000"/>
              <a:gd name="connsiteX2" fmla="*/ 759618 w 759618"/>
              <a:gd name="connsiteY2" fmla="*/ 1613808 h 6858000"/>
              <a:gd name="connsiteX3" fmla="*/ 759618 w 759618"/>
              <a:gd name="connsiteY3" fmla="*/ 2003729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666 w 759618"/>
              <a:gd name="connsiteY7" fmla="*/ 1147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666" y="0"/>
                </a:moveTo>
                <a:lnTo>
                  <a:pt x="759618" y="0"/>
                </a:lnTo>
                <a:lnTo>
                  <a:pt x="759618" y="1613808"/>
                </a:lnTo>
                <a:lnTo>
                  <a:pt x="759618" y="2003729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666" y="11474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B4FE87F9-6540-45A1-AD3F-DA08C5A46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879652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640348FF-F0B5-4214-913A-DC11D7BD2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476012" cy="6141008"/>
          </a:xfrm>
          <a:custGeom>
            <a:avLst/>
            <a:gdLst>
              <a:gd name="connsiteX0" fmla="*/ 0 w 4634682"/>
              <a:gd name="connsiteY0" fmla="*/ 0 h 6141008"/>
              <a:gd name="connsiteX1" fmla="*/ 4634682 w 4634682"/>
              <a:gd name="connsiteY1" fmla="*/ 0 h 6141008"/>
              <a:gd name="connsiteX2" fmla="*/ 4634682 w 4634682"/>
              <a:gd name="connsiteY2" fmla="*/ 6141008 h 6141008"/>
              <a:gd name="connsiteX3" fmla="*/ 0 w 4634682"/>
              <a:gd name="connsiteY3" fmla="*/ 6141008 h 61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6141008">
                <a:moveTo>
                  <a:pt x="0" y="0"/>
                </a:moveTo>
                <a:lnTo>
                  <a:pt x="4634682" y="0"/>
                </a:lnTo>
                <a:lnTo>
                  <a:pt x="4634682" y="6141008"/>
                </a:lnTo>
                <a:lnTo>
                  <a:pt x="0" y="6141008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4567449"/>
            <a:ext cx="2053528" cy="126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480" y="716991"/>
            <a:ext cx="2848736" cy="12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8">
            <a:extLst>
              <a:ext uri="{FF2B5EF4-FFF2-40B4-BE49-F238E27FC236}">
                <a16:creationId xmlns:a16="http://schemas.microsoft.com/office/drawing/2014/main" id="{1971CF46-B8DE-4483-B36E-C71024C56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"/>
            <a:ext cx="546537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6050" y="1062401"/>
            <a:ext cx="4297875" cy="3138849"/>
          </a:xfrm>
        </p:spPr>
        <p:txBody>
          <a:bodyPr>
            <a:normAutofit/>
          </a:bodyPr>
          <a:lstStyle/>
          <a:p>
            <a:pPr algn="l"/>
            <a:r>
              <a:rPr lang="en-GB" b="0" i="0" dirty="0">
                <a:effectLst/>
                <a:latin typeface="Open Sans"/>
              </a:rPr>
              <a:t>The </a:t>
            </a:r>
            <a:r>
              <a:rPr lang="en-GB" dirty="0">
                <a:latin typeface="Open Sans"/>
              </a:rPr>
              <a:t>Evolving World of</a:t>
            </a:r>
            <a:r>
              <a:rPr lang="en-GB" b="0" i="0" dirty="0">
                <a:effectLst/>
                <a:latin typeface="Open Sans"/>
              </a:rPr>
              <a:t> Advancing Practice </a:t>
            </a:r>
            <a:br>
              <a:rPr lang="en-GB" b="0" i="0" dirty="0">
                <a:effectLst/>
                <a:latin typeface="Open Sans"/>
              </a:rPr>
            </a:br>
            <a:r>
              <a:rPr lang="en-GB" sz="2000" b="0" i="0" dirty="0">
                <a:effectLst/>
                <a:latin typeface="Open Sans"/>
              </a:rPr>
              <a:t>What does it mean for physio’s?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6050" y="4201251"/>
            <a:ext cx="4297875" cy="1014804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rgbClr val="FEFFFF"/>
                </a:solidFill>
              </a:rPr>
              <a:t>Advanced Practice Physiotherapy Network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CC41C17-52F6-46B8-B3BD-92FD22D57D16}"/>
              </a:ext>
            </a:extLst>
          </p:cNvPr>
          <p:cNvSpPr txBox="1">
            <a:spLocks/>
          </p:cNvSpPr>
          <p:nvPr/>
        </p:nvSpPr>
        <p:spPr>
          <a:xfrm>
            <a:off x="6782959" y="6254294"/>
            <a:ext cx="2104424" cy="603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GB" sz="1800" dirty="0">
                <a:solidFill>
                  <a:srgbClr val="FEFFFF"/>
                </a:solidFill>
              </a:rPr>
              <a:t>May 2023</a:t>
            </a:r>
          </a:p>
        </p:txBody>
      </p:sp>
      <p:pic>
        <p:nvPicPr>
          <p:cNvPr id="4" name="Picture 2" descr="NHS England - Wikipedia">
            <a:extLst>
              <a:ext uri="{FF2B5EF4-FFF2-40B4-BE49-F238E27FC236}">
                <a16:creationId xmlns:a16="http://schemas.microsoft.com/office/drawing/2014/main" id="{12259E38-9E36-252D-BE0E-C0067DBA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391905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4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65464D8-1A7C-A72D-6966-30D696C9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4" t="19310" r="36152" b="9504"/>
          <a:stretch/>
        </p:blipFill>
        <p:spPr>
          <a:xfrm>
            <a:off x="3017049" y="3500799"/>
            <a:ext cx="2736304" cy="3661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49192-A571-B31B-D0B9-A58347396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19784" r="36613" b="58399"/>
          <a:stretch/>
        </p:blipFill>
        <p:spPr>
          <a:xfrm>
            <a:off x="2411760" y="2335760"/>
            <a:ext cx="2858282" cy="1237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6F25E-5652-31ED-4C56-59DF3617B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0" t="21533" r="35825" b="51400"/>
          <a:stretch/>
        </p:blipFill>
        <p:spPr>
          <a:xfrm>
            <a:off x="188757" y="5285822"/>
            <a:ext cx="2736304" cy="1392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742BA6-7433-18B1-430E-D327BFE62A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63" t="21533" r="36386" b="9504"/>
          <a:stretch/>
        </p:blipFill>
        <p:spPr>
          <a:xfrm>
            <a:off x="5362030" y="263451"/>
            <a:ext cx="3735171" cy="480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312830-7CFE-F407-789D-068D6847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57" y="93215"/>
            <a:ext cx="3759932" cy="1143000"/>
          </a:xfrm>
        </p:spPr>
        <p:txBody>
          <a:bodyPr/>
          <a:lstStyle/>
          <a:p>
            <a:r>
              <a:rPr lang="en-GB" dirty="0"/>
              <a:t>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C50F2-A18A-CA92-01DF-D93355C55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6" y="134608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EB8"/>
                </a:solidFill>
                <a:effectLst/>
                <a:latin typeface="Frutiger W01"/>
                <a:hlinkClick r:id="rId6"/>
              </a:rPr>
              <a:t>Acute medicine</a:t>
            </a:r>
            <a:endParaRPr lang="en-GB" b="0" i="0" dirty="0">
              <a:solidFill>
                <a:srgbClr val="212B32"/>
              </a:solidFill>
              <a:effectLst/>
              <a:latin typeface="Frutige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EB8"/>
                </a:solidFill>
                <a:effectLst/>
                <a:latin typeface="Frutiger W01"/>
                <a:hlinkClick r:id="rId7"/>
              </a:rPr>
              <a:t>Autism</a:t>
            </a:r>
            <a:endParaRPr lang="en-GB" b="0" i="0" dirty="0">
              <a:solidFill>
                <a:srgbClr val="212B32"/>
              </a:solidFill>
              <a:effectLst/>
              <a:latin typeface="Frutige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EB8"/>
                </a:solidFill>
                <a:effectLst/>
                <a:latin typeface="Frutiger W01"/>
                <a:hlinkClick r:id="rId8"/>
              </a:rPr>
              <a:t>Community-based rehabilitation: Healthy ageing</a:t>
            </a:r>
            <a:endParaRPr lang="en-GB" b="0" i="0" dirty="0">
              <a:solidFill>
                <a:srgbClr val="212B32"/>
              </a:solidFill>
              <a:effectLst/>
              <a:latin typeface="Frutige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EB8"/>
                </a:solidFill>
                <a:effectLst/>
                <a:latin typeface="Frutiger W01"/>
                <a:hlinkClick r:id="rId9"/>
              </a:rPr>
              <a:t>Community-based rehabilitation: Physical activity for people with long-term conditions</a:t>
            </a:r>
            <a:endParaRPr lang="en-GB" b="0" i="0" dirty="0">
              <a:solidFill>
                <a:srgbClr val="212B32"/>
              </a:solidFill>
              <a:effectLst/>
              <a:latin typeface="Frutige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EB8"/>
                </a:solidFill>
                <a:effectLst/>
                <a:latin typeface="Frutiger W01"/>
                <a:hlinkClick r:id="rId10"/>
              </a:rPr>
              <a:t>End-of-life care</a:t>
            </a:r>
            <a:endParaRPr lang="en-GB" b="0" i="0" dirty="0">
              <a:solidFill>
                <a:srgbClr val="212B32"/>
              </a:solidFill>
              <a:effectLst/>
              <a:latin typeface="Frutige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EB8"/>
                </a:solidFill>
                <a:effectLst/>
                <a:latin typeface="Frutiger W01"/>
                <a:hlinkClick r:id="rId11"/>
              </a:rPr>
              <a:t>Learning disability</a:t>
            </a:r>
            <a:endParaRPr lang="en-GB" b="0" i="0" dirty="0">
              <a:solidFill>
                <a:srgbClr val="212B32"/>
              </a:solidFill>
              <a:effectLst/>
              <a:latin typeface="Frutige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EB8"/>
                </a:solidFill>
                <a:effectLst/>
                <a:latin typeface="Frutiger W01"/>
                <a:hlinkClick r:id="rId12"/>
              </a:rPr>
              <a:t>Mental health</a:t>
            </a:r>
            <a:endParaRPr lang="en-GB" b="0" i="0" dirty="0">
              <a:solidFill>
                <a:srgbClr val="212B32"/>
              </a:solidFill>
              <a:effectLst/>
              <a:latin typeface="Frutige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B32"/>
                </a:solidFill>
                <a:effectLst/>
                <a:latin typeface="Frutiger W01"/>
              </a:rPr>
              <a:t>Musculo-skeletal conditions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B32"/>
                </a:solidFill>
                <a:effectLst/>
                <a:latin typeface="Frutiger W01"/>
              </a:rPr>
              <a:t>Neurological rehabilitation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EB8"/>
                </a:solidFill>
                <a:effectLst/>
                <a:latin typeface="Frutiger W01"/>
                <a:hlinkClick r:id="rId13"/>
              </a:rPr>
              <a:t>Older people</a:t>
            </a:r>
            <a:endParaRPr lang="en-GB" b="0" i="0" dirty="0">
              <a:solidFill>
                <a:srgbClr val="212B32"/>
              </a:solidFill>
              <a:effectLst/>
              <a:latin typeface="Frutige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EB8"/>
                </a:solidFill>
                <a:effectLst/>
                <a:latin typeface="Frutiger W01"/>
                <a:hlinkClick r:id="rId14"/>
              </a:rPr>
              <a:t>Pelvic health</a:t>
            </a:r>
            <a:endParaRPr lang="en-GB" b="0" i="0" dirty="0">
              <a:solidFill>
                <a:srgbClr val="212B32"/>
              </a:solidFill>
              <a:effectLst/>
              <a:latin typeface="Frutige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EB8"/>
                </a:solidFill>
                <a:effectLst/>
                <a:latin typeface="Frutiger W01"/>
                <a:hlinkClick r:id="rId15"/>
              </a:rPr>
              <a:t>Public health</a:t>
            </a:r>
            <a:endParaRPr lang="en-GB" b="0" i="0" dirty="0">
              <a:solidFill>
                <a:srgbClr val="212B32"/>
              </a:solidFill>
              <a:effectLst/>
              <a:latin typeface="Frutige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B32"/>
                </a:solidFill>
                <a:effectLst/>
                <a:latin typeface="Frutiger W01"/>
              </a:rPr>
              <a:t>Surgery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D2DAD-107F-2F82-2FCF-C386F27BE96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3464" t="22001" r="36611" b="59800"/>
          <a:stretch/>
        </p:blipFill>
        <p:spPr>
          <a:xfrm>
            <a:off x="3764445" y="271160"/>
            <a:ext cx="2736304" cy="936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F48039-C4B5-8897-DD12-5BA6BF1DEBB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5038" t="21533" r="36613" b="52800"/>
          <a:stretch/>
        </p:blipFill>
        <p:spPr>
          <a:xfrm>
            <a:off x="5129120" y="4562692"/>
            <a:ext cx="2592288" cy="1320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1F2B6A-0286-A81A-8EE0-721F61A6A0F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4251" t="21533" r="37400" b="54200"/>
          <a:stretch/>
        </p:blipFill>
        <p:spPr>
          <a:xfrm>
            <a:off x="6524320" y="5527623"/>
            <a:ext cx="2592288" cy="12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9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245927-5925-5442-924F-8B3FA3DF47A5}"/>
              </a:ext>
            </a:extLst>
          </p:cNvPr>
          <p:cNvSpPr/>
          <p:nvPr/>
        </p:nvSpPr>
        <p:spPr>
          <a:xfrm>
            <a:off x="1353065" y="506627"/>
            <a:ext cx="6685006" cy="9638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HEE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Department Education &amp; Quality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15D9F77-D5CA-654B-9578-18B0D9971C7B}"/>
              </a:ext>
            </a:extLst>
          </p:cNvPr>
          <p:cNvSpPr/>
          <p:nvPr/>
        </p:nvSpPr>
        <p:spPr>
          <a:xfrm>
            <a:off x="333633" y="284205"/>
            <a:ext cx="8600302" cy="635137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F32782C-D3EA-1947-BBB0-CCDB3229CCAD}"/>
              </a:ext>
            </a:extLst>
          </p:cNvPr>
          <p:cNvSpPr/>
          <p:nvPr/>
        </p:nvSpPr>
        <p:spPr>
          <a:xfrm>
            <a:off x="1865869" y="1692876"/>
            <a:ext cx="5585254" cy="71669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Strategic Oversight Group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2A4A5F-A04A-B34A-A0CE-603595A5AAD1}"/>
              </a:ext>
            </a:extLst>
          </p:cNvPr>
          <p:cNvSpPr/>
          <p:nvPr/>
        </p:nvSpPr>
        <p:spPr>
          <a:xfrm>
            <a:off x="908224" y="2594919"/>
            <a:ext cx="2298355" cy="5560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ACP Faculty Leads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249210-04F0-0C40-A806-C8D8683DC50F}"/>
              </a:ext>
            </a:extLst>
          </p:cNvPr>
          <p:cNvSpPr/>
          <p:nvPr/>
        </p:nvSpPr>
        <p:spPr>
          <a:xfrm>
            <a:off x="3526310" y="2594919"/>
            <a:ext cx="2298355" cy="5560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Stakeholder Groups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2B3BA2-E69C-DD4F-8EDE-B024AFF140CB}"/>
              </a:ext>
            </a:extLst>
          </p:cNvPr>
          <p:cNvSpPr/>
          <p:nvPr/>
        </p:nvSpPr>
        <p:spPr>
          <a:xfrm>
            <a:off x="6144397" y="2594919"/>
            <a:ext cx="2304536" cy="5560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Programme/Centre Management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40FAADA-3A80-2E47-BE42-61DB9564C88E}"/>
              </a:ext>
            </a:extLst>
          </p:cNvPr>
          <p:cNvSpPr/>
          <p:nvPr/>
        </p:nvSpPr>
        <p:spPr>
          <a:xfrm>
            <a:off x="1353065" y="3459891"/>
            <a:ext cx="6685006" cy="65490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Education Development &amp; Assurance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7B3391-CE97-3843-BF1E-57A67C6AD6F6}"/>
              </a:ext>
            </a:extLst>
          </p:cNvPr>
          <p:cNvSpPr/>
          <p:nvPr/>
        </p:nvSpPr>
        <p:spPr>
          <a:xfrm>
            <a:off x="794762" y="4460787"/>
            <a:ext cx="1347912" cy="18535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600" dirty="0"/>
              <a:t>Education and Workforce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2C4CFB6-22A2-BD4C-BB65-F6B9F360E820}"/>
              </a:ext>
            </a:extLst>
          </p:cNvPr>
          <p:cNvSpPr/>
          <p:nvPr/>
        </p:nvSpPr>
        <p:spPr>
          <a:xfrm>
            <a:off x="2369024" y="4460787"/>
            <a:ext cx="1347913" cy="18535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Credentials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82B1A66-E464-814A-8CDB-0705B28E6D8E}"/>
              </a:ext>
            </a:extLst>
          </p:cNvPr>
          <p:cNvSpPr/>
          <p:nvPr/>
        </p:nvSpPr>
        <p:spPr>
          <a:xfrm>
            <a:off x="3984539" y="4448431"/>
            <a:ext cx="1347913" cy="18535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Research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9BDBCA-5F22-4446-9AEE-95FAF8408DA5}"/>
              </a:ext>
            </a:extLst>
          </p:cNvPr>
          <p:cNvSpPr/>
          <p:nvPr/>
        </p:nvSpPr>
        <p:spPr>
          <a:xfrm>
            <a:off x="5561425" y="4448431"/>
            <a:ext cx="1347913" cy="18535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Portfolio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0A1A2D7-783E-E94D-A926-815F05CC6779}"/>
              </a:ext>
            </a:extLst>
          </p:cNvPr>
          <p:cNvSpPr/>
          <p:nvPr/>
        </p:nvSpPr>
        <p:spPr>
          <a:xfrm>
            <a:off x="7133068" y="4448431"/>
            <a:ext cx="1347914" cy="18535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Accreditation</a:t>
            </a:r>
          </a:p>
        </p:txBody>
      </p:sp>
      <p:pic>
        <p:nvPicPr>
          <p:cNvPr id="2" name="Picture 1" descr="NHS England - Wikipedia">
            <a:extLst>
              <a:ext uri="{FF2B5EF4-FFF2-40B4-BE49-F238E27FC236}">
                <a16:creationId xmlns:a16="http://schemas.microsoft.com/office/drawing/2014/main" id="{DD786C2B-4A6B-D0EF-0511-1DCA362A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95" y="340070"/>
            <a:ext cx="1162540" cy="9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7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09962-D259-3659-C663-DF9CAE4AB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8" t="15368" r="7936" b="7571"/>
          <a:stretch/>
        </p:blipFill>
        <p:spPr>
          <a:xfrm>
            <a:off x="683654" y="643467"/>
            <a:ext cx="777669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5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1552-DDB7-4472-F176-C5D4D502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GB" sz="3850"/>
              <a:t>How can the APPN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B15FA-3332-59D5-5071-31F08123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n-GB" sz="2100"/>
              <a:t>Communities of practice for physios</a:t>
            </a:r>
          </a:p>
          <a:p>
            <a:pPr lvl="1"/>
            <a:r>
              <a:rPr lang="en-GB" sz="2100"/>
              <a:t>Networking</a:t>
            </a:r>
          </a:p>
          <a:p>
            <a:pPr lvl="1"/>
            <a:r>
              <a:rPr lang="en-GB" sz="2100"/>
              <a:t>Sharing good practice</a:t>
            </a:r>
          </a:p>
          <a:p>
            <a:pPr lvl="1"/>
            <a:r>
              <a:rPr lang="en-GB" sz="2100"/>
              <a:t>Strategic conversations</a:t>
            </a:r>
          </a:p>
          <a:p>
            <a:r>
              <a:rPr lang="en-GB" sz="2100"/>
              <a:t>Case study examples</a:t>
            </a:r>
          </a:p>
          <a:p>
            <a:r>
              <a:rPr lang="en-GB" sz="2100"/>
              <a:t>Mentorship/peer support</a:t>
            </a:r>
          </a:p>
          <a:p>
            <a:endParaRPr lang="en-GB" sz="2100"/>
          </a:p>
          <a:p>
            <a:r>
              <a:rPr lang="en-GB" sz="2100"/>
              <a:t>What else do you want from us?</a:t>
            </a:r>
          </a:p>
          <a:p>
            <a:endParaRPr lang="en-GB" sz="21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38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9B3621-7362-4271-4C55-136C90D3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5356" y="3117583"/>
            <a:ext cx="1462672" cy="63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80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6" y="210306"/>
            <a:ext cx="2304256" cy="100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047502" y="6093296"/>
            <a:ext cx="6984776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Advanced Practice Physiotherapy Network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D6FDD76-E06E-4001-B00F-996C5FC803A2}"/>
              </a:ext>
            </a:extLst>
          </p:cNvPr>
          <p:cNvSpPr txBox="1">
            <a:spLocks/>
          </p:cNvSpPr>
          <p:nvPr/>
        </p:nvSpPr>
        <p:spPr>
          <a:xfrm>
            <a:off x="611559" y="521921"/>
            <a:ext cx="80195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4800" dirty="0"/>
            </a:br>
            <a:r>
              <a:rPr lang="en-GB" sz="4800" dirty="0"/>
              <a:t>Thanks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75" y="5495490"/>
            <a:ext cx="1938828" cy="119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87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FDD76-E06E-4001-B00F-996C5FC8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Who’s who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92F7B3-0F22-4FE1-9B0B-B61FF3A48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90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1800200" cy="78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137914" y="6366520"/>
            <a:ext cx="6984776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Advanced Practice Physiotherapy Network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5709783"/>
            <a:ext cx="1938828" cy="119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23EA00-9C1E-556E-3B90-45EFDF94D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43" y="1999862"/>
            <a:ext cx="2420888" cy="2420888"/>
          </a:xfrm>
          <a:prstGeom prst="rect">
            <a:avLst/>
          </a:prstGeom>
        </p:spPr>
      </p:pic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A9F6E5AB-31A2-FB04-061E-AED4624EA6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1277" y="2289275"/>
            <a:ext cx="2420887" cy="1815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FD828-1BC9-BF51-DD48-DDB0746CC073}"/>
              </a:ext>
            </a:extLst>
          </p:cNvPr>
          <p:cNvSpPr txBox="1"/>
          <p:nvPr/>
        </p:nvSpPr>
        <p:spPr>
          <a:xfrm>
            <a:off x="473347" y="4687304"/>
            <a:ext cx="2481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Nick Worth</a:t>
            </a:r>
          </a:p>
          <a:p>
            <a:r>
              <a:rPr lang="en-GB" b="0" i="0" dirty="0">
                <a:effectLst/>
                <a:latin typeface="-apple-system"/>
              </a:rPr>
              <a:t>North West Regional Advancing Practice Supervision and Assessment Lead at NHS England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B28C0-1A48-E8CC-B481-98C4C3110ADA}"/>
              </a:ext>
            </a:extLst>
          </p:cNvPr>
          <p:cNvSpPr txBox="1"/>
          <p:nvPr/>
        </p:nvSpPr>
        <p:spPr>
          <a:xfrm>
            <a:off x="3579376" y="4675599"/>
            <a:ext cx="2067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Michelle Angus</a:t>
            </a:r>
          </a:p>
          <a:p>
            <a:r>
              <a:rPr lang="en-GB" dirty="0"/>
              <a:t>Co-chair APPN</a:t>
            </a:r>
          </a:p>
          <a:p>
            <a:r>
              <a:rPr lang="en-GB" dirty="0"/>
              <a:t>Consultant Physio</a:t>
            </a:r>
          </a:p>
          <a:p>
            <a:r>
              <a:rPr lang="en-GB" dirty="0"/>
              <a:t>Northern Care Alliance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3A088B-C1BA-0C63-7AB2-971AFFDCBE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26" t="47200" r="62599" b="25536"/>
          <a:stretch/>
        </p:blipFill>
        <p:spPr>
          <a:xfrm>
            <a:off x="5940151" y="1922400"/>
            <a:ext cx="2309189" cy="24983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43DE40-164B-20AE-1D9B-AD847D40A06D}"/>
              </a:ext>
            </a:extLst>
          </p:cNvPr>
          <p:cNvSpPr txBox="1"/>
          <p:nvPr/>
        </p:nvSpPr>
        <p:spPr>
          <a:xfrm>
            <a:off x="6084168" y="4653157"/>
            <a:ext cx="2376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Laura Groom</a:t>
            </a:r>
          </a:p>
          <a:p>
            <a:r>
              <a:rPr lang="en-GB" dirty="0"/>
              <a:t>Consultant Physio LUFT</a:t>
            </a:r>
          </a:p>
          <a:p>
            <a:r>
              <a:rPr lang="en-GB" dirty="0"/>
              <a:t>Education Officer APPN</a:t>
            </a:r>
          </a:p>
        </p:txBody>
      </p:sp>
      <p:pic>
        <p:nvPicPr>
          <p:cNvPr id="3" name="Picture 2" descr="NHS England - Wikipedia">
            <a:extLst>
              <a:ext uri="{FF2B5EF4-FFF2-40B4-BE49-F238E27FC236}">
                <a16:creationId xmlns:a16="http://schemas.microsoft.com/office/drawing/2014/main" id="{AA03915A-9662-06CB-165E-8158347A0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36" y="122251"/>
            <a:ext cx="1908539" cy="14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7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admap FAQs | Health Education England">
            <a:extLst>
              <a:ext uri="{FF2B5EF4-FFF2-40B4-BE49-F238E27FC236}">
                <a16:creationId xmlns:a16="http://schemas.microsoft.com/office/drawing/2014/main" id="{5946761A-B339-4447-BAED-351484E29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15" y="85821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HS England - Wikipedia">
            <a:extLst>
              <a:ext uri="{FF2B5EF4-FFF2-40B4-BE49-F238E27FC236}">
                <a16:creationId xmlns:a16="http://schemas.microsoft.com/office/drawing/2014/main" id="{1317F1ED-ED00-3F03-5C6A-5D64E258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70" y="0"/>
            <a:ext cx="2001763" cy="156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5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>
            <a:extLst>
              <a:ext uri="{FF2B5EF4-FFF2-40B4-BE49-F238E27FC236}">
                <a16:creationId xmlns:a16="http://schemas.microsoft.com/office/drawing/2014/main" id="{AC28B8CC-5E52-46EC-87BD-18810AC59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4" y="3814763"/>
            <a:ext cx="4327525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12">
            <a:extLst>
              <a:ext uri="{FF2B5EF4-FFF2-40B4-BE49-F238E27FC236}">
                <a16:creationId xmlns:a16="http://schemas.microsoft.com/office/drawing/2014/main" id="{EEAC3588-B08D-477A-83FA-A03C3DA3C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4" y="914401"/>
            <a:ext cx="4841875" cy="274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Content Placeholder 3">
            <a:extLst>
              <a:ext uri="{FF2B5EF4-FFF2-40B4-BE49-F238E27FC236}">
                <a16:creationId xmlns:a16="http://schemas.microsoft.com/office/drawing/2014/main" id="{3BB6CBA3-856B-4586-853C-8753D5BF2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7963" y="1387475"/>
            <a:ext cx="3810000" cy="40830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Content Placeholder 1">
            <a:extLst>
              <a:ext uri="{FF2B5EF4-FFF2-40B4-BE49-F238E27FC236}">
                <a16:creationId xmlns:a16="http://schemas.microsoft.com/office/drawing/2014/main" id="{80A4FA7A-1221-4AB2-A8FE-470C3DC09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4" y="4229100"/>
            <a:ext cx="33353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FBA08A8-D839-410E-BEA9-34311BDBB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42" y="260647"/>
            <a:ext cx="2581044" cy="112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6"/>
          <p:cNvSpPr txBox="1">
            <a:spLocks/>
          </p:cNvSpPr>
          <p:nvPr/>
        </p:nvSpPr>
        <p:spPr>
          <a:xfrm>
            <a:off x="340057" y="6414718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/>
              <a:t>@</a:t>
            </a:r>
            <a:r>
              <a:rPr lang="en-GB" sz="1300" b="1" dirty="0" err="1"/>
              <a:t>NHS_HealthEdEng</a:t>
            </a:r>
            <a:endParaRPr lang="en-GB" sz="13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9D4645B-AD2C-9F4A-9BB5-DCCDE8EFA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247764"/>
              </p:ext>
            </p:extLst>
          </p:nvPr>
        </p:nvGraphicFramePr>
        <p:xfrm>
          <a:off x="3496446" y="1059900"/>
          <a:ext cx="5337412" cy="524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13D5AD-79D0-944A-8966-40A8DC78F830}"/>
              </a:ext>
            </a:extLst>
          </p:cNvPr>
          <p:cNvSpPr txBox="1"/>
          <p:nvPr/>
        </p:nvSpPr>
        <p:spPr>
          <a:xfrm>
            <a:off x="526774" y="1282148"/>
            <a:ext cx="2969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Multi Professional ACP Framework 2017</a:t>
            </a:r>
          </a:p>
          <a:p>
            <a:endParaRPr lang="en-US" i="1" dirty="0"/>
          </a:p>
          <a:p>
            <a:r>
              <a:rPr lang="en-GB" dirty="0"/>
              <a:t>1.11 </a:t>
            </a:r>
          </a:p>
          <a:p>
            <a:r>
              <a:rPr lang="en-GB" dirty="0"/>
              <a:t>Evidence the underpinning subject-specific competencies &amp; demonstrate application</a:t>
            </a:r>
            <a:endParaRPr lang="en-US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Behaviours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relevant to role setting &amp; scope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D64EA2E-9DEC-4BE8-AFE8-1B8AC8AEB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56" y="188640"/>
            <a:ext cx="2072514" cy="9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HS England - Wikipedia">
            <a:extLst>
              <a:ext uri="{FF2B5EF4-FFF2-40B4-BE49-F238E27FC236}">
                <a16:creationId xmlns:a16="http://schemas.microsoft.com/office/drawing/2014/main" id="{CEB85A18-02F0-6AD6-9194-E02A267B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2" y="217896"/>
            <a:ext cx="1297649" cy="101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71"/>
    </mc:Choice>
    <mc:Fallback xmlns="">
      <p:transition spd="slow" advTm="768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277" y="2420888"/>
            <a:ext cx="8022182" cy="771865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Centre was established to:</a:t>
            </a:r>
          </a:p>
          <a:p>
            <a:pPr marL="0" indent="0">
              <a:buNone/>
            </a:pPr>
            <a:endParaRPr lang="en-GB" sz="2400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D988C-FDEC-EF28-0387-C016C2734267}"/>
              </a:ext>
            </a:extLst>
          </p:cNvPr>
          <p:cNvSpPr txBox="1"/>
          <p:nvPr/>
        </p:nvSpPr>
        <p:spPr>
          <a:xfrm>
            <a:off x="651277" y="307539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Set standards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Accredit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Quality Monitor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Support and recognise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Promote public and peer confidence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endParaRPr lang="en-GB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09AF8D-BE7B-68C1-F52B-8CAAF92E6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277" y="1133866"/>
            <a:ext cx="7841443" cy="126502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Policy Drivers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HEE Mandate 2019/20 included the need to build a more flexible workforce </a:t>
            </a:r>
            <a:br>
              <a:rPr lang="en-US" sz="1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35F20-6A0A-B573-BF0B-950F439EB142}"/>
              </a:ext>
            </a:extLst>
          </p:cNvPr>
          <p:cNvSpPr txBox="1"/>
          <p:nvPr/>
        </p:nvSpPr>
        <p:spPr>
          <a:xfrm>
            <a:off x="139547" y="6407562"/>
            <a:ext cx="9004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3"/>
              </a:rPr>
              <a:t>https://assets.publishing.service.gov.uk/government/uploads/system/uploads/attachment_data/file/815411/hee-mandate-2019-to-2020.pdf</a:t>
            </a:r>
            <a:endParaRPr lang="en-GB" sz="1200" dirty="0"/>
          </a:p>
        </p:txBody>
      </p:sp>
      <p:pic>
        <p:nvPicPr>
          <p:cNvPr id="4098" name="Picture 2" descr="NHS England - Wikipedia">
            <a:extLst>
              <a:ext uri="{FF2B5EF4-FFF2-40B4-BE49-F238E27FC236}">
                <a16:creationId xmlns:a16="http://schemas.microsoft.com/office/drawing/2014/main" id="{803094FE-D2A2-CDEB-9306-1B7547E89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60" y="-6213"/>
            <a:ext cx="1948666" cy="15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3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158" y="703623"/>
            <a:ext cx="6689137" cy="679449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ARE THE NHS: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People Plan for 2020/21 - action for us all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August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7159" y="1844824"/>
            <a:ext cx="7839075" cy="43920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Advanced Clinical Practice (ACP)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2020/21, HEE funded a further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entrants to ACP training in England, supported by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Centre for Advancing Practice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build on the success already seen in using ACP practitioners to greater effect in multi-disciplinary teams, in primary and secondary care.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Innovative roles: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contributing valuable clinical support in critical care and emergency medicine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Mental health: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boosting the number of ACP practitioners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Cancer: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an ACP qualification in oncology 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Developing clinical pharmacists: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linking to ACP and research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0968"/>
            <a:ext cx="9299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2"/>
              </a:rPr>
              <a:t>https://www.england.nhs.uk/wp-content/uploads/2020/07/We_Are_The_NHS_Action_For_All_Of_Us_FINAL_24_08_20.pdf</a:t>
            </a:r>
            <a:r>
              <a:rPr lang="en-GB" sz="1400" dirty="0"/>
              <a:t> </a:t>
            </a:r>
          </a:p>
          <a:p>
            <a:endParaRPr lang="en-GB" sz="1400" dirty="0"/>
          </a:p>
        </p:txBody>
      </p:sp>
      <p:pic>
        <p:nvPicPr>
          <p:cNvPr id="5" name="Picture 4" descr="NHS England - Wikipedia">
            <a:extLst>
              <a:ext uri="{FF2B5EF4-FFF2-40B4-BE49-F238E27FC236}">
                <a16:creationId xmlns:a16="http://schemas.microsoft.com/office/drawing/2014/main" id="{816055C4-69AD-249F-3859-9D1AE223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36" y="122251"/>
            <a:ext cx="1908539" cy="14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5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>
            <a:extLst>
              <a:ext uri="{FF2B5EF4-FFF2-40B4-BE49-F238E27FC236}">
                <a16:creationId xmlns:a16="http://schemas.microsoft.com/office/drawing/2014/main" id="{6F026AE8-E4D5-4D96-A46E-D1D68CDB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1"/>
          <a:stretch>
            <a:fillRect/>
          </a:stretch>
        </p:blipFill>
        <p:spPr bwMode="auto">
          <a:xfrm>
            <a:off x="0" y="3352800"/>
            <a:ext cx="9144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43">
            <a:extLst>
              <a:ext uri="{FF2B5EF4-FFF2-40B4-BE49-F238E27FC236}">
                <a16:creationId xmlns:a16="http://schemas.microsoft.com/office/drawing/2014/main" id="{08998401-5591-46D0-93D0-C0590FBE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9" y="4435475"/>
            <a:ext cx="28336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591550BD-E096-4A68-9939-0BF036E0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9840" r="8640" b="14034"/>
          <a:stretch>
            <a:fillRect/>
          </a:stretch>
        </p:blipFill>
        <p:spPr bwMode="auto">
          <a:xfrm>
            <a:off x="80963" y="3357564"/>
            <a:ext cx="5262562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128">
            <a:extLst>
              <a:ext uri="{FF2B5EF4-FFF2-40B4-BE49-F238E27FC236}">
                <a16:creationId xmlns:a16="http://schemas.microsoft.com/office/drawing/2014/main" id="{2358DB38-C33C-476D-8030-CF59D372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r="13318"/>
          <a:stretch>
            <a:fillRect/>
          </a:stretch>
        </p:blipFill>
        <p:spPr bwMode="auto">
          <a:xfrm flipH="1">
            <a:off x="4764" y="4676776"/>
            <a:ext cx="592137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6D2365CA-C0DF-4A83-9A1E-0978E1BD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16367" b="14514"/>
          <a:stretch>
            <a:fillRect/>
          </a:stretch>
        </p:blipFill>
        <p:spPr bwMode="auto">
          <a:xfrm>
            <a:off x="457200" y="4518025"/>
            <a:ext cx="24844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">
            <a:extLst>
              <a:ext uri="{FF2B5EF4-FFF2-40B4-BE49-F238E27FC236}">
                <a16:creationId xmlns:a16="http://schemas.microsoft.com/office/drawing/2014/main" id="{8EEC1477-8F77-4B61-B9AE-0000F2DC4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4629151"/>
            <a:ext cx="1946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">
            <a:extLst>
              <a:ext uri="{FF2B5EF4-FFF2-40B4-BE49-F238E27FC236}">
                <a16:creationId xmlns:a16="http://schemas.microsoft.com/office/drawing/2014/main" id="{39936503-E30D-4328-9089-74F49113E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976"/>
            <a:ext cx="9144000" cy="30464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/>
            <a:endParaRPr lang="en-AU" altLang="en-US" sz="2800" b="1" dirty="0">
              <a:latin typeface="Helvetica" panose="020B0604020202020204" pitchFamily="34" charset="0"/>
            </a:endParaRPr>
          </a:p>
          <a:p>
            <a:pPr algn="r"/>
            <a:endParaRPr lang="en-AU" altLang="en-US" sz="2800" b="1" dirty="0">
              <a:latin typeface="Helvetica" panose="020B0604020202020204" pitchFamily="34" charset="0"/>
            </a:endParaRPr>
          </a:p>
          <a:p>
            <a:pPr algn="r"/>
            <a:r>
              <a:rPr lang="en-AU" altLang="en-US" sz="2800" b="1" dirty="0">
                <a:latin typeface="Helvetica" panose="020B0604020202020204" pitchFamily="34" charset="0"/>
              </a:rPr>
              <a:t>Accreditation of advanced clinical practice: a multi-methods analysis to inform implementation</a:t>
            </a:r>
          </a:p>
          <a:p>
            <a:pPr algn="r"/>
            <a:endParaRPr lang="en-AU" altLang="en-US" sz="2000" dirty="0">
              <a:solidFill>
                <a:srgbClr val="FFFFFF"/>
              </a:solidFill>
            </a:endParaRPr>
          </a:p>
          <a:p>
            <a:pPr algn="r"/>
            <a:r>
              <a:rPr lang="en-AU" altLang="en-US" sz="2000" dirty="0" err="1"/>
              <a:t>Noblet</a:t>
            </a:r>
            <a:r>
              <a:rPr lang="en-AU" altLang="en-US" sz="2000" dirty="0"/>
              <a:t> T, Heneghan N, </a:t>
            </a:r>
            <a:r>
              <a:rPr lang="en-AU" altLang="en-US" sz="2000" dirty="0" err="1"/>
              <a:t>Hindle</a:t>
            </a:r>
            <a:r>
              <a:rPr lang="en-AU" altLang="en-US" sz="2000" dirty="0"/>
              <a:t> J, Rushton A</a:t>
            </a:r>
          </a:p>
          <a:p>
            <a:pPr algn="r"/>
            <a:endParaRPr lang="en-AU" altLang="en-US" sz="2000" dirty="0">
              <a:solidFill>
                <a:srgbClr val="FFFFFF"/>
              </a:solidFill>
            </a:endParaRPr>
          </a:p>
          <a:p>
            <a:pPr algn="r"/>
            <a:endParaRPr lang="en-AU" alt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5" name="Rectangle 215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215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9" name="Rectangle 215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5" name="Title 1">
            <a:extLst>
              <a:ext uri="{FF2B5EF4-FFF2-40B4-BE49-F238E27FC236}">
                <a16:creationId xmlns:a16="http://schemas.microsoft.com/office/drawing/2014/main" id="{572A7198-A67A-49E2-9891-5F0784D8E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2700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Routes to Gain Centre for Advancing Practice Recognition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B02A1-C88A-49D2-B7C4-DC5650BA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6258" y="4322747"/>
            <a:ext cx="3596202" cy="1386036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 defTabSz="649224">
              <a:buNone/>
              <a:defRPr/>
            </a:pPr>
            <a:endParaRPr lang="en-GB" sz="1988" kern="120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indent="0" algn="ctr">
              <a:buNone/>
              <a:defRPr/>
            </a:pP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507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0A324C7-D153-4F3D-838F-47A4524F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81" y="4527077"/>
            <a:ext cx="2999106" cy="11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F9F05A98-1DD2-4909-BD00-111043C38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16367" b="14514"/>
          <a:stretch>
            <a:fillRect/>
          </a:stretch>
        </p:blipFill>
        <p:spPr bwMode="auto">
          <a:xfrm>
            <a:off x="3052478" y="4433992"/>
            <a:ext cx="3339655" cy="119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iagram 4">
            <a:extLst>
              <a:ext uri="{FF2B5EF4-FFF2-40B4-BE49-F238E27FC236}">
                <a16:creationId xmlns:a16="http://schemas.microsoft.com/office/drawing/2014/main" id="{A5C56797-9E36-41E6-952B-6A32FDD6609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87" y="2112579"/>
            <a:ext cx="3060404" cy="25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850B55E-13A7-4C8F-AEC3-E48128DAC5B4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5563" y="2252939"/>
            <a:ext cx="3096730" cy="324203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116F6C-FA3B-4208-B0D1-9DDE2B0DD940}"/>
              </a:ext>
            </a:extLst>
          </p:cNvPr>
          <p:cNvSpPr txBox="1"/>
          <p:nvPr/>
        </p:nvSpPr>
        <p:spPr>
          <a:xfrm>
            <a:off x="1362625" y="3213714"/>
            <a:ext cx="1596201" cy="1468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24">
              <a:spcAft>
                <a:spcPts val="600"/>
              </a:spcAft>
            </a:pPr>
            <a:r>
              <a:rPr lang="en-GB" sz="127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 programme accredited by the centre which meets its standards of education and training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25C4D-DE4C-4045-9916-7482485AD1EA}"/>
              </a:ext>
            </a:extLst>
          </p:cNvPr>
          <p:cNvSpPr txBox="1"/>
          <p:nvPr/>
        </p:nvSpPr>
        <p:spPr>
          <a:xfrm>
            <a:off x="4599388" y="3213714"/>
            <a:ext cx="2880312" cy="68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24">
              <a:spcAft>
                <a:spcPts val="600"/>
              </a:spcAft>
            </a:pPr>
            <a:r>
              <a:rPr lang="en-GB" sz="127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Centre’s equivalence route that demonstrates how they have met the requirements – educational level 7</a:t>
            </a:r>
            <a:endParaRPr lang="en-GB"/>
          </a:p>
        </p:txBody>
      </p:sp>
      <p:pic>
        <p:nvPicPr>
          <p:cNvPr id="7" name="Picture 6" descr="NHS England - Wikipedia">
            <a:extLst>
              <a:ext uri="{FF2B5EF4-FFF2-40B4-BE49-F238E27FC236}">
                <a16:creationId xmlns:a16="http://schemas.microsoft.com/office/drawing/2014/main" id="{D3E0EBA6-B53F-9218-4F99-A72367A2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94" y="5241540"/>
            <a:ext cx="1364728" cy="10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1160</TotalTime>
  <Words>562</Words>
  <Application>Microsoft Office PowerPoint</Application>
  <PresentationFormat>On-screen Show (4:3)</PresentationFormat>
  <Paragraphs>105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-apple-system</vt:lpstr>
      <vt:lpstr>Arial</vt:lpstr>
      <vt:lpstr>Calibri</vt:lpstr>
      <vt:lpstr>Century Gothic</vt:lpstr>
      <vt:lpstr>Frutiger W01</vt:lpstr>
      <vt:lpstr>Helvetica</vt:lpstr>
      <vt:lpstr>Open Sans</vt:lpstr>
      <vt:lpstr>Office Theme</vt:lpstr>
      <vt:lpstr>The Evolving World of Advancing Practice  What does it mean for physio’s?</vt:lpstr>
      <vt:lpstr>Who’s who</vt:lpstr>
      <vt:lpstr>PowerPoint Presentation</vt:lpstr>
      <vt:lpstr>PowerPoint Presentation</vt:lpstr>
      <vt:lpstr>PowerPoint Presentation</vt:lpstr>
      <vt:lpstr>Policy Drivers The HEE Mandate 2019/20 included the need to build a more flexible workforce  </vt:lpstr>
      <vt:lpstr>WE ARE THE NHS:  People Plan for 2020/21 - action for us all August 2020</vt:lpstr>
      <vt:lpstr>PowerPoint Presentation</vt:lpstr>
      <vt:lpstr>Routes to Gain Centre for Advancing Practice Recognition</vt:lpstr>
      <vt:lpstr>Credentials</vt:lpstr>
      <vt:lpstr>PowerPoint Presentation</vt:lpstr>
      <vt:lpstr>PowerPoint Presentation</vt:lpstr>
      <vt:lpstr>How can the APPN help?</vt:lpstr>
      <vt:lpstr>PowerPoint Presentation</vt:lpstr>
    </vt:vector>
  </TitlesOfParts>
  <Company>Salford Royal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</dc:title>
  <dc:creator>Michelle Angus</dc:creator>
  <cp:lastModifiedBy>Michelle Angus</cp:lastModifiedBy>
  <cp:revision>67</cp:revision>
  <dcterms:created xsi:type="dcterms:W3CDTF">2020-08-06T06:05:58Z</dcterms:created>
  <dcterms:modified xsi:type="dcterms:W3CDTF">2023-05-10T17:07:37Z</dcterms:modified>
</cp:coreProperties>
</file>