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4" r:id="rId1"/>
    <p:sldMasterId id="2147484189" r:id="rId2"/>
    <p:sldMasterId id="2147484201" r:id="rId3"/>
  </p:sldMasterIdLst>
  <p:notesMasterIdLst>
    <p:notesMasterId r:id="rId23"/>
  </p:notesMasterIdLst>
  <p:sldIdLst>
    <p:sldId id="317" r:id="rId4"/>
    <p:sldId id="421" r:id="rId5"/>
    <p:sldId id="423" r:id="rId6"/>
    <p:sldId id="422" r:id="rId7"/>
    <p:sldId id="420" r:id="rId8"/>
    <p:sldId id="419" r:id="rId9"/>
    <p:sldId id="418" r:id="rId10"/>
    <p:sldId id="429" r:id="rId11"/>
    <p:sldId id="430" r:id="rId12"/>
    <p:sldId id="268" r:id="rId13"/>
    <p:sldId id="431" r:id="rId14"/>
    <p:sldId id="432" r:id="rId15"/>
    <p:sldId id="416" r:id="rId16"/>
    <p:sldId id="428" r:id="rId17"/>
    <p:sldId id="424" r:id="rId18"/>
    <p:sldId id="427" r:id="rId19"/>
    <p:sldId id="426" r:id="rId20"/>
    <p:sldId id="425" r:id="rId21"/>
    <p:sldId id="417" r:id="rId22"/>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69590" autoAdjust="0"/>
  </p:normalViewPr>
  <p:slideViewPr>
    <p:cSldViewPr>
      <p:cViewPr varScale="1">
        <p:scale>
          <a:sx n="79" d="100"/>
          <a:sy n="79" d="100"/>
        </p:scale>
        <p:origin x="25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B201F-E5E8-D346-B0C2-8050039DAE19}" type="doc">
      <dgm:prSet loTypeId="urn:microsoft.com/office/officeart/2008/layout/VerticalCurvedList" loCatId="" qsTypeId="urn:microsoft.com/office/officeart/2005/8/quickstyle/simple1" qsCatId="simple" csTypeId="urn:microsoft.com/office/officeart/2005/8/colors/accent3_5" csCatId="accent3" phldr="1"/>
      <dgm:spPr/>
      <dgm:t>
        <a:bodyPr/>
        <a:lstStyle/>
        <a:p>
          <a:endParaRPr lang="en-GB"/>
        </a:p>
      </dgm:t>
    </dgm:pt>
    <dgm:pt modelId="{E5BE0C89-B404-634C-8E9B-F94AC1BD510A}">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altLang="en-US" sz="1800" b="0" dirty="0">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altLang="en-US" sz="1800" b="0" dirty="0">
              <a:latin typeface="Arial" panose="020B0604020202020204" pitchFamily="34" charset="0"/>
            </a:rPr>
            <a:t>The support, power and flexibility of having a rep </a:t>
          </a:r>
          <a:r>
            <a:rPr lang="en-GB" altLang="en-US" sz="1800" b="1" dirty="0">
              <a:latin typeface="Arial" panose="020B0604020202020204" pitchFamily="34" charset="0"/>
            </a:rPr>
            <a:t>TEAM </a:t>
          </a:r>
          <a:r>
            <a:rPr lang="en-GB" altLang="en-US" sz="1800" b="0" dirty="0">
              <a:latin typeface="Arial" panose="020B0604020202020204" pitchFamily="34" charset="0"/>
            </a:rPr>
            <a:t>was key to our success</a:t>
          </a:r>
        </a:p>
        <a:p>
          <a:pPr marL="0" lvl="0" algn="l" defTabSz="1866900">
            <a:lnSpc>
              <a:spcPct val="90000"/>
            </a:lnSpc>
            <a:spcBef>
              <a:spcPct val="0"/>
            </a:spcBef>
            <a:spcAft>
              <a:spcPct val="35000"/>
            </a:spcAft>
          </a:pPr>
          <a:endParaRPr lang="en-GB" sz="1800" b="0" dirty="0"/>
        </a:p>
      </dgm:t>
    </dgm:pt>
    <dgm:pt modelId="{48CA54B6-0A06-EB4E-A2A9-04AC3F8FCB3B}" type="parTrans" cxnId="{0A4E72E5-CD5E-1840-A763-B56042747F4A}">
      <dgm:prSet/>
      <dgm:spPr/>
      <dgm:t>
        <a:bodyPr/>
        <a:lstStyle/>
        <a:p>
          <a:endParaRPr lang="en-GB"/>
        </a:p>
      </dgm:t>
    </dgm:pt>
    <dgm:pt modelId="{94417F98-7835-DA41-84A4-F316FB7EAE73}" type="sibTrans" cxnId="{0A4E72E5-CD5E-1840-A763-B56042747F4A}">
      <dgm:prSet/>
      <dgm:spPr/>
      <dgm:t>
        <a:bodyPr/>
        <a:lstStyle/>
        <a:p>
          <a:endParaRPr lang="en-GB"/>
        </a:p>
      </dgm:t>
    </dgm:pt>
    <dgm:pt modelId="{CFE747A0-6E58-C948-BD4A-1150943564E8}">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altLang="en-US" sz="1800" b="0" dirty="0">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altLang="en-US" sz="1800" b="0" dirty="0">
              <a:latin typeface="Arial" panose="020B0604020202020204" pitchFamily="34" charset="0"/>
            </a:rPr>
            <a:t>Don’t wait until issues to arise: start capturing the impact of your services and space now</a:t>
          </a:r>
        </a:p>
        <a:p>
          <a:pPr marL="0" lvl="0" algn="l" defTabSz="711200">
            <a:lnSpc>
              <a:spcPct val="90000"/>
            </a:lnSpc>
            <a:spcBef>
              <a:spcPct val="0"/>
            </a:spcBef>
            <a:spcAft>
              <a:spcPct val="35000"/>
            </a:spcAft>
          </a:pPr>
          <a:endParaRPr lang="en-GB" sz="1800" b="0" dirty="0"/>
        </a:p>
      </dgm:t>
    </dgm:pt>
    <dgm:pt modelId="{0A7BE7E0-5293-C946-BC2D-465161731C9D}" type="parTrans" cxnId="{C3C15F2F-7ADF-C348-941F-8B9880B1D83E}">
      <dgm:prSet/>
      <dgm:spPr/>
      <dgm:t>
        <a:bodyPr/>
        <a:lstStyle/>
        <a:p>
          <a:endParaRPr lang="en-GB"/>
        </a:p>
      </dgm:t>
    </dgm:pt>
    <dgm:pt modelId="{3AE3CAE3-3B60-5447-96CE-EB1DA05310AF}" type="sibTrans" cxnId="{C3C15F2F-7ADF-C348-941F-8B9880B1D83E}">
      <dgm:prSet/>
      <dgm:spPr/>
      <dgm:t>
        <a:bodyPr/>
        <a:lstStyle/>
        <a:p>
          <a:endParaRPr lang="en-GB"/>
        </a:p>
      </dgm:t>
    </dgm:pt>
    <dgm:pt modelId="{24099F81-0F8D-8840-AC87-A9100C1F7314}">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altLang="en-US" sz="1800" b="0" dirty="0">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altLang="en-US" sz="1800" b="0" dirty="0">
              <a:latin typeface="Arial" panose="020B0604020202020204" pitchFamily="34" charset="0"/>
            </a:rPr>
            <a:t>Document conversations and events, and ensure space is a recurring agenda item in all departmental forums </a:t>
          </a:r>
        </a:p>
        <a:p>
          <a:pPr marL="0" lvl="0" algn="l" defTabSz="711200">
            <a:lnSpc>
              <a:spcPct val="90000"/>
            </a:lnSpc>
            <a:spcBef>
              <a:spcPct val="0"/>
            </a:spcBef>
            <a:spcAft>
              <a:spcPct val="35000"/>
            </a:spcAft>
          </a:pPr>
          <a:endParaRPr lang="en-GB" sz="1800" b="0" dirty="0"/>
        </a:p>
      </dgm:t>
    </dgm:pt>
    <dgm:pt modelId="{59D7D8EE-E568-904F-B4B3-78B2DFBBAB23}" type="parTrans" cxnId="{5435987C-4A67-0749-8244-46B2696F9AD5}">
      <dgm:prSet/>
      <dgm:spPr/>
      <dgm:t>
        <a:bodyPr/>
        <a:lstStyle/>
        <a:p>
          <a:endParaRPr lang="en-GB"/>
        </a:p>
      </dgm:t>
    </dgm:pt>
    <dgm:pt modelId="{7CA53B47-0F91-9F40-815F-4113C9D77453}" type="sibTrans" cxnId="{5435987C-4A67-0749-8244-46B2696F9AD5}">
      <dgm:prSet/>
      <dgm:spPr/>
      <dgm:t>
        <a:bodyPr/>
        <a:lstStyle/>
        <a:p>
          <a:endParaRPr lang="en-GB"/>
        </a:p>
      </dgm:t>
    </dgm:pt>
    <dgm:pt modelId="{E503D2E3-9689-B044-A3DA-EDD1C7B7685F}">
      <dgm:prSe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altLang="en-US" sz="1800" b="0" dirty="0">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altLang="en-US" sz="1800" b="0" dirty="0">
              <a:latin typeface="Arial" panose="020B0604020202020204" pitchFamily="34" charset="0"/>
            </a:rPr>
            <a:t>AHP representation at Exec/Directorate level is key – national progress but a long way to go</a:t>
          </a:r>
        </a:p>
        <a:p>
          <a:pPr marL="0" lvl="0" algn="l" defTabSz="533400">
            <a:lnSpc>
              <a:spcPct val="90000"/>
            </a:lnSpc>
            <a:spcBef>
              <a:spcPct val="0"/>
            </a:spcBef>
            <a:spcAft>
              <a:spcPct val="35000"/>
            </a:spcAft>
          </a:pPr>
          <a:endParaRPr lang="en-GB" sz="1800" b="0" dirty="0"/>
        </a:p>
      </dgm:t>
    </dgm:pt>
    <dgm:pt modelId="{9C74BB7C-B813-F042-8FC7-C48754076C86}" type="parTrans" cxnId="{192B2D12-7151-7D4F-9A61-C9DA25509976}">
      <dgm:prSet/>
      <dgm:spPr/>
      <dgm:t>
        <a:bodyPr/>
        <a:lstStyle/>
        <a:p>
          <a:endParaRPr lang="en-GB"/>
        </a:p>
      </dgm:t>
    </dgm:pt>
    <dgm:pt modelId="{7F47ABFE-9C1D-9545-9CDE-7E2300E93B0F}" type="sibTrans" cxnId="{192B2D12-7151-7D4F-9A61-C9DA25509976}">
      <dgm:prSet/>
      <dgm:spPr/>
      <dgm:t>
        <a:bodyPr/>
        <a:lstStyle/>
        <a:p>
          <a:endParaRPr lang="en-GB"/>
        </a:p>
      </dgm:t>
    </dgm:pt>
    <dgm:pt modelId="{57654400-5BBA-874D-BFC8-A45C04B1E157}">
      <dgm:prSet custT="1"/>
      <dgm:spPr/>
      <dgm:t>
        <a:bodyPr/>
        <a:lstStyle/>
        <a:p>
          <a:r>
            <a:rPr lang="en-GB" sz="1800" dirty="0">
              <a:latin typeface="Arial" panose="020B0604020202020204" pitchFamily="34" charset="0"/>
              <a:cs typeface="Arial" panose="020B0604020202020204" pitchFamily="34" charset="0"/>
            </a:rPr>
            <a:t>Promotion of associate membership needed – support workers voice essential, particularly in rehab matters</a:t>
          </a:r>
        </a:p>
      </dgm:t>
    </dgm:pt>
    <dgm:pt modelId="{884B78EC-16AC-FF43-98D9-787C463BBD6B}" type="parTrans" cxnId="{35146965-AF03-D44E-926F-DFC5E6B5DC8F}">
      <dgm:prSet/>
      <dgm:spPr/>
      <dgm:t>
        <a:bodyPr/>
        <a:lstStyle/>
        <a:p>
          <a:endParaRPr lang="en-GB"/>
        </a:p>
      </dgm:t>
    </dgm:pt>
    <dgm:pt modelId="{258CCD50-4C72-E542-A6FA-3D5680A2C6CD}" type="sibTrans" cxnId="{35146965-AF03-D44E-926F-DFC5E6B5DC8F}">
      <dgm:prSet/>
      <dgm:spPr/>
      <dgm:t>
        <a:bodyPr/>
        <a:lstStyle/>
        <a:p>
          <a:endParaRPr lang="en-GB"/>
        </a:p>
      </dgm:t>
    </dgm:pt>
    <dgm:pt modelId="{8D3964EE-6E84-2A4C-8BA1-191B6B0723ED}" type="pres">
      <dgm:prSet presAssocID="{B99B201F-E5E8-D346-B0C2-8050039DAE19}" presName="Name0" presStyleCnt="0">
        <dgm:presLayoutVars>
          <dgm:chMax val="7"/>
          <dgm:chPref val="7"/>
          <dgm:dir/>
        </dgm:presLayoutVars>
      </dgm:prSet>
      <dgm:spPr/>
    </dgm:pt>
    <dgm:pt modelId="{A97A13E6-F20D-3042-A106-07EE6AEFB912}" type="pres">
      <dgm:prSet presAssocID="{B99B201F-E5E8-D346-B0C2-8050039DAE19}" presName="Name1" presStyleCnt="0"/>
      <dgm:spPr/>
    </dgm:pt>
    <dgm:pt modelId="{9A629211-3CF0-2A4F-9D85-549FF98B722B}" type="pres">
      <dgm:prSet presAssocID="{B99B201F-E5E8-D346-B0C2-8050039DAE19}" presName="cycle" presStyleCnt="0"/>
      <dgm:spPr/>
    </dgm:pt>
    <dgm:pt modelId="{2374D330-4EEB-D343-A551-D990C3FE5710}" type="pres">
      <dgm:prSet presAssocID="{B99B201F-E5E8-D346-B0C2-8050039DAE19}" presName="srcNode" presStyleLbl="node1" presStyleIdx="0" presStyleCnt="5"/>
      <dgm:spPr/>
    </dgm:pt>
    <dgm:pt modelId="{5BECC06C-9567-CD4C-88DF-9BDB4C720D9F}" type="pres">
      <dgm:prSet presAssocID="{B99B201F-E5E8-D346-B0C2-8050039DAE19}" presName="conn" presStyleLbl="parChTrans1D2" presStyleIdx="0" presStyleCnt="1"/>
      <dgm:spPr/>
    </dgm:pt>
    <dgm:pt modelId="{2BB8FED8-8A1A-554F-A00D-2AFB1311FB35}" type="pres">
      <dgm:prSet presAssocID="{B99B201F-E5E8-D346-B0C2-8050039DAE19}" presName="extraNode" presStyleLbl="node1" presStyleIdx="0" presStyleCnt="5"/>
      <dgm:spPr/>
    </dgm:pt>
    <dgm:pt modelId="{0B0B7CE8-9BE5-5A4A-BCF3-EF429CBA16FA}" type="pres">
      <dgm:prSet presAssocID="{B99B201F-E5E8-D346-B0C2-8050039DAE19}" presName="dstNode" presStyleLbl="node1" presStyleIdx="0" presStyleCnt="5"/>
      <dgm:spPr/>
    </dgm:pt>
    <dgm:pt modelId="{3EEF8B62-1670-E94B-8233-F86B371645FC}" type="pres">
      <dgm:prSet presAssocID="{E5BE0C89-B404-634C-8E9B-F94AC1BD510A}" presName="text_1" presStyleLbl="node1" presStyleIdx="0" presStyleCnt="5">
        <dgm:presLayoutVars>
          <dgm:bulletEnabled val="1"/>
        </dgm:presLayoutVars>
      </dgm:prSet>
      <dgm:spPr/>
    </dgm:pt>
    <dgm:pt modelId="{6EE29968-80F0-7C42-8097-EF01511E6546}" type="pres">
      <dgm:prSet presAssocID="{E5BE0C89-B404-634C-8E9B-F94AC1BD510A}" presName="accent_1" presStyleCnt="0"/>
      <dgm:spPr/>
    </dgm:pt>
    <dgm:pt modelId="{031E3533-BC1E-9C41-8B92-E1899A738930}" type="pres">
      <dgm:prSet presAssocID="{E5BE0C89-B404-634C-8E9B-F94AC1BD510A}" presName="accentRepeatNode" presStyleLbl="solidFgAcc1" presStyleIdx="0" presStyleCnt="5"/>
      <dgm:spPr/>
    </dgm:pt>
    <dgm:pt modelId="{0711CEC4-243A-3A4D-B764-D3B35CE2AD17}" type="pres">
      <dgm:prSet presAssocID="{CFE747A0-6E58-C948-BD4A-1150943564E8}" presName="text_2" presStyleLbl="node1" presStyleIdx="1" presStyleCnt="5">
        <dgm:presLayoutVars>
          <dgm:bulletEnabled val="1"/>
        </dgm:presLayoutVars>
      </dgm:prSet>
      <dgm:spPr/>
    </dgm:pt>
    <dgm:pt modelId="{167F64C1-AF3E-1B40-8FB1-BA3A26A3990A}" type="pres">
      <dgm:prSet presAssocID="{CFE747A0-6E58-C948-BD4A-1150943564E8}" presName="accent_2" presStyleCnt="0"/>
      <dgm:spPr/>
    </dgm:pt>
    <dgm:pt modelId="{3C922D0E-2660-9C40-9664-CE8E12AFB308}" type="pres">
      <dgm:prSet presAssocID="{CFE747A0-6E58-C948-BD4A-1150943564E8}" presName="accentRepeatNode" presStyleLbl="solidFgAcc1" presStyleIdx="1" presStyleCnt="5"/>
      <dgm:spPr/>
    </dgm:pt>
    <dgm:pt modelId="{FC35E316-7B65-C94F-9026-FEBF8097394F}" type="pres">
      <dgm:prSet presAssocID="{24099F81-0F8D-8840-AC87-A9100C1F7314}" presName="text_3" presStyleLbl="node1" presStyleIdx="2" presStyleCnt="5">
        <dgm:presLayoutVars>
          <dgm:bulletEnabled val="1"/>
        </dgm:presLayoutVars>
      </dgm:prSet>
      <dgm:spPr/>
    </dgm:pt>
    <dgm:pt modelId="{AEC66685-F8B2-E341-9070-FAB81706D82A}" type="pres">
      <dgm:prSet presAssocID="{24099F81-0F8D-8840-AC87-A9100C1F7314}" presName="accent_3" presStyleCnt="0"/>
      <dgm:spPr/>
    </dgm:pt>
    <dgm:pt modelId="{F4568DB5-7D4C-DF4E-84CB-A9187C37394D}" type="pres">
      <dgm:prSet presAssocID="{24099F81-0F8D-8840-AC87-A9100C1F7314}" presName="accentRepeatNode" presStyleLbl="solidFgAcc1" presStyleIdx="2" presStyleCnt="5"/>
      <dgm:spPr/>
    </dgm:pt>
    <dgm:pt modelId="{CE31C8E0-8BE6-B145-A010-39D635F91610}" type="pres">
      <dgm:prSet presAssocID="{57654400-5BBA-874D-BFC8-A45C04B1E157}" presName="text_4" presStyleLbl="node1" presStyleIdx="3" presStyleCnt="5">
        <dgm:presLayoutVars>
          <dgm:bulletEnabled val="1"/>
        </dgm:presLayoutVars>
      </dgm:prSet>
      <dgm:spPr/>
    </dgm:pt>
    <dgm:pt modelId="{79462F8A-2EB3-AD46-A0D0-EBCA75FA0938}" type="pres">
      <dgm:prSet presAssocID="{57654400-5BBA-874D-BFC8-A45C04B1E157}" presName="accent_4" presStyleCnt="0"/>
      <dgm:spPr/>
    </dgm:pt>
    <dgm:pt modelId="{280218A9-1951-A548-987F-7321289829B4}" type="pres">
      <dgm:prSet presAssocID="{57654400-5BBA-874D-BFC8-A45C04B1E157}" presName="accentRepeatNode" presStyleLbl="solidFgAcc1" presStyleIdx="3" presStyleCnt="5"/>
      <dgm:spPr/>
    </dgm:pt>
    <dgm:pt modelId="{730CD3A9-F2CB-4C42-AA3C-61F29DDC6C58}" type="pres">
      <dgm:prSet presAssocID="{E503D2E3-9689-B044-A3DA-EDD1C7B7685F}" presName="text_5" presStyleLbl="node1" presStyleIdx="4" presStyleCnt="5">
        <dgm:presLayoutVars>
          <dgm:bulletEnabled val="1"/>
        </dgm:presLayoutVars>
      </dgm:prSet>
      <dgm:spPr/>
    </dgm:pt>
    <dgm:pt modelId="{E4A709AD-A0DE-9745-8696-EEAC9E2945D5}" type="pres">
      <dgm:prSet presAssocID="{E503D2E3-9689-B044-A3DA-EDD1C7B7685F}" presName="accent_5" presStyleCnt="0"/>
      <dgm:spPr/>
    </dgm:pt>
    <dgm:pt modelId="{E527D79B-49E5-EB4A-ACFF-95FAE727BD7C}" type="pres">
      <dgm:prSet presAssocID="{E503D2E3-9689-B044-A3DA-EDD1C7B7685F}" presName="accentRepeatNode" presStyleLbl="solidFgAcc1" presStyleIdx="4" presStyleCnt="5"/>
      <dgm:spPr/>
    </dgm:pt>
  </dgm:ptLst>
  <dgm:cxnLst>
    <dgm:cxn modelId="{192B2D12-7151-7D4F-9A61-C9DA25509976}" srcId="{B99B201F-E5E8-D346-B0C2-8050039DAE19}" destId="{E503D2E3-9689-B044-A3DA-EDD1C7B7685F}" srcOrd="4" destOrd="0" parTransId="{9C74BB7C-B813-F042-8FC7-C48754076C86}" sibTransId="{7F47ABFE-9C1D-9545-9CDE-7E2300E93B0F}"/>
    <dgm:cxn modelId="{C3C15F2F-7ADF-C348-941F-8B9880B1D83E}" srcId="{B99B201F-E5E8-D346-B0C2-8050039DAE19}" destId="{CFE747A0-6E58-C948-BD4A-1150943564E8}" srcOrd="1" destOrd="0" parTransId="{0A7BE7E0-5293-C946-BC2D-465161731C9D}" sibTransId="{3AE3CAE3-3B60-5447-96CE-EB1DA05310AF}"/>
    <dgm:cxn modelId="{35146965-AF03-D44E-926F-DFC5E6B5DC8F}" srcId="{B99B201F-E5E8-D346-B0C2-8050039DAE19}" destId="{57654400-5BBA-874D-BFC8-A45C04B1E157}" srcOrd="3" destOrd="0" parTransId="{884B78EC-16AC-FF43-98D9-787C463BBD6B}" sibTransId="{258CCD50-4C72-E542-A6FA-3D5680A2C6CD}"/>
    <dgm:cxn modelId="{23E5D04F-8FDF-8940-B9D1-E46E41B01AF0}" type="presOf" srcId="{E503D2E3-9689-B044-A3DA-EDD1C7B7685F}" destId="{730CD3A9-F2CB-4C42-AA3C-61F29DDC6C58}" srcOrd="0" destOrd="0" presId="urn:microsoft.com/office/officeart/2008/layout/VerticalCurvedList"/>
    <dgm:cxn modelId="{5435987C-4A67-0749-8244-46B2696F9AD5}" srcId="{B99B201F-E5E8-D346-B0C2-8050039DAE19}" destId="{24099F81-0F8D-8840-AC87-A9100C1F7314}" srcOrd="2" destOrd="0" parTransId="{59D7D8EE-E568-904F-B4B3-78B2DFBBAB23}" sibTransId="{7CA53B47-0F91-9F40-815F-4113C9D77453}"/>
    <dgm:cxn modelId="{CF0FF883-19A7-E242-98DB-A1EFDFF8E621}" type="presOf" srcId="{B99B201F-E5E8-D346-B0C2-8050039DAE19}" destId="{8D3964EE-6E84-2A4C-8BA1-191B6B0723ED}" srcOrd="0" destOrd="0" presId="urn:microsoft.com/office/officeart/2008/layout/VerticalCurvedList"/>
    <dgm:cxn modelId="{A439F0A2-CC7B-FB41-8022-C3D7902033EE}" type="presOf" srcId="{57654400-5BBA-874D-BFC8-A45C04B1E157}" destId="{CE31C8E0-8BE6-B145-A010-39D635F91610}" srcOrd="0" destOrd="0" presId="urn:microsoft.com/office/officeart/2008/layout/VerticalCurvedList"/>
    <dgm:cxn modelId="{2B5E34A5-89F3-6646-A737-501844785F55}" type="presOf" srcId="{94417F98-7835-DA41-84A4-F316FB7EAE73}" destId="{5BECC06C-9567-CD4C-88DF-9BDB4C720D9F}" srcOrd="0" destOrd="0" presId="urn:microsoft.com/office/officeart/2008/layout/VerticalCurvedList"/>
    <dgm:cxn modelId="{89B979AE-7449-3D47-9C4C-9926AC23A276}" type="presOf" srcId="{E5BE0C89-B404-634C-8E9B-F94AC1BD510A}" destId="{3EEF8B62-1670-E94B-8233-F86B371645FC}" srcOrd="0" destOrd="0" presId="urn:microsoft.com/office/officeart/2008/layout/VerticalCurvedList"/>
    <dgm:cxn modelId="{0B5333C9-0CC5-AD46-A558-0B395C37B961}" type="presOf" srcId="{24099F81-0F8D-8840-AC87-A9100C1F7314}" destId="{FC35E316-7B65-C94F-9026-FEBF8097394F}" srcOrd="0" destOrd="0" presId="urn:microsoft.com/office/officeart/2008/layout/VerticalCurvedList"/>
    <dgm:cxn modelId="{F4F3BAC9-819E-4D42-A35F-5E8B9E312D3F}" type="presOf" srcId="{CFE747A0-6E58-C948-BD4A-1150943564E8}" destId="{0711CEC4-243A-3A4D-B764-D3B35CE2AD17}" srcOrd="0" destOrd="0" presId="urn:microsoft.com/office/officeart/2008/layout/VerticalCurvedList"/>
    <dgm:cxn modelId="{0A4E72E5-CD5E-1840-A763-B56042747F4A}" srcId="{B99B201F-E5E8-D346-B0C2-8050039DAE19}" destId="{E5BE0C89-B404-634C-8E9B-F94AC1BD510A}" srcOrd="0" destOrd="0" parTransId="{48CA54B6-0A06-EB4E-A2A9-04AC3F8FCB3B}" sibTransId="{94417F98-7835-DA41-84A4-F316FB7EAE73}"/>
    <dgm:cxn modelId="{71FCEBD3-5D87-4E47-921E-CFC3D809DC95}" type="presParOf" srcId="{8D3964EE-6E84-2A4C-8BA1-191B6B0723ED}" destId="{A97A13E6-F20D-3042-A106-07EE6AEFB912}" srcOrd="0" destOrd="0" presId="urn:microsoft.com/office/officeart/2008/layout/VerticalCurvedList"/>
    <dgm:cxn modelId="{371252FF-B9BF-3444-B4E8-DA26C4CDCB44}" type="presParOf" srcId="{A97A13E6-F20D-3042-A106-07EE6AEFB912}" destId="{9A629211-3CF0-2A4F-9D85-549FF98B722B}" srcOrd="0" destOrd="0" presId="urn:microsoft.com/office/officeart/2008/layout/VerticalCurvedList"/>
    <dgm:cxn modelId="{1AD0804D-BF8C-DE48-B2ED-EC01461DE450}" type="presParOf" srcId="{9A629211-3CF0-2A4F-9D85-549FF98B722B}" destId="{2374D330-4EEB-D343-A551-D990C3FE5710}" srcOrd="0" destOrd="0" presId="urn:microsoft.com/office/officeart/2008/layout/VerticalCurvedList"/>
    <dgm:cxn modelId="{5A6132E4-4DB8-F743-A646-3985793C882F}" type="presParOf" srcId="{9A629211-3CF0-2A4F-9D85-549FF98B722B}" destId="{5BECC06C-9567-CD4C-88DF-9BDB4C720D9F}" srcOrd="1" destOrd="0" presId="urn:microsoft.com/office/officeart/2008/layout/VerticalCurvedList"/>
    <dgm:cxn modelId="{F3B27F3E-A792-A241-A3AA-D3EE54739825}" type="presParOf" srcId="{9A629211-3CF0-2A4F-9D85-549FF98B722B}" destId="{2BB8FED8-8A1A-554F-A00D-2AFB1311FB35}" srcOrd="2" destOrd="0" presId="urn:microsoft.com/office/officeart/2008/layout/VerticalCurvedList"/>
    <dgm:cxn modelId="{4043C135-57EB-5442-901F-D73F153A8B50}" type="presParOf" srcId="{9A629211-3CF0-2A4F-9D85-549FF98B722B}" destId="{0B0B7CE8-9BE5-5A4A-BCF3-EF429CBA16FA}" srcOrd="3" destOrd="0" presId="urn:microsoft.com/office/officeart/2008/layout/VerticalCurvedList"/>
    <dgm:cxn modelId="{94BB6EA5-C063-9B4E-8041-005999A96C5F}" type="presParOf" srcId="{A97A13E6-F20D-3042-A106-07EE6AEFB912}" destId="{3EEF8B62-1670-E94B-8233-F86B371645FC}" srcOrd="1" destOrd="0" presId="urn:microsoft.com/office/officeart/2008/layout/VerticalCurvedList"/>
    <dgm:cxn modelId="{5CA9A2D7-8A66-5E4A-B2E8-3A5C980D51AD}" type="presParOf" srcId="{A97A13E6-F20D-3042-A106-07EE6AEFB912}" destId="{6EE29968-80F0-7C42-8097-EF01511E6546}" srcOrd="2" destOrd="0" presId="urn:microsoft.com/office/officeart/2008/layout/VerticalCurvedList"/>
    <dgm:cxn modelId="{098BD969-FD3D-A24E-B68D-113E7EC84FE7}" type="presParOf" srcId="{6EE29968-80F0-7C42-8097-EF01511E6546}" destId="{031E3533-BC1E-9C41-8B92-E1899A738930}" srcOrd="0" destOrd="0" presId="urn:microsoft.com/office/officeart/2008/layout/VerticalCurvedList"/>
    <dgm:cxn modelId="{43DE54F7-5BF2-E548-A60D-CF61F395CFA8}" type="presParOf" srcId="{A97A13E6-F20D-3042-A106-07EE6AEFB912}" destId="{0711CEC4-243A-3A4D-B764-D3B35CE2AD17}" srcOrd="3" destOrd="0" presId="urn:microsoft.com/office/officeart/2008/layout/VerticalCurvedList"/>
    <dgm:cxn modelId="{50B55F22-0218-504A-AC1F-368875AC7DA4}" type="presParOf" srcId="{A97A13E6-F20D-3042-A106-07EE6AEFB912}" destId="{167F64C1-AF3E-1B40-8FB1-BA3A26A3990A}" srcOrd="4" destOrd="0" presId="urn:microsoft.com/office/officeart/2008/layout/VerticalCurvedList"/>
    <dgm:cxn modelId="{BBE33282-87DC-E548-AFE7-5067040E9A19}" type="presParOf" srcId="{167F64C1-AF3E-1B40-8FB1-BA3A26A3990A}" destId="{3C922D0E-2660-9C40-9664-CE8E12AFB308}" srcOrd="0" destOrd="0" presId="urn:microsoft.com/office/officeart/2008/layout/VerticalCurvedList"/>
    <dgm:cxn modelId="{40C1582E-B482-A245-A4BA-63A1495F88CE}" type="presParOf" srcId="{A97A13E6-F20D-3042-A106-07EE6AEFB912}" destId="{FC35E316-7B65-C94F-9026-FEBF8097394F}" srcOrd="5" destOrd="0" presId="urn:microsoft.com/office/officeart/2008/layout/VerticalCurvedList"/>
    <dgm:cxn modelId="{863AC852-5594-524E-8148-907A38426610}" type="presParOf" srcId="{A97A13E6-F20D-3042-A106-07EE6AEFB912}" destId="{AEC66685-F8B2-E341-9070-FAB81706D82A}" srcOrd="6" destOrd="0" presId="urn:microsoft.com/office/officeart/2008/layout/VerticalCurvedList"/>
    <dgm:cxn modelId="{A8180856-6828-774E-8D96-1890AC72A9B2}" type="presParOf" srcId="{AEC66685-F8B2-E341-9070-FAB81706D82A}" destId="{F4568DB5-7D4C-DF4E-84CB-A9187C37394D}" srcOrd="0" destOrd="0" presId="urn:microsoft.com/office/officeart/2008/layout/VerticalCurvedList"/>
    <dgm:cxn modelId="{88ACCDD3-7887-004D-9AA8-124BC39A293B}" type="presParOf" srcId="{A97A13E6-F20D-3042-A106-07EE6AEFB912}" destId="{CE31C8E0-8BE6-B145-A010-39D635F91610}" srcOrd="7" destOrd="0" presId="urn:microsoft.com/office/officeart/2008/layout/VerticalCurvedList"/>
    <dgm:cxn modelId="{28DEB71B-C1CB-9F4C-8B39-B7B9C98327F4}" type="presParOf" srcId="{A97A13E6-F20D-3042-A106-07EE6AEFB912}" destId="{79462F8A-2EB3-AD46-A0D0-EBCA75FA0938}" srcOrd="8" destOrd="0" presId="urn:microsoft.com/office/officeart/2008/layout/VerticalCurvedList"/>
    <dgm:cxn modelId="{A6B8C33C-FB7C-4440-BFE3-9F3513C9A0BD}" type="presParOf" srcId="{79462F8A-2EB3-AD46-A0D0-EBCA75FA0938}" destId="{280218A9-1951-A548-987F-7321289829B4}" srcOrd="0" destOrd="0" presId="urn:microsoft.com/office/officeart/2008/layout/VerticalCurvedList"/>
    <dgm:cxn modelId="{B1F01B61-9630-E344-A938-93C653D46522}" type="presParOf" srcId="{A97A13E6-F20D-3042-A106-07EE6AEFB912}" destId="{730CD3A9-F2CB-4C42-AA3C-61F29DDC6C58}" srcOrd="9" destOrd="0" presId="urn:microsoft.com/office/officeart/2008/layout/VerticalCurvedList"/>
    <dgm:cxn modelId="{60EDE841-EF9D-5145-AB16-F137B048D9E8}" type="presParOf" srcId="{A97A13E6-F20D-3042-A106-07EE6AEFB912}" destId="{E4A709AD-A0DE-9745-8696-EEAC9E2945D5}" srcOrd="10" destOrd="0" presId="urn:microsoft.com/office/officeart/2008/layout/VerticalCurvedList"/>
    <dgm:cxn modelId="{996A30EB-169F-6040-930C-64E7B30ED54B}" type="presParOf" srcId="{E4A709AD-A0DE-9745-8696-EEAC9E2945D5}" destId="{E527D79B-49E5-EB4A-ACFF-95FAE727BD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CC06C-9567-CD4C-88DF-9BDB4C720D9F}">
      <dsp:nvSpPr>
        <dsp:cNvPr id="0" name=""/>
        <dsp:cNvSpPr/>
      </dsp:nvSpPr>
      <dsp:spPr>
        <a:xfrm>
          <a:off x="-5041948" y="-772457"/>
          <a:ext cx="6004548" cy="6004548"/>
        </a:xfrm>
        <a:prstGeom prst="blockArc">
          <a:avLst>
            <a:gd name="adj1" fmla="val 18900000"/>
            <a:gd name="adj2" fmla="val 2700000"/>
            <a:gd name="adj3" fmla="val 360"/>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F8B62-1670-E94B-8233-F86B371645FC}">
      <dsp:nvSpPr>
        <dsp:cNvPr id="0" name=""/>
        <dsp:cNvSpPr/>
      </dsp:nvSpPr>
      <dsp:spPr>
        <a:xfrm>
          <a:off x="421097" y="278637"/>
          <a:ext cx="7417859" cy="557632"/>
        </a:xfrm>
        <a:prstGeom prst="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21"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altLang="en-US" sz="1800" b="0" kern="1200" dirty="0">
            <a:latin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altLang="en-US" sz="1800" b="0" kern="1200" dirty="0">
              <a:latin typeface="Arial" panose="020B0604020202020204" pitchFamily="34" charset="0"/>
            </a:rPr>
            <a:t>The support, power and flexibility of having a rep </a:t>
          </a:r>
          <a:r>
            <a:rPr lang="en-GB" altLang="en-US" sz="1800" b="1" kern="1200" dirty="0">
              <a:latin typeface="Arial" panose="020B0604020202020204" pitchFamily="34" charset="0"/>
            </a:rPr>
            <a:t>TEAM </a:t>
          </a:r>
          <a:r>
            <a:rPr lang="en-GB" altLang="en-US" sz="1800" b="0" kern="1200" dirty="0">
              <a:latin typeface="Arial" panose="020B0604020202020204" pitchFamily="34" charset="0"/>
            </a:rPr>
            <a:t>was key to our success</a:t>
          </a:r>
        </a:p>
        <a:p>
          <a:pPr marL="0" lvl="0" algn="l" defTabSz="1866900">
            <a:lnSpc>
              <a:spcPct val="90000"/>
            </a:lnSpc>
            <a:spcBef>
              <a:spcPct val="0"/>
            </a:spcBef>
            <a:spcAft>
              <a:spcPct val="35000"/>
            </a:spcAft>
            <a:buNone/>
          </a:pPr>
          <a:endParaRPr lang="en-GB" sz="1800" b="0" kern="1200" dirty="0"/>
        </a:p>
      </dsp:txBody>
      <dsp:txXfrm>
        <a:off x="421097" y="278637"/>
        <a:ext cx="7417859" cy="557632"/>
      </dsp:txXfrm>
    </dsp:sp>
    <dsp:sp modelId="{031E3533-BC1E-9C41-8B92-E1899A738930}">
      <dsp:nvSpPr>
        <dsp:cNvPr id="0" name=""/>
        <dsp:cNvSpPr/>
      </dsp:nvSpPr>
      <dsp:spPr>
        <a:xfrm>
          <a:off x="72576" y="208933"/>
          <a:ext cx="697040" cy="697040"/>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1CEC4-243A-3A4D-B764-D3B35CE2AD17}">
      <dsp:nvSpPr>
        <dsp:cNvPr id="0" name=""/>
        <dsp:cNvSpPr/>
      </dsp:nvSpPr>
      <dsp:spPr>
        <a:xfrm>
          <a:off x="820680" y="1114819"/>
          <a:ext cx="7018276" cy="557632"/>
        </a:xfrm>
        <a:prstGeom prst="rect">
          <a:avLst/>
        </a:prstGeom>
        <a:solidFill>
          <a:schemeClr val="accent3">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21"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altLang="en-US" sz="1800" b="0" kern="1200" dirty="0">
            <a:latin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altLang="en-US" sz="1800" b="0" kern="1200" dirty="0">
              <a:latin typeface="Arial" panose="020B0604020202020204" pitchFamily="34" charset="0"/>
            </a:rPr>
            <a:t>Don’t wait until issues to arise: start capturing the impact of your services and space now</a:t>
          </a:r>
        </a:p>
        <a:p>
          <a:pPr marL="0" lvl="0" algn="l" defTabSz="711200">
            <a:lnSpc>
              <a:spcPct val="90000"/>
            </a:lnSpc>
            <a:spcBef>
              <a:spcPct val="0"/>
            </a:spcBef>
            <a:spcAft>
              <a:spcPct val="35000"/>
            </a:spcAft>
            <a:buNone/>
          </a:pPr>
          <a:endParaRPr lang="en-GB" sz="1800" b="0" kern="1200" dirty="0"/>
        </a:p>
      </dsp:txBody>
      <dsp:txXfrm>
        <a:off x="820680" y="1114819"/>
        <a:ext cx="7018276" cy="557632"/>
      </dsp:txXfrm>
    </dsp:sp>
    <dsp:sp modelId="{3C922D0E-2660-9C40-9664-CE8E12AFB308}">
      <dsp:nvSpPr>
        <dsp:cNvPr id="0" name=""/>
        <dsp:cNvSpPr/>
      </dsp:nvSpPr>
      <dsp:spPr>
        <a:xfrm>
          <a:off x="472160" y="1045115"/>
          <a:ext cx="697040" cy="697040"/>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sp>
    <dsp:sp modelId="{FC35E316-7B65-C94F-9026-FEBF8097394F}">
      <dsp:nvSpPr>
        <dsp:cNvPr id="0" name=""/>
        <dsp:cNvSpPr/>
      </dsp:nvSpPr>
      <dsp:spPr>
        <a:xfrm>
          <a:off x="943320" y="1951000"/>
          <a:ext cx="6895636" cy="557632"/>
        </a:xfrm>
        <a:prstGeom prst="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21"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altLang="en-US" sz="1800" b="0" kern="1200" dirty="0">
            <a:latin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altLang="en-US" sz="1800" b="0" kern="1200" dirty="0">
              <a:latin typeface="Arial" panose="020B0604020202020204" pitchFamily="34" charset="0"/>
            </a:rPr>
            <a:t>Document conversations and events, and ensure space is a recurring agenda item in all departmental forums </a:t>
          </a:r>
        </a:p>
        <a:p>
          <a:pPr marL="0" lvl="0" algn="l" defTabSz="711200">
            <a:lnSpc>
              <a:spcPct val="90000"/>
            </a:lnSpc>
            <a:spcBef>
              <a:spcPct val="0"/>
            </a:spcBef>
            <a:spcAft>
              <a:spcPct val="35000"/>
            </a:spcAft>
            <a:buNone/>
          </a:pPr>
          <a:endParaRPr lang="en-GB" sz="1800" b="0" kern="1200" dirty="0"/>
        </a:p>
      </dsp:txBody>
      <dsp:txXfrm>
        <a:off x="943320" y="1951000"/>
        <a:ext cx="6895636" cy="557632"/>
      </dsp:txXfrm>
    </dsp:sp>
    <dsp:sp modelId="{F4568DB5-7D4C-DF4E-84CB-A9187C37394D}">
      <dsp:nvSpPr>
        <dsp:cNvPr id="0" name=""/>
        <dsp:cNvSpPr/>
      </dsp:nvSpPr>
      <dsp:spPr>
        <a:xfrm>
          <a:off x="594799" y="1881296"/>
          <a:ext cx="697040" cy="697040"/>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E31C8E0-8BE6-B145-A010-39D635F91610}">
      <dsp:nvSpPr>
        <dsp:cNvPr id="0" name=""/>
        <dsp:cNvSpPr/>
      </dsp:nvSpPr>
      <dsp:spPr>
        <a:xfrm>
          <a:off x="820680" y="2787182"/>
          <a:ext cx="7018276" cy="557632"/>
        </a:xfrm>
        <a:prstGeom prst="rect">
          <a:avLst/>
        </a:prstGeom>
        <a:solidFill>
          <a:schemeClr val="accent3">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21"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Promotion of associate membership needed – support workers voice essential, particularly in rehab matters</a:t>
          </a:r>
        </a:p>
      </dsp:txBody>
      <dsp:txXfrm>
        <a:off x="820680" y="2787182"/>
        <a:ext cx="7018276" cy="557632"/>
      </dsp:txXfrm>
    </dsp:sp>
    <dsp:sp modelId="{280218A9-1951-A548-987F-7321289829B4}">
      <dsp:nvSpPr>
        <dsp:cNvPr id="0" name=""/>
        <dsp:cNvSpPr/>
      </dsp:nvSpPr>
      <dsp:spPr>
        <a:xfrm>
          <a:off x="472160" y="2717477"/>
          <a:ext cx="697040" cy="697040"/>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sp>
    <dsp:sp modelId="{730CD3A9-F2CB-4C42-AA3C-61F29DDC6C58}">
      <dsp:nvSpPr>
        <dsp:cNvPr id="0" name=""/>
        <dsp:cNvSpPr/>
      </dsp:nvSpPr>
      <dsp:spPr>
        <a:xfrm>
          <a:off x="421097" y="3623363"/>
          <a:ext cx="7417859" cy="557632"/>
        </a:xfrm>
        <a:prstGeom prst="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621"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altLang="en-US" sz="1800" b="0" kern="1200" dirty="0">
            <a:latin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GB" altLang="en-US" sz="1800" b="0" kern="1200" dirty="0">
              <a:latin typeface="Arial" panose="020B0604020202020204" pitchFamily="34" charset="0"/>
            </a:rPr>
            <a:t>AHP representation at Exec/Directorate level is key – national progress but a long way to go</a:t>
          </a:r>
        </a:p>
        <a:p>
          <a:pPr marL="0" lvl="0" algn="l" defTabSz="533400">
            <a:lnSpc>
              <a:spcPct val="90000"/>
            </a:lnSpc>
            <a:spcBef>
              <a:spcPct val="0"/>
            </a:spcBef>
            <a:spcAft>
              <a:spcPct val="35000"/>
            </a:spcAft>
            <a:buNone/>
          </a:pPr>
          <a:endParaRPr lang="en-GB" sz="1800" b="0" kern="1200" dirty="0"/>
        </a:p>
      </dsp:txBody>
      <dsp:txXfrm>
        <a:off x="421097" y="3623363"/>
        <a:ext cx="7417859" cy="557632"/>
      </dsp:txXfrm>
    </dsp:sp>
    <dsp:sp modelId="{E527D79B-49E5-EB4A-ACFF-95FAE727BD7C}">
      <dsp:nvSpPr>
        <dsp:cNvPr id="0" name=""/>
        <dsp:cNvSpPr/>
      </dsp:nvSpPr>
      <dsp:spPr>
        <a:xfrm>
          <a:off x="72576" y="3553659"/>
          <a:ext cx="697040" cy="697040"/>
        </a:xfrm>
        <a:prstGeom prst="ellipse">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DACBD-583F-CF61-B361-7133F7B63D2D}"/>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F777842-3D06-CC66-C487-00E33127E269}"/>
              </a:ext>
            </a:extLst>
          </p:cNvPr>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7811FF-3942-A043-9696-A29F9FF42763}" type="datetimeFigureOut">
              <a:rPr lang="en-US"/>
              <a:pPr>
                <a:defRPr/>
              </a:pPr>
              <a:t>12/5/2022</a:t>
            </a:fld>
            <a:endParaRPr lang="en-GB"/>
          </a:p>
        </p:txBody>
      </p:sp>
      <p:sp>
        <p:nvSpPr>
          <p:cNvPr id="4" name="Slide Image Placeholder 3">
            <a:extLst>
              <a:ext uri="{FF2B5EF4-FFF2-40B4-BE49-F238E27FC236}">
                <a16:creationId xmlns:a16="http://schemas.microsoft.com/office/drawing/2014/main" id="{5364F08E-4040-D476-1C92-75EA0572511E}"/>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A5485A1-51CE-8A22-CDF6-EC59BD46B135}"/>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5C85022-AC9A-E489-2E01-ADA464798161}"/>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791DB8B9-27E0-7E39-C651-094A92E79CFC}"/>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237E69F-6DBB-354C-A9CF-F37BB787428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1E23261-FFCA-B67A-909D-8FF1DD6DE8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B807682-C245-2340-9AC2-B919E2680AC2}" type="slidenum">
              <a:rPr lang="en-GB" altLang="en-US">
                <a:latin typeface="Arial" panose="020B0604020202020204" pitchFamily="34" charset="0"/>
                <a:cs typeface="Arial" panose="020B0604020202020204" pitchFamily="34" charset="0"/>
              </a:rPr>
              <a:pPr eaLnBrk="1" hangingPunct="1">
                <a:spcBef>
                  <a:spcPct val="0"/>
                </a:spcBef>
              </a:pPr>
              <a:t>1</a:t>
            </a:fld>
            <a:endParaRPr lang="en-GB" altLang="en-US">
              <a:latin typeface="Arial" panose="020B0604020202020204" pitchFamily="34" charset="0"/>
              <a:cs typeface="Arial" panose="020B0604020202020204" pitchFamily="34" charset="0"/>
            </a:endParaRPr>
          </a:p>
        </p:txBody>
      </p:sp>
      <p:sp>
        <p:nvSpPr>
          <p:cNvPr id="132099" name="Rectangle 2">
            <a:extLst>
              <a:ext uri="{FF2B5EF4-FFF2-40B4-BE49-F238E27FC236}">
                <a16:creationId xmlns:a16="http://schemas.microsoft.com/office/drawing/2014/main" id="{1DEB0972-61DA-C059-E6A4-B9308274DB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a:extLst>
              <a:ext uri="{FF2B5EF4-FFF2-40B4-BE49-F238E27FC236}">
                <a16:creationId xmlns:a16="http://schemas.microsoft.com/office/drawing/2014/main" id="{D0A85BAE-E63D-ABE1-BFA5-075B562131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Welcome</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Link with speakers who have already presented</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Note Karen Middleton’s tweet: large Acute NHS Trust with inadequate rehab space, acknowledge this is a national issue</a:t>
            </a:r>
          </a:p>
          <a:p>
            <a:pPr eaLnBrk="1" hangingPunct="1"/>
            <a:r>
              <a:rPr lang="en-US" altLang="en-US" dirty="0">
                <a:latin typeface="Arial" panose="020B0604020202020204" pitchFamily="34" charset="0"/>
                <a:cs typeface="Arial" panose="020B0604020202020204" pitchFamily="34" charset="0"/>
              </a:rPr>
              <a:t>As a result this may all sound very familiar, and we would love to hear thoughts and experiences from the room</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Acknowledge CSP work around right to rehab campaign/long covid rehab/critical care rehab/community rehab/pulmonary and cardiac rehab</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Important to say it is difficult to </a:t>
            </a:r>
            <a:r>
              <a:rPr lang="en-US" altLang="en-US" dirty="0" err="1">
                <a:latin typeface="Arial" panose="020B0604020202020204" pitchFamily="34" charset="0"/>
                <a:cs typeface="Arial" panose="020B0604020202020204" pitchFamily="34" charset="0"/>
              </a:rPr>
              <a:t>summarise</a:t>
            </a:r>
            <a:r>
              <a:rPr lang="en-US" altLang="en-US" dirty="0">
                <a:latin typeface="Arial" panose="020B0604020202020204" pitchFamily="34" charset="0"/>
                <a:cs typeface="Arial" panose="020B0604020202020204" pitchFamily="34" charset="0"/>
              </a:rPr>
              <a:t> 6 months of work in 30 minutes – emails on screen</a:t>
            </a:r>
          </a:p>
          <a:p>
            <a:pPr eaLnBrk="1" hangingPunct="1"/>
            <a:r>
              <a:rPr lang="en-US" altLang="en-US" dirty="0">
                <a:latin typeface="Arial" panose="020B0604020202020204" pitchFamily="34" charset="0"/>
                <a:cs typeface="Arial" panose="020B0604020202020204" pitchFamily="34" charset="0"/>
              </a:rPr>
              <a:t>Also important to say how amazing our SNO Emma </a:t>
            </a:r>
            <a:r>
              <a:rPr lang="en-US" altLang="en-US" dirty="0" err="1">
                <a:latin typeface="Arial" panose="020B0604020202020204" pitchFamily="34" charset="0"/>
                <a:cs typeface="Arial" panose="020B0604020202020204" pitchFamily="34" charset="0"/>
              </a:rPr>
              <a:t>Lenehan</a:t>
            </a:r>
            <a:r>
              <a:rPr lang="en-US" altLang="en-US" dirty="0">
                <a:latin typeface="Arial" panose="020B0604020202020204" pitchFamily="34" charset="0"/>
                <a:cs typeface="Arial" panose="020B0604020202020204" pitchFamily="34" charset="0"/>
              </a:rPr>
              <a:t> has been throughout this process</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0E76E205-9C3D-7412-A8B2-E15D19C702E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E06183-7BB4-0649-828A-30261627E0FF}"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
        <p:nvSpPr>
          <p:cNvPr id="134147" name="Rectangle 2">
            <a:extLst>
              <a:ext uri="{FF2B5EF4-FFF2-40B4-BE49-F238E27FC236}">
                <a16:creationId xmlns:a16="http://schemas.microsoft.com/office/drawing/2014/main" id="{BB809266-6B12-2139-5FF4-2599A6D72B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F6FA72BD-63C3-337A-DEE8-D38FBAB801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Ongoing issues with this new space, as well as others that have been created since to allow restoration and recovery of MSK services</a:t>
            </a:r>
          </a:p>
          <a:p>
            <a:pPr eaLnBrk="1" hangingPunct="1">
              <a:spcBef>
                <a:spcPct val="0"/>
              </a:spcBef>
            </a:pPr>
            <a:r>
              <a:rPr lang="en-GB" altLang="en-US" dirty="0"/>
              <a:t>New therapy spaces also as a result of additional ward capacity – re-purposed old theatre space….problematic</a:t>
            </a:r>
          </a:p>
          <a:p>
            <a:pPr eaLnBrk="1" hangingPunct="1">
              <a:spcBef>
                <a:spcPct val="0"/>
              </a:spcBef>
            </a:pPr>
            <a:r>
              <a:rPr lang="en-GB" altLang="en-US" dirty="0"/>
              <a:t>Department now fragmented, with workforce that is demoralised and frustrated at their inability to provide rehab in the way they would like/a way that attracted them to the profession</a:t>
            </a:r>
          </a:p>
          <a:p>
            <a:pPr eaLnBrk="1" hangingPunct="1">
              <a:spcBef>
                <a:spcPct val="0"/>
              </a:spcBef>
            </a:pPr>
            <a:r>
              <a:rPr lang="en-GB" altLang="en-US" dirty="0"/>
              <a:t>Significant retention issue – grievance contributing factor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0E76E205-9C3D-7412-A8B2-E15D19C702E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E06183-7BB4-0649-828A-30261627E0FF}"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
        <p:nvSpPr>
          <p:cNvPr id="134147" name="Rectangle 2">
            <a:extLst>
              <a:ext uri="{FF2B5EF4-FFF2-40B4-BE49-F238E27FC236}">
                <a16:creationId xmlns:a16="http://schemas.microsoft.com/office/drawing/2014/main" id="{BB809266-6B12-2139-5FF4-2599A6D72B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F6FA72BD-63C3-337A-DEE8-D38FBAB801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Partially upheld with rational of urgency of decision required</a:t>
            </a:r>
          </a:p>
          <a:p>
            <a:pPr eaLnBrk="1" hangingPunct="1">
              <a:spcBef>
                <a:spcPct val="0"/>
              </a:spcBef>
            </a:pPr>
            <a:r>
              <a:rPr lang="en-GB" altLang="en-US" dirty="0"/>
              <a:t>Space loss if still considered temporary – a recurring theme across the Trust</a:t>
            </a:r>
          </a:p>
        </p:txBody>
      </p:sp>
    </p:spTree>
    <p:extLst>
      <p:ext uri="{BB962C8B-B14F-4D97-AF65-F5344CB8AC3E}">
        <p14:creationId xmlns:p14="http://schemas.microsoft.com/office/powerpoint/2010/main" val="3796099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0E76E205-9C3D-7412-A8B2-E15D19C702E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E06183-7BB4-0649-828A-30261627E0FF}" type="slidenum">
              <a:rPr lang="en-GB" altLang="en-US">
                <a:latin typeface="Calibri" panose="020F0502020204030204" pitchFamily="34" charset="0"/>
              </a:rPr>
              <a:pPr eaLnBrk="1" hangingPunct="1"/>
              <a:t>12</a:t>
            </a:fld>
            <a:endParaRPr lang="en-GB" altLang="en-US">
              <a:latin typeface="Calibri" panose="020F0502020204030204" pitchFamily="34" charset="0"/>
            </a:endParaRPr>
          </a:p>
        </p:txBody>
      </p:sp>
      <p:sp>
        <p:nvSpPr>
          <p:cNvPr id="134147" name="Rectangle 2">
            <a:extLst>
              <a:ext uri="{FF2B5EF4-FFF2-40B4-BE49-F238E27FC236}">
                <a16:creationId xmlns:a16="http://schemas.microsoft.com/office/drawing/2014/main" id="{BB809266-6B12-2139-5FF4-2599A6D72B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F6FA72BD-63C3-337A-DEE8-D38FBAB801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Partially upheld with rational of urgency of decision required</a:t>
            </a:r>
          </a:p>
          <a:p>
            <a:pPr eaLnBrk="1" hangingPunct="1">
              <a:spcBef>
                <a:spcPct val="0"/>
              </a:spcBef>
            </a:pPr>
            <a:r>
              <a:rPr lang="en-GB" altLang="en-US" dirty="0"/>
              <a:t>Space loss if still considered temporary – a recurring theme across the Trust</a:t>
            </a:r>
          </a:p>
        </p:txBody>
      </p:sp>
    </p:spTree>
    <p:extLst>
      <p:ext uri="{BB962C8B-B14F-4D97-AF65-F5344CB8AC3E}">
        <p14:creationId xmlns:p14="http://schemas.microsoft.com/office/powerpoint/2010/main" val="1336719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AF833A8-F81C-D996-1AE0-D883E5285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0985BD3-2902-44B2-D8D5-E1400D436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02A6BF9A-B5A8-E6CD-AD5E-44A25AFDA6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9A54B-9005-154F-9385-35CF08324D36}" type="slidenum">
              <a:rPr lang="en-GB" altLang="en-US">
                <a:latin typeface="Calibri" panose="020F0502020204030204" pitchFamily="34" charset="0"/>
              </a:rPr>
              <a:pPr eaLnBrk="1" hangingPunct="1"/>
              <a:t>13</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AF833A8-F81C-D996-1AE0-D883E5285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0985BD3-2902-44B2-D8D5-E1400D436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02A6BF9A-B5A8-E6CD-AD5E-44A25AFDA6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9A54B-9005-154F-9385-35CF08324D36}" type="slidenum">
              <a:rPr lang="en-GB" altLang="en-US">
                <a:latin typeface="Calibri" panose="020F0502020204030204" pitchFamily="34" charset="0"/>
              </a:rPr>
              <a:pPr eaLnBrk="1" hangingPunct="1"/>
              <a:t>14</a:t>
            </a:fld>
            <a:endParaRPr lang="en-GB" altLang="en-US">
              <a:latin typeface="Calibri" panose="020F0502020204030204" pitchFamily="34" charset="0"/>
            </a:endParaRPr>
          </a:p>
        </p:txBody>
      </p:sp>
    </p:spTree>
    <p:extLst>
      <p:ext uri="{BB962C8B-B14F-4D97-AF65-F5344CB8AC3E}">
        <p14:creationId xmlns:p14="http://schemas.microsoft.com/office/powerpoint/2010/main" val="83329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AF833A8-F81C-D996-1AE0-D883E5285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0985BD3-2902-44B2-D8D5-E1400D436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 the interest of the theme of the day, we can’t ignore that within our team, despite our achievements, we lack diversity</a:t>
            </a:r>
          </a:p>
          <a:p>
            <a:r>
              <a:rPr lang="en-GB" altLang="en-US" dirty="0"/>
              <a:t>In the instance of loss of rehab space, the issue impacts us all and professionally we were able to share experience, use lived experience from our patients and our own practice, and reference the evidence base to support our collective action</a:t>
            </a:r>
          </a:p>
          <a:p>
            <a:r>
              <a:rPr lang="en-GB" altLang="en-US" dirty="0"/>
              <a:t>However in relation to workplace issues around equality and diversity matters, I am not as confident that our members would feel able to speak up, feel represented, and may be unclear what diversity training their workplace stewards had undertaken</a:t>
            </a:r>
          </a:p>
          <a:p>
            <a:r>
              <a:rPr lang="en-GB" altLang="en-US" dirty="0"/>
              <a:t>Impact of voluntary role</a:t>
            </a:r>
          </a:p>
          <a:p>
            <a:endParaRPr lang="en-GB" altLang="en-US" dirty="0"/>
          </a:p>
          <a:p>
            <a:endParaRPr lang="en-GB" altLang="en-US" dirty="0"/>
          </a:p>
        </p:txBody>
      </p:sp>
      <p:sp>
        <p:nvSpPr>
          <p:cNvPr id="4" name="Slide Number Placeholder 3">
            <a:extLst>
              <a:ext uri="{FF2B5EF4-FFF2-40B4-BE49-F238E27FC236}">
                <a16:creationId xmlns:a16="http://schemas.microsoft.com/office/drawing/2014/main" id="{02A6BF9A-B5A8-E6CD-AD5E-44A25AFDA6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9A54B-9005-154F-9385-35CF08324D36}" type="slidenum">
              <a:rPr lang="en-GB" altLang="en-US">
                <a:latin typeface="Calibri" panose="020F0502020204030204" pitchFamily="34" charset="0"/>
              </a:rPr>
              <a:pPr eaLnBrk="1" hangingPunct="1"/>
              <a:t>15</a:t>
            </a:fld>
            <a:endParaRPr lang="en-GB" altLang="en-US">
              <a:latin typeface="Calibri" panose="020F0502020204030204" pitchFamily="34" charset="0"/>
            </a:endParaRPr>
          </a:p>
        </p:txBody>
      </p:sp>
    </p:spTree>
    <p:extLst>
      <p:ext uri="{BB962C8B-B14F-4D97-AF65-F5344CB8AC3E}">
        <p14:creationId xmlns:p14="http://schemas.microsoft.com/office/powerpoint/2010/main" val="332373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AF833A8-F81C-D996-1AE0-D883E5285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0985BD3-2902-44B2-D8D5-E1400D436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Outpatient team very keen to having their voice heard – they had already been through loss of space and felt response was not as significant</a:t>
            </a:r>
          </a:p>
          <a:p>
            <a:endParaRPr lang="en-GB" altLang="en-US" dirty="0"/>
          </a:p>
        </p:txBody>
      </p:sp>
      <p:sp>
        <p:nvSpPr>
          <p:cNvPr id="4" name="Slide Number Placeholder 3">
            <a:extLst>
              <a:ext uri="{FF2B5EF4-FFF2-40B4-BE49-F238E27FC236}">
                <a16:creationId xmlns:a16="http://schemas.microsoft.com/office/drawing/2014/main" id="{02A6BF9A-B5A8-E6CD-AD5E-44A25AFDA6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9A54B-9005-154F-9385-35CF08324D36}" type="slidenum">
              <a:rPr lang="en-GB" altLang="en-US">
                <a:latin typeface="Calibri" panose="020F0502020204030204" pitchFamily="34" charset="0"/>
              </a:rPr>
              <a:pPr eaLnBrk="1" hangingPunct="1"/>
              <a:t>16</a:t>
            </a:fld>
            <a:endParaRPr lang="en-GB" altLang="en-US">
              <a:latin typeface="Calibri" panose="020F0502020204030204" pitchFamily="34" charset="0"/>
            </a:endParaRPr>
          </a:p>
        </p:txBody>
      </p:sp>
    </p:spTree>
    <p:extLst>
      <p:ext uri="{BB962C8B-B14F-4D97-AF65-F5344CB8AC3E}">
        <p14:creationId xmlns:p14="http://schemas.microsoft.com/office/powerpoint/2010/main" val="242955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AF833A8-F81C-D996-1AE0-D883E5285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0985BD3-2902-44B2-D8D5-E1400D436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And finally, a thank you to those of the Team that haven’t been able to attend today</a:t>
            </a:r>
          </a:p>
        </p:txBody>
      </p:sp>
      <p:sp>
        <p:nvSpPr>
          <p:cNvPr id="4" name="Slide Number Placeholder 3">
            <a:extLst>
              <a:ext uri="{FF2B5EF4-FFF2-40B4-BE49-F238E27FC236}">
                <a16:creationId xmlns:a16="http://schemas.microsoft.com/office/drawing/2014/main" id="{02A6BF9A-B5A8-E6CD-AD5E-44A25AFDA6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9A54B-9005-154F-9385-35CF08324D36}" type="slidenum">
              <a:rPr lang="en-GB" altLang="en-US">
                <a:latin typeface="Calibri" panose="020F0502020204030204" pitchFamily="34" charset="0"/>
              </a:rPr>
              <a:pPr eaLnBrk="1" hangingPunct="1"/>
              <a:t>17</a:t>
            </a:fld>
            <a:endParaRPr lang="en-GB" altLang="en-US">
              <a:latin typeface="Calibri" panose="020F0502020204030204" pitchFamily="34" charset="0"/>
            </a:endParaRPr>
          </a:p>
        </p:txBody>
      </p:sp>
    </p:spTree>
    <p:extLst>
      <p:ext uri="{BB962C8B-B14F-4D97-AF65-F5344CB8AC3E}">
        <p14:creationId xmlns:p14="http://schemas.microsoft.com/office/powerpoint/2010/main" val="167537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AF833A8-F81C-D996-1AE0-D883E5285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10985BD3-2902-44B2-D8D5-E1400D436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There is a huge amount of exceptional work happening at UHB – achievements by the workforce despite significant distress and chronically feeling undervalued</a:t>
            </a:r>
          </a:p>
        </p:txBody>
      </p:sp>
      <p:sp>
        <p:nvSpPr>
          <p:cNvPr id="4" name="Slide Number Placeholder 3">
            <a:extLst>
              <a:ext uri="{FF2B5EF4-FFF2-40B4-BE49-F238E27FC236}">
                <a16:creationId xmlns:a16="http://schemas.microsoft.com/office/drawing/2014/main" id="{02A6BF9A-B5A8-E6CD-AD5E-44A25AFDA61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99A54B-9005-154F-9385-35CF08324D36}" type="slidenum">
              <a:rPr lang="en-GB" altLang="en-US">
                <a:latin typeface="Calibri" panose="020F0502020204030204" pitchFamily="34" charset="0"/>
              </a:rPr>
              <a:pPr eaLnBrk="1" hangingPunct="1"/>
              <a:t>18</a:t>
            </a:fld>
            <a:endParaRPr lang="en-GB" altLang="en-US">
              <a:latin typeface="Calibri" panose="020F0502020204030204" pitchFamily="34" charset="0"/>
            </a:endParaRPr>
          </a:p>
        </p:txBody>
      </p:sp>
    </p:spTree>
    <p:extLst>
      <p:ext uri="{BB962C8B-B14F-4D97-AF65-F5344CB8AC3E}">
        <p14:creationId xmlns:p14="http://schemas.microsoft.com/office/powerpoint/2010/main" val="1624570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1E23261-FFCA-B67A-909D-8FF1DD6DE8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B807682-C245-2340-9AC2-B919E2680AC2}" type="slidenum">
              <a:rPr lang="en-GB" altLang="en-US">
                <a:latin typeface="Arial" panose="020B0604020202020204" pitchFamily="34" charset="0"/>
                <a:cs typeface="Arial" panose="020B0604020202020204" pitchFamily="34" charset="0"/>
              </a:rPr>
              <a:pPr eaLnBrk="1" hangingPunct="1">
                <a:spcBef>
                  <a:spcPct val="0"/>
                </a:spcBef>
              </a:pPr>
              <a:t>19</a:t>
            </a:fld>
            <a:endParaRPr lang="en-GB" altLang="en-US">
              <a:latin typeface="Arial" panose="020B0604020202020204" pitchFamily="34" charset="0"/>
              <a:cs typeface="Arial" panose="020B0604020202020204" pitchFamily="34" charset="0"/>
            </a:endParaRPr>
          </a:p>
        </p:txBody>
      </p:sp>
      <p:sp>
        <p:nvSpPr>
          <p:cNvPr id="132099" name="Rectangle 2">
            <a:extLst>
              <a:ext uri="{FF2B5EF4-FFF2-40B4-BE49-F238E27FC236}">
                <a16:creationId xmlns:a16="http://schemas.microsoft.com/office/drawing/2014/main" id="{1DEB0972-61DA-C059-E6A4-B9308274DB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a:extLst>
              <a:ext uri="{FF2B5EF4-FFF2-40B4-BE49-F238E27FC236}">
                <a16:creationId xmlns:a16="http://schemas.microsoft.com/office/drawing/2014/main" id="{D0A85BAE-E63D-ABE1-BFA5-075B562131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Questions?</a:t>
            </a:r>
          </a:p>
          <a:p>
            <a:pPr eaLnBrk="1" hangingPunct="1"/>
            <a:r>
              <a:rPr lang="en-US" altLang="en-US" dirty="0">
                <a:latin typeface="Arial" panose="020B0604020202020204" pitchFamily="34" charset="0"/>
                <a:cs typeface="Arial" panose="020B0604020202020204" pitchFamily="34" charset="0"/>
              </a:rPr>
              <a:t>Happy for you to contact us</a:t>
            </a:r>
          </a:p>
        </p:txBody>
      </p:sp>
    </p:spTree>
    <p:extLst>
      <p:ext uri="{BB962C8B-B14F-4D97-AF65-F5344CB8AC3E}">
        <p14:creationId xmlns:p14="http://schemas.microsoft.com/office/powerpoint/2010/main" val="238375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2</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35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Therapy services extremely fortunate to have purpose-built assessment and rehab facilities for both inpatients and outpatients: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Outpatient gym with sprung floor, accommodating a number of classes (balance/advanced balance, </a:t>
            </a:r>
            <a:r>
              <a:rPr lang="en-US" altLang="en-US" dirty="0" err="1">
                <a:latin typeface="Arial" panose="020B0604020202020204" pitchFamily="34" charset="0"/>
                <a:cs typeface="Arial" panose="020B0604020202020204" pitchFamily="34" charset="0"/>
              </a:rPr>
              <a:t>ilizarov</a:t>
            </a:r>
            <a:r>
              <a:rPr lang="en-US" altLang="en-US" dirty="0">
                <a:latin typeface="Arial" panose="020B0604020202020204" pitchFamily="34" charset="0"/>
                <a:cs typeface="Arial" panose="020B0604020202020204" pitchFamily="34" charset="0"/>
              </a:rPr>
              <a:t> classes </a:t>
            </a:r>
            <a:r>
              <a:rPr lang="en-US" altLang="en-US" dirty="0" err="1">
                <a:latin typeface="Arial" panose="020B0604020202020204" pitchFamily="34" charset="0"/>
                <a:cs typeface="Arial" panose="020B0604020202020204" pitchFamily="34" charset="0"/>
              </a:rPr>
              <a:t>etc</a:t>
            </a:r>
            <a:r>
              <a:rPr lang="en-US" altLang="en-US" dirty="0">
                <a:latin typeface="Arial" panose="020B0604020202020204" pitchFamily="34" charset="0"/>
                <a:cs typeface="Arial" panose="020B0604020202020204" pitchFamily="34" charset="0"/>
              </a:rPr>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Outpatient cubicle assessment space with staff bases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Range of exercise equipment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Inpatient rehab space, accommodating specialties such as major trauma, pulmonary and cardiac rehab, neurology, oncology and </a:t>
            </a:r>
            <a:r>
              <a:rPr lang="en-US" altLang="en-US" dirty="0" err="1">
                <a:latin typeface="Arial" panose="020B0604020202020204" pitchFamily="34" charset="0"/>
                <a:cs typeface="Arial" panose="020B0604020202020204" pitchFamily="34" charset="0"/>
              </a:rPr>
              <a:t>haematology</a:t>
            </a:r>
            <a:r>
              <a:rPr lang="en-US" altLang="en-US" dirty="0">
                <a:latin typeface="Arial" panose="020B0604020202020204" pitchFamily="34" charset="0"/>
                <a:cs typeface="Arial" panose="020B0604020202020204" pitchFamily="34" charset="0"/>
              </a:rPr>
              <a:t>, burns and plastics, surgery, organ transplants rehab and prehab, and military patients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Range of exercise equipment, tilt tables, parallel bars, stairs, </a:t>
            </a:r>
            <a:r>
              <a:rPr lang="en-US" altLang="en-US" dirty="0" err="1">
                <a:latin typeface="Arial" panose="020B0604020202020204" pitchFamily="34" charset="0"/>
                <a:cs typeface="Arial" panose="020B0604020202020204" pitchFamily="34" charset="0"/>
              </a:rPr>
              <a:t>biodex</a:t>
            </a:r>
            <a:r>
              <a:rPr lang="en-US" altLang="en-US" dirty="0">
                <a:latin typeface="Arial" panose="020B0604020202020204" pitchFamily="34" charset="0"/>
                <a:cs typeface="Arial" panose="020B0604020202020204" pitchFamily="34" charset="0"/>
              </a:rPr>
              <a:t>, resistance machines, 7 </a:t>
            </a:r>
            <a:r>
              <a:rPr lang="en-US" altLang="en-US" dirty="0" err="1">
                <a:latin typeface="Arial" panose="020B0604020202020204" pitchFamily="34" charset="0"/>
                <a:cs typeface="Arial" panose="020B0604020202020204" pitchFamily="34" charset="0"/>
              </a:rPr>
              <a:t>bobath</a:t>
            </a:r>
            <a:r>
              <a:rPr lang="en-US" altLang="en-US" dirty="0">
                <a:latin typeface="Arial" panose="020B0604020202020204" pitchFamily="34" charset="0"/>
                <a:cs typeface="Arial" panose="020B0604020202020204" pitchFamily="34" charset="0"/>
              </a:rPr>
              <a:t> plinths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This space shared with other AHP groups, facilitating excellent patient care and departmental cohesion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Space, equipment and opportunity to rehabilitate a range of patients have also been cited as key drivers for applicants attracting them to work at the Trust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3</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99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Therapy Services co-located with ED and AMU since 2010 when building opened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For past 5 years or so, therapy space has been vulnerable to conversations around re-configuration of space: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Pre Covid -  pressure on front door services, corridor waits and ambulance off load delays leading to considerations to increase size of ED blueprint. Therapy Services North Suite faces ambulance bay, so became obvious target for conversations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Beginning of Covid - requirement for social distancing and re-deployment of outpatient physiotherapy staff to wards/ITU meant that North Suite space was lost to ED to manage volume of presentations and create hot &amp; cold triage systems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During Covid – WMAS concern to CQC re: offload delays, with divisional decision to re-locate Therapy Inpatient South Suite services in order to create an SDEC (same day emergency care) and ambulance offload areas – where 1 paramedic crew would stay with 4 patients, allowing the other 3 crews to get back out on the road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Therapy Services sitting within the same division as acute &amp; emergency medicine, service vulnerable to the urgent decision making required to manage front door pressures</a:t>
            </a: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4</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27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cs typeface="Arial" panose="020B0604020202020204" pitchFamily="34" charset="0"/>
              </a:rPr>
              <a:t>Throughout all of these periods, our biggest difficulty has been demonstrating use of the space in the context of:</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Historical workforce deficit resulting from absence of therapy representation in business cases, capacity expansion </a:t>
            </a:r>
            <a:r>
              <a:rPr lang="en-US" altLang="en-US" dirty="0" err="1">
                <a:latin typeface="Arial" panose="020B0604020202020204" pitchFamily="34" charset="0"/>
                <a:cs typeface="Arial" panose="020B0604020202020204" pitchFamily="34" charset="0"/>
              </a:rPr>
              <a:t>etc</a:t>
            </a:r>
            <a:endParaRPr lang="en-US" alt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Growing unmet patient need, increasing patient complexity, increasing staff burnout, greater Trust focus on flow</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Reduction in number of experienced/skilled staff to undertake and pass on rehabilitation skill and knowledge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latin typeface="Arial" panose="020B0604020202020204" pitchFamily="34" charset="0"/>
                <a:cs typeface="Arial" panose="020B0604020202020204" pitchFamily="34" charset="0"/>
              </a:rPr>
              <a:t>-  Staff re-deployed into other clinical areas reducing service capacity to deliver rehab</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Workforce absence during covid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Infection control guidance around using space between patient groups throughout pandemic</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Time required to transport patients from wards to gym space - Previous trial of </a:t>
            </a:r>
            <a:r>
              <a:rPr lang="en-US" altLang="en-US" dirty="0" err="1">
                <a:latin typeface="Arial" panose="020B0604020202020204" pitchFamily="34" charset="0"/>
                <a:cs typeface="Arial" panose="020B0604020202020204" pitchFamily="34" charset="0"/>
              </a:rPr>
              <a:t>portering</a:t>
            </a:r>
            <a:r>
              <a:rPr lang="en-US" altLang="en-US" dirty="0">
                <a:latin typeface="Arial" panose="020B0604020202020204" pitchFamily="34" charset="0"/>
                <a:cs typeface="Arial" panose="020B0604020202020204" pitchFamily="34" charset="0"/>
              </a:rPr>
              <a:t> system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ltLang="en-US" dirty="0">
                <a:latin typeface="Arial" panose="020B0604020202020204" pitchFamily="34" charset="0"/>
                <a:cs typeface="Arial" panose="020B0604020202020204" pitchFamily="34" charset="0"/>
              </a:rPr>
              <a:t>1,215 inpatient beds (168 qualified physios, growing support worker workforce), and continuing to grow with additional capacity created and estates work ongoing</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What has been clear throughout all of our work, is members desire to deliver high quality therapy services, INCLUDING rehab and the right to rehab to patients across all specialties</a:t>
            </a:r>
          </a:p>
          <a:p>
            <a:r>
              <a:rPr lang="en-US" altLang="en-US" dirty="0">
                <a:latin typeface="Arial" panose="020B0604020202020204" pitchFamily="34" charset="0"/>
                <a:cs typeface="Arial" panose="020B0604020202020204" pitchFamily="34" charset="0"/>
              </a:rPr>
              <a:t>DESIRE is strong, ability to deliver needing attention</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5</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82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6</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96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7</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53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8</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36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9B82D58-7567-2AAA-CCA2-B5E1019EA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9D34F58-801F-22B7-383F-BE97795E23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cs typeface="Arial" panose="020B0604020202020204" pitchFamily="34" charset="0"/>
            </a:endParaRPr>
          </a:p>
        </p:txBody>
      </p:sp>
      <p:sp>
        <p:nvSpPr>
          <p:cNvPr id="133124" name="Slide Number Placeholder 3">
            <a:extLst>
              <a:ext uri="{FF2B5EF4-FFF2-40B4-BE49-F238E27FC236}">
                <a16:creationId xmlns:a16="http://schemas.microsoft.com/office/drawing/2014/main" id="{78D13217-1706-FB10-0D6D-7D4B71EA59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B088529-F55B-D34F-A85B-F09BF85D6F08}" type="slidenum">
              <a:rPr lang="en-GB" altLang="en-US">
                <a:latin typeface="Arial" panose="020B0604020202020204" pitchFamily="34" charset="0"/>
                <a:cs typeface="Arial" panose="020B0604020202020204" pitchFamily="34" charset="0"/>
              </a:rPr>
              <a:pPr eaLnBrk="1" hangingPunct="1">
                <a:spcBef>
                  <a:spcPct val="0"/>
                </a:spcBef>
              </a:pPr>
              <a:t>9</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5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13">
            <a:extLst>
              <a:ext uri="{FF2B5EF4-FFF2-40B4-BE49-F238E27FC236}">
                <a16:creationId xmlns:a16="http://schemas.microsoft.com/office/drawing/2014/main" id="{2255DCD3-D932-2FA4-B3D7-84AFBD72344B}"/>
              </a:ext>
            </a:extLst>
          </p:cNvPr>
          <p:cNvSpPr>
            <a:spLocks noGrp="1"/>
          </p:cNvSpPr>
          <p:nvPr>
            <p:ph type="dt" sz="half" idx="10"/>
          </p:nvPr>
        </p:nvSpPr>
        <p:spPr/>
        <p:txBody>
          <a:bodyPr/>
          <a:lstStyle>
            <a:lvl1pPr>
              <a:defRPr/>
            </a:lvl1pPr>
          </a:lstStyle>
          <a:p>
            <a:pPr>
              <a:defRPr/>
            </a:pPr>
            <a:fld id="{3AB80AE7-47D4-E344-9C93-7977CABFA3E4}" type="datetimeFigureOut">
              <a:rPr lang="en-US"/>
              <a:pPr>
                <a:defRPr/>
              </a:pPr>
              <a:t>12/5/2022</a:t>
            </a:fld>
            <a:endParaRPr lang="en-GB"/>
          </a:p>
        </p:txBody>
      </p:sp>
      <p:sp>
        <p:nvSpPr>
          <p:cNvPr id="3" name="Footer Placeholder 2">
            <a:extLst>
              <a:ext uri="{FF2B5EF4-FFF2-40B4-BE49-F238E27FC236}">
                <a16:creationId xmlns:a16="http://schemas.microsoft.com/office/drawing/2014/main" id="{1E76683A-1EED-5E28-6F45-701D19849FA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22">
            <a:extLst>
              <a:ext uri="{FF2B5EF4-FFF2-40B4-BE49-F238E27FC236}">
                <a16:creationId xmlns:a16="http://schemas.microsoft.com/office/drawing/2014/main" id="{DE1F5B82-04A7-6FE3-E2B4-D259AEDA2AC4}"/>
              </a:ext>
            </a:extLst>
          </p:cNvPr>
          <p:cNvSpPr>
            <a:spLocks noGrp="1"/>
          </p:cNvSpPr>
          <p:nvPr>
            <p:ph type="sldNum" sz="quarter" idx="12"/>
          </p:nvPr>
        </p:nvSpPr>
        <p:spPr/>
        <p:txBody>
          <a:bodyPr/>
          <a:lstStyle>
            <a:lvl1pPr>
              <a:defRPr/>
            </a:lvl1pPr>
          </a:lstStyle>
          <a:p>
            <a:fld id="{C9F384BB-12D0-744A-9F4A-A41DD56F2F0A}" type="slidenum">
              <a:rPr lang="en-GB" altLang="en-US"/>
              <a:pPr/>
              <a:t>‹#›</a:t>
            </a:fld>
            <a:endParaRPr lang="en-GB" altLang="en-US"/>
          </a:p>
        </p:txBody>
      </p:sp>
    </p:spTree>
    <p:extLst>
      <p:ext uri="{BB962C8B-B14F-4D97-AF65-F5344CB8AC3E}">
        <p14:creationId xmlns:p14="http://schemas.microsoft.com/office/powerpoint/2010/main" val="4066281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DF6DFCA-8F18-488C-2023-5F937247B7CE}"/>
              </a:ext>
            </a:extLst>
          </p:cNvPr>
          <p:cNvSpPr>
            <a:spLocks noGrp="1"/>
          </p:cNvSpPr>
          <p:nvPr>
            <p:ph type="dt" sz="half" idx="10"/>
          </p:nvPr>
        </p:nvSpPr>
        <p:spPr/>
        <p:txBody>
          <a:bodyPr/>
          <a:lstStyle>
            <a:lvl1pPr>
              <a:defRPr/>
            </a:lvl1pPr>
          </a:lstStyle>
          <a:p>
            <a:pPr>
              <a:defRPr/>
            </a:pPr>
            <a:fld id="{A4C3B804-724D-884A-8D60-20669A0A0F4D}" type="datetimeFigureOut">
              <a:rPr lang="en-US"/>
              <a:pPr>
                <a:defRPr/>
              </a:pPr>
              <a:t>12/5/2022</a:t>
            </a:fld>
            <a:endParaRPr lang="en-GB"/>
          </a:p>
        </p:txBody>
      </p:sp>
      <p:sp>
        <p:nvSpPr>
          <p:cNvPr id="5" name="Footer Placeholder 2">
            <a:extLst>
              <a:ext uri="{FF2B5EF4-FFF2-40B4-BE49-F238E27FC236}">
                <a16:creationId xmlns:a16="http://schemas.microsoft.com/office/drawing/2014/main" id="{3C2034E6-617C-1E6F-5D09-1C9CA7EA74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74798D2F-C352-46EE-58C0-63CB3EFCCEF9}"/>
              </a:ext>
            </a:extLst>
          </p:cNvPr>
          <p:cNvSpPr>
            <a:spLocks noGrp="1"/>
          </p:cNvSpPr>
          <p:nvPr>
            <p:ph type="sldNum" sz="quarter" idx="12"/>
          </p:nvPr>
        </p:nvSpPr>
        <p:spPr/>
        <p:txBody>
          <a:bodyPr/>
          <a:lstStyle>
            <a:lvl1pPr>
              <a:defRPr/>
            </a:lvl1pPr>
          </a:lstStyle>
          <a:p>
            <a:fld id="{455A2330-62E6-224C-8881-47F4A9C3D82F}" type="slidenum">
              <a:rPr lang="en-GB" altLang="en-US"/>
              <a:pPr/>
              <a:t>‹#›</a:t>
            </a:fld>
            <a:endParaRPr lang="en-GB" altLang="en-US"/>
          </a:p>
        </p:txBody>
      </p:sp>
    </p:spTree>
    <p:extLst>
      <p:ext uri="{BB962C8B-B14F-4D97-AF65-F5344CB8AC3E}">
        <p14:creationId xmlns:p14="http://schemas.microsoft.com/office/powerpoint/2010/main" val="179198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CAA1983-5B95-E3CF-480A-795ED7E3A042}"/>
              </a:ext>
            </a:extLst>
          </p:cNvPr>
          <p:cNvSpPr>
            <a:spLocks noGrp="1"/>
          </p:cNvSpPr>
          <p:nvPr>
            <p:ph type="dt" sz="half" idx="10"/>
          </p:nvPr>
        </p:nvSpPr>
        <p:spPr/>
        <p:txBody>
          <a:bodyPr/>
          <a:lstStyle>
            <a:lvl1pPr>
              <a:defRPr/>
            </a:lvl1pPr>
          </a:lstStyle>
          <a:p>
            <a:pPr>
              <a:defRPr/>
            </a:pPr>
            <a:fld id="{D7CF4F83-1B8E-2446-99DD-08FA70E0AD34}" type="datetimeFigureOut">
              <a:rPr lang="en-US"/>
              <a:pPr>
                <a:defRPr/>
              </a:pPr>
              <a:t>12/5/2022</a:t>
            </a:fld>
            <a:endParaRPr lang="en-GB"/>
          </a:p>
        </p:txBody>
      </p:sp>
      <p:sp>
        <p:nvSpPr>
          <p:cNvPr id="5" name="Footer Placeholder 2">
            <a:extLst>
              <a:ext uri="{FF2B5EF4-FFF2-40B4-BE49-F238E27FC236}">
                <a16:creationId xmlns:a16="http://schemas.microsoft.com/office/drawing/2014/main" id="{06866012-73CF-D627-32B7-1E8B198897D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86882575-5DEB-5D9E-E542-055D3DBFB561}"/>
              </a:ext>
            </a:extLst>
          </p:cNvPr>
          <p:cNvSpPr>
            <a:spLocks noGrp="1"/>
          </p:cNvSpPr>
          <p:nvPr>
            <p:ph type="sldNum" sz="quarter" idx="12"/>
          </p:nvPr>
        </p:nvSpPr>
        <p:spPr/>
        <p:txBody>
          <a:bodyPr/>
          <a:lstStyle>
            <a:lvl1pPr>
              <a:defRPr/>
            </a:lvl1pPr>
          </a:lstStyle>
          <a:p>
            <a:fld id="{944DAAAC-01AD-4640-8FE8-BD271334A0E9}" type="slidenum">
              <a:rPr lang="en-GB" altLang="en-US"/>
              <a:pPr/>
              <a:t>‹#›</a:t>
            </a:fld>
            <a:endParaRPr lang="en-GB" altLang="en-US"/>
          </a:p>
        </p:txBody>
      </p:sp>
    </p:spTree>
    <p:extLst>
      <p:ext uri="{BB962C8B-B14F-4D97-AF65-F5344CB8AC3E}">
        <p14:creationId xmlns:p14="http://schemas.microsoft.com/office/powerpoint/2010/main" val="3073009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03B2EF-320C-9FAF-73BE-46AB37C150C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D2A3DCE8-8034-ACB6-E4D0-8C9D525649C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E0AF698-3883-9141-663B-5CD2DE52F37B}"/>
              </a:ext>
            </a:extLst>
          </p:cNvPr>
          <p:cNvSpPr>
            <a:spLocks noGrp="1"/>
          </p:cNvSpPr>
          <p:nvPr>
            <p:ph type="sldNum" sz="quarter" idx="12"/>
          </p:nvPr>
        </p:nvSpPr>
        <p:spPr/>
        <p:txBody>
          <a:bodyPr/>
          <a:lstStyle>
            <a:lvl1pPr>
              <a:defRPr/>
            </a:lvl1pPr>
          </a:lstStyle>
          <a:p>
            <a:fld id="{35F89017-8707-094F-9859-3640108A6318}" type="slidenum">
              <a:rPr lang="en-GB" altLang="en-US"/>
              <a:pPr/>
              <a:t>‹#›</a:t>
            </a:fld>
            <a:endParaRPr lang="en-GB" altLang="en-US"/>
          </a:p>
        </p:txBody>
      </p:sp>
    </p:spTree>
    <p:extLst>
      <p:ext uri="{BB962C8B-B14F-4D97-AF65-F5344CB8AC3E}">
        <p14:creationId xmlns:p14="http://schemas.microsoft.com/office/powerpoint/2010/main" val="302696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6159D5-E0CA-EF8F-BB91-798FFFC8AC2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A70F1C8-EC95-333B-47DD-603F2AC4D7B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39FB08E-7FDB-57CE-AA82-5C5F41F1671E}"/>
              </a:ext>
            </a:extLst>
          </p:cNvPr>
          <p:cNvSpPr>
            <a:spLocks noGrp="1"/>
          </p:cNvSpPr>
          <p:nvPr>
            <p:ph type="sldNum" sz="quarter" idx="12"/>
          </p:nvPr>
        </p:nvSpPr>
        <p:spPr/>
        <p:txBody>
          <a:bodyPr/>
          <a:lstStyle>
            <a:lvl1pPr>
              <a:defRPr/>
            </a:lvl1pPr>
          </a:lstStyle>
          <a:p>
            <a:fld id="{EE90BA31-C147-CB4A-AC69-F7B65FCF47FE}" type="slidenum">
              <a:rPr lang="en-GB" altLang="en-US"/>
              <a:pPr/>
              <a:t>‹#›</a:t>
            </a:fld>
            <a:endParaRPr lang="en-GB" altLang="en-US"/>
          </a:p>
        </p:txBody>
      </p:sp>
    </p:spTree>
    <p:extLst>
      <p:ext uri="{BB962C8B-B14F-4D97-AF65-F5344CB8AC3E}">
        <p14:creationId xmlns:p14="http://schemas.microsoft.com/office/powerpoint/2010/main" val="337098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99298-CCC2-3A37-817A-BB4A56F307D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8B7FDE6-ED8E-806B-889B-682857C42E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6FDDAE3-A776-145E-5D5B-DB9114C32752}"/>
              </a:ext>
            </a:extLst>
          </p:cNvPr>
          <p:cNvSpPr>
            <a:spLocks noGrp="1"/>
          </p:cNvSpPr>
          <p:nvPr>
            <p:ph type="sldNum" sz="quarter" idx="12"/>
          </p:nvPr>
        </p:nvSpPr>
        <p:spPr/>
        <p:txBody>
          <a:bodyPr/>
          <a:lstStyle>
            <a:lvl1pPr>
              <a:defRPr/>
            </a:lvl1pPr>
          </a:lstStyle>
          <a:p>
            <a:fld id="{9DCFA8E7-467F-CC4D-B31A-6EB5968E6E94}" type="slidenum">
              <a:rPr lang="en-GB" altLang="en-US"/>
              <a:pPr/>
              <a:t>‹#›</a:t>
            </a:fld>
            <a:endParaRPr lang="en-GB" altLang="en-US"/>
          </a:p>
        </p:txBody>
      </p:sp>
    </p:spTree>
    <p:extLst>
      <p:ext uri="{BB962C8B-B14F-4D97-AF65-F5344CB8AC3E}">
        <p14:creationId xmlns:p14="http://schemas.microsoft.com/office/powerpoint/2010/main" val="330141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0F27F5-B282-7065-62DB-2A5C85B57167}"/>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9A4451F5-B6E5-92EA-18C1-CFC80391A9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A64A4AE1-004B-5506-B31C-22CA1AA03846}"/>
              </a:ext>
            </a:extLst>
          </p:cNvPr>
          <p:cNvSpPr>
            <a:spLocks noGrp="1"/>
          </p:cNvSpPr>
          <p:nvPr>
            <p:ph type="sldNum" sz="quarter" idx="12"/>
          </p:nvPr>
        </p:nvSpPr>
        <p:spPr/>
        <p:txBody>
          <a:bodyPr/>
          <a:lstStyle>
            <a:lvl1pPr>
              <a:defRPr/>
            </a:lvl1pPr>
          </a:lstStyle>
          <a:p>
            <a:fld id="{8B530F1B-03F1-DA40-A3DB-EC9A0AE4D01F}" type="slidenum">
              <a:rPr lang="en-GB" altLang="en-US"/>
              <a:pPr/>
              <a:t>‹#›</a:t>
            </a:fld>
            <a:endParaRPr lang="en-GB" altLang="en-US"/>
          </a:p>
        </p:txBody>
      </p:sp>
    </p:spTree>
    <p:extLst>
      <p:ext uri="{BB962C8B-B14F-4D97-AF65-F5344CB8AC3E}">
        <p14:creationId xmlns:p14="http://schemas.microsoft.com/office/powerpoint/2010/main" val="332173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01E10E-503A-EFEB-6305-13C83CC1BC68}"/>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D58029CF-4444-7ECC-2B7E-94051D30514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030E677-D318-3492-3C6F-37C346C87C72}"/>
              </a:ext>
            </a:extLst>
          </p:cNvPr>
          <p:cNvSpPr>
            <a:spLocks noGrp="1"/>
          </p:cNvSpPr>
          <p:nvPr>
            <p:ph type="sldNum" sz="quarter" idx="12"/>
          </p:nvPr>
        </p:nvSpPr>
        <p:spPr/>
        <p:txBody>
          <a:bodyPr/>
          <a:lstStyle>
            <a:lvl1pPr>
              <a:defRPr/>
            </a:lvl1pPr>
          </a:lstStyle>
          <a:p>
            <a:fld id="{C31D25D1-11F0-1445-88CA-D94EDFA3B72C}" type="slidenum">
              <a:rPr lang="en-GB" altLang="en-US"/>
              <a:pPr/>
              <a:t>‹#›</a:t>
            </a:fld>
            <a:endParaRPr lang="en-GB" altLang="en-US"/>
          </a:p>
        </p:txBody>
      </p:sp>
    </p:spTree>
    <p:extLst>
      <p:ext uri="{BB962C8B-B14F-4D97-AF65-F5344CB8AC3E}">
        <p14:creationId xmlns:p14="http://schemas.microsoft.com/office/powerpoint/2010/main" val="852670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1DDCE5-A5B8-7F62-5E20-2DB112B26585}"/>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FB0F841D-B710-398C-FA72-2F3A38ED3AC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45E83101-7EA5-BEE1-A91A-76180BB4AA9E}"/>
              </a:ext>
            </a:extLst>
          </p:cNvPr>
          <p:cNvSpPr>
            <a:spLocks noGrp="1"/>
          </p:cNvSpPr>
          <p:nvPr>
            <p:ph type="sldNum" sz="quarter" idx="12"/>
          </p:nvPr>
        </p:nvSpPr>
        <p:spPr/>
        <p:txBody>
          <a:bodyPr/>
          <a:lstStyle>
            <a:lvl1pPr>
              <a:defRPr/>
            </a:lvl1pPr>
          </a:lstStyle>
          <a:p>
            <a:fld id="{79939026-A722-A844-90DD-F86BA5400418}" type="slidenum">
              <a:rPr lang="en-GB" altLang="en-US"/>
              <a:pPr/>
              <a:t>‹#›</a:t>
            </a:fld>
            <a:endParaRPr lang="en-GB" altLang="en-US"/>
          </a:p>
        </p:txBody>
      </p:sp>
    </p:spTree>
    <p:extLst>
      <p:ext uri="{BB962C8B-B14F-4D97-AF65-F5344CB8AC3E}">
        <p14:creationId xmlns:p14="http://schemas.microsoft.com/office/powerpoint/2010/main" val="423301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8E32E-4D45-5B32-D5E1-7D2749E5DADF}"/>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0CA2CF91-2AEF-7E6B-1956-DAD4ECAF92E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92B16876-A5F4-3AED-D005-D5433E77411D}"/>
              </a:ext>
            </a:extLst>
          </p:cNvPr>
          <p:cNvSpPr>
            <a:spLocks noGrp="1"/>
          </p:cNvSpPr>
          <p:nvPr>
            <p:ph type="sldNum" sz="quarter" idx="12"/>
          </p:nvPr>
        </p:nvSpPr>
        <p:spPr/>
        <p:txBody>
          <a:bodyPr/>
          <a:lstStyle>
            <a:lvl1pPr>
              <a:defRPr/>
            </a:lvl1pPr>
          </a:lstStyle>
          <a:p>
            <a:fld id="{6C1EF6AE-5187-3B40-8317-B88D1BD8C2A9}" type="slidenum">
              <a:rPr lang="en-GB" altLang="en-US"/>
              <a:pPr/>
              <a:t>‹#›</a:t>
            </a:fld>
            <a:endParaRPr lang="en-GB" altLang="en-US"/>
          </a:p>
        </p:txBody>
      </p:sp>
    </p:spTree>
    <p:extLst>
      <p:ext uri="{BB962C8B-B14F-4D97-AF65-F5344CB8AC3E}">
        <p14:creationId xmlns:p14="http://schemas.microsoft.com/office/powerpoint/2010/main" val="175157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21E594C-A70F-5D0C-E262-28BA46FD4BE1}"/>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6782C841-A180-BBEF-9A24-EF32496DC8F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53356984-B0A0-0D7C-10B7-F6440E764A62}"/>
              </a:ext>
            </a:extLst>
          </p:cNvPr>
          <p:cNvSpPr>
            <a:spLocks noGrp="1"/>
          </p:cNvSpPr>
          <p:nvPr>
            <p:ph type="sldNum" sz="quarter" idx="12"/>
          </p:nvPr>
        </p:nvSpPr>
        <p:spPr/>
        <p:txBody>
          <a:bodyPr/>
          <a:lstStyle>
            <a:lvl1pPr>
              <a:defRPr/>
            </a:lvl1pPr>
          </a:lstStyle>
          <a:p>
            <a:fld id="{F2CA95FD-BFC6-B743-8160-95C7D3B4AEDB}" type="slidenum">
              <a:rPr lang="en-GB" altLang="en-US"/>
              <a:pPr/>
              <a:t>‹#›</a:t>
            </a:fld>
            <a:endParaRPr lang="en-GB" altLang="en-US"/>
          </a:p>
        </p:txBody>
      </p:sp>
    </p:spTree>
    <p:extLst>
      <p:ext uri="{BB962C8B-B14F-4D97-AF65-F5344CB8AC3E}">
        <p14:creationId xmlns:p14="http://schemas.microsoft.com/office/powerpoint/2010/main" val="148745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A5140B1-9886-BA47-6AE6-975204229621}"/>
              </a:ext>
            </a:extLst>
          </p:cNvPr>
          <p:cNvSpPr>
            <a:spLocks noGrp="1"/>
          </p:cNvSpPr>
          <p:nvPr>
            <p:ph type="dt" sz="half" idx="10"/>
          </p:nvPr>
        </p:nvSpPr>
        <p:spPr/>
        <p:txBody>
          <a:bodyPr/>
          <a:lstStyle>
            <a:lvl1pPr>
              <a:defRPr/>
            </a:lvl1pPr>
          </a:lstStyle>
          <a:p>
            <a:pPr>
              <a:defRPr/>
            </a:pPr>
            <a:fld id="{0F11F0D3-D564-F445-904A-CE8213E9A19A}" type="datetimeFigureOut">
              <a:rPr lang="en-US"/>
              <a:pPr>
                <a:defRPr/>
              </a:pPr>
              <a:t>12/5/2022</a:t>
            </a:fld>
            <a:endParaRPr lang="en-GB"/>
          </a:p>
        </p:txBody>
      </p:sp>
      <p:sp>
        <p:nvSpPr>
          <p:cNvPr id="5" name="Footer Placeholder 2">
            <a:extLst>
              <a:ext uri="{FF2B5EF4-FFF2-40B4-BE49-F238E27FC236}">
                <a16:creationId xmlns:a16="http://schemas.microsoft.com/office/drawing/2014/main" id="{14BCE571-E68D-3A50-2502-970C36D4E5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46B22BDB-96F6-56D9-9F8D-060D83544FDC}"/>
              </a:ext>
            </a:extLst>
          </p:cNvPr>
          <p:cNvSpPr>
            <a:spLocks noGrp="1"/>
          </p:cNvSpPr>
          <p:nvPr>
            <p:ph type="sldNum" sz="quarter" idx="12"/>
          </p:nvPr>
        </p:nvSpPr>
        <p:spPr/>
        <p:txBody>
          <a:bodyPr/>
          <a:lstStyle>
            <a:lvl1pPr>
              <a:defRPr/>
            </a:lvl1pPr>
          </a:lstStyle>
          <a:p>
            <a:fld id="{A4E4B3DD-3CCD-F441-A16D-2E3EB0639671}" type="slidenum">
              <a:rPr lang="en-GB" altLang="en-US"/>
              <a:pPr/>
              <a:t>‹#›</a:t>
            </a:fld>
            <a:endParaRPr lang="en-GB" altLang="en-US"/>
          </a:p>
        </p:txBody>
      </p:sp>
    </p:spTree>
    <p:extLst>
      <p:ext uri="{BB962C8B-B14F-4D97-AF65-F5344CB8AC3E}">
        <p14:creationId xmlns:p14="http://schemas.microsoft.com/office/powerpoint/2010/main" val="4132080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A538331-8666-D6B7-D873-5CF887E0DB1B}"/>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66DAFF22-2D6D-5E18-7C62-57D16227B84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0A5FFA3F-6C88-28D0-FA8E-73C25E7D7A0F}"/>
              </a:ext>
            </a:extLst>
          </p:cNvPr>
          <p:cNvSpPr>
            <a:spLocks noGrp="1"/>
          </p:cNvSpPr>
          <p:nvPr>
            <p:ph type="sldNum" sz="quarter" idx="12"/>
          </p:nvPr>
        </p:nvSpPr>
        <p:spPr/>
        <p:txBody>
          <a:bodyPr/>
          <a:lstStyle>
            <a:lvl1pPr>
              <a:defRPr/>
            </a:lvl1pPr>
          </a:lstStyle>
          <a:p>
            <a:fld id="{237557F2-BAD5-B443-865A-EAA11BB0B1DD}" type="slidenum">
              <a:rPr lang="en-GB" altLang="en-US"/>
              <a:pPr/>
              <a:t>‹#›</a:t>
            </a:fld>
            <a:endParaRPr lang="en-GB" altLang="en-US"/>
          </a:p>
        </p:txBody>
      </p:sp>
    </p:spTree>
    <p:extLst>
      <p:ext uri="{BB962C8B-B14F-4D97-AF65-F5344CB8AC3E}">
        <p14:creationId xmlns:p14="http://schemas.microsoft.com/office/powerpoint/2010/main" val="1604830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AAD18-48B7-EE39-E16D-2CA9A4D09FEB}"/>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216A3A7-00B9-C978-B2C7-80B811685E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D0F64A3-0F68-99EF-9E06-1AC0FF4FDB80}"/>
              </a:ext>
            </a:extLst>
          </p:cNvPr>
          <p:cNvSpPr>
            <a:spLocks noGrp="1"/>
          </p:cNvSpPr>
          <p:nvPr>
            <p:ph type="sldNum" sz="quarter" idx="12"/>
          </p:nvPr>
        </p:nvSpPr>
        <p:spPr/>
        <p:txBody>
          <a:bodyPr/>
          <a:lstStyle>
            <a:lvl1pPr>
              <a:defRPr/>
            </a:lvl1pPr>
          </a:lstStyle>
          <a:p>
            <a:fld id="{32D0087F-6102-D94E-A57F-8F426E95B975}" type="slidenum">
              <a:rPr lang="en-GB" altLang="en-US"/>
              <a:pPr/>
              <a:t>‹#›</a:t>
            </a:fld>
            <a:endParaRPr lang="en-GB" altLang="en-US"/>
          </a:p>
        </p:txBody>
      </p:sp>
    </p:spTree>
    <p:extLst>
      <p:ext uri="{BB962C8B-B14F-4D97-AF65-F5344CB8AC3E}">
        <p14:creationId xmlns:p14="http://schemas.microsoft.com/office/powerpoint/2010/main" val="3190730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FD536-2FC4-201A-DF90-0F0C26DD3C1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DBD942DE-0967-97C1-BB23-3AF12D4ECD6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3B75A5-0979-F151-147E-BD4A3133EC96}"/>
              </a:ext>
            </a:extLst>
          </p:cNvPr>
          <p:cNvSpPr>
            <a:spLocks noGrp="1"/>
          </p:cNvSpPr>
          <p:nvPr>
            <p:ph type="sldNum" sz="quarter" idx="12"/>
          </p:nvPr>
        </p:nvSpPr>
        <p:spPr/>
        <p:txBody>
          <a:bodyPr/>
          <a:lstStyle>
            <a:lvl1pPr>
              <a:defRPr/>
            </a:lvl1pPr>
          </a:lstStyle>
          <a:p>
            <a:fld id="{C3FD4605-0F8C-F944-906B-E2BBEA77770F}" type="slidenum">
              <a:rPr lang="en-GB" altLang="en-US"/>
              <a:pPr/>
              <a:t>‹#›</a:t>
            </a:fld>
            <a:endParaRPr lang="en-GB" altLang="en-US"/>
          </a:p>
        </p:txBody>
      </p:sp>
    </p:spTree>
    <p:extLst>
      <p:ext uri="{BB962C8B-B14F-4D97-AF65-F5344CB8AC3E}">
        <p14:creationId xmlns:p14="http://schemas.microsoft.com/office/powerpoint/2010/main" val="1290394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0CD710-FA2E-CF01-E48B-CCB9C67229A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5340082A-3E6C-7BA6-57E7-93A19F538D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212F16-EB39-6966-3781-0ACE28B34257}"/>
              </a:ext>
            </a:extLst>
          </p:cNvPr>
          <p:cNvSpPr>
            <a:spLocks noGrp="1"/>
          </p:cNvSpPr>
          <p:nvPr>
            <p:ph type="sldNum" sz="quarter" idx="12"/>
          </p:nvPr>
        </p:nvSpPr>
        <p:spPr/>
        <p:txBody>
          <a:bodyPr/>
          <a:lstStyle>
            <a:lvl1pPr>
              <a:defRPr/>
            </a:lvl1pPr>
          </a:lstStyle>
          <a:p>
            <a:fld id="{4803C348-45C7-8D43-8B41-3940C01BC8DD}" type="slidenum">
              <a:rPr lang="en-GB" altLang="en-US"/>
              <a:pPr/>
              <a:t>‹#›</a:t>
            </a:fld>
            <a:endParaRPr lang="en-GB" altLang="en-US"/>
          </a:p>
        </p:txBody>
      </p:sp>
    </p:spTree>
    <p:extLst>
      <p:ext uri="{BB962C8B-B14F-4D97-AF65-F5344CB8AC3E}">
        <p14:creationId xmlns:p14="http://schemas.microsoft.com/office/powerpoint/2010/main" val="1459853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527BAF-2139-02E4-78B5-E871D92F3C3E}"/>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D2EE74A-1C26-01C3-CA2F-254D8CD671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06574EE-C7D5-7EC1-BD50-7E4E59CA19E1}"/>
              </a:ext>
            </a:extLst>
          </p:cNvPr>
          <p:cNvSpPr>
            <a:spLocks noGrp="1"/>
          </p:cNvSpPr>
          <p:nvPr>
            <p:ph type="sldNum" sz="quarter" idx="12"/>
          </p:nvPr>
        </p:nvSpPr>
        <p:spPr/>
        <p:txBody>
          <a:bodyPr/>
          <a:lstStyle>
            <a:lvl1pPr>
              <a:defRPr/>
            </a:lvl1pPr>
          </a:lstStyle>
          <a:p>
            <a:fld id="{64AE4103-B0B9-6946-B28B-1EF428B5C478}" type="slidenum">
              <a:rPr lang="en-GB" altLang="en-US"/>
              <a:pPr/>
              <a:t>‹#›</a:t>
            </a:fld>
            <a:endParaRPr lang="en-GB" altLang="en-US"/>
          </a:p>
        </p:txBody>
      </p:sp>
    </p:spTree>
    <p:extLst>
      <p:ext uri="{BB962C8B-B14F-4D97-AF65-F5344CB8AC3E}">
        <p14:creationId xmlns:p14="http://schemas.microsoft.com/office/powerpoint/2010/main" val="1369924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7E35A-CD4E-4910-6C00-095F26DB40D7}"/>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276DA8D-C6F2-8D1A-133D-324B23AF6CF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E30F1E-20B6-BF78-8CDB-28AE73F573E7}"/>
              </a:ext>
            </a:extLst>
          </p:cNvPr>
          <p:cNvSpPr>
            <a:spLocks noGrp="1"/>
          </p:cNvSpPr>
          <p:nvPr>
            <p:ph type="sldNum" sz="quarter" idx="12"/>
          </p:nvPr>
        </p:nvSpPr>
        <p:spPr/>
        <p:txBody>
          <a:bodyPr/>
          <a:lstStyle>
            <a:lvl1pPr>
              <a:defRPr/>
            </a:lvl1pPr>
          </a:lstStyle>
          <a:p>
            <a:fld id="{38F88230-3716-114B-B6F0-31DF64753C59}" type="slidenum">
              <a:rPr lang="en-GB" altLang="en-US"/>
              <a:pPr/>
              <a:t>‹#›</a:t>
            </a:fld>
            <a:endParaRPr lang="en-GB" altLang="en-US"/>
          </a:p>
        </p:txBody>
      </p:sp>
    </p:spTree>
    <p:extLst>
      <p:ext uri="{BB962C8B-B14F-4D97-AF65-F5344CB8AC3E}">
        <p14:creationId xmlns:p14="http://schemas.microsoft.com/office/powerpoint/2010/main" val="4236015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BA3EE8-58EF-620C-D0D8-1ED49D3ADB8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C39AC42-087C-8647-5617-01BC07A50FC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9B22239-6A1C-DCE4-E45D-772330DE5BE9}"/>
              </a:ext>
            </a:extLst>
          </p:cNvPr>
          <p:cNvSpPr>
            <a:spLocks noGrp="1"/>
          </p:cNvSpPr>
          <p:nvPr>
            <p:ph type="sldNum" sz="quarter" idx="12"/>
          </p:nvPr>
        </p:nvSpPr>
        <p:spPr/>
        <p:txBody>
          <a:bodyPr/>
          <a:lstStyle>
            <a:lvl1pPr>
              <a:defRPr/>
            </a:lvl1pPr>
          </a:lstStyle>
          <a:p>
            <a:fld id="{9FEBEBCB-EE59-184C-AB4F-8865F8B0977C}" type="slidenum">
              <a:rPr lang="en-GB" altLang="en-US"/>
              <a:pPr/>
              <a:t>‹#›</a:t>
            </a:fld>
            <a:endParaRPr lang="en-GB" altLang="en-US"/>
          </a:p>
        </p:txBody>
      </p:sp>
    </p:spTree>
    <p:extLst>
      <p:ext uri="{BB962C8B-B14F-4D97-AF65-F5344CB8AC3E}">
        <p14:creationId xmlns:p14="http://schemas.microsoft.com/office/powerpoint/2010/main" val="3263427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8FBB52-718C-6C2B-47E5-F216A89C86FC}"/>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87EB28B4-EA5C-10EF-FD7C-DD7D747E8DC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7CFE8944-CEF0-BA43-8D2A-BE214170DC3D}"/>
              </a:ext>
            </a:extLst>
          </p:cNvPr>
          <p:cNvSpPr>
            <a:spLocks noGrp="1"/>
          </p:cNvSpPr>
          <p:nvPr>
            <p:ph type="sldNum" sz="quarter" idx="12"/>
          </p:nvPr>
        </p:nvSpPr>
        <p:spPr/>
        <p:txBody>
          <a:bodyPr/>
          <a:lstStyle>
            <a:lvl1pPr>
              <a:defRPr/>
            </a:lvl1pPr>
          </a:lstStyle>
          <a:p>
            <a:fld id="{82984FFB-CD08-DC47-9594-A5FA65CA7AB7}" type="slidenum">
              <a:rPr lang="en-GB" altLang="en-US"/>
              <a:pPr/>
              <a:t>‹#›</a:t>
            </a:fld>
            <a:endParaRPr lang="en-GB" altLang="en-US"/>
          </a:p>
        </p:txBody>
      </p:sp>
    </p:spTree>
    <p:extLst>
      <p:ext uri="{BB962C8B-B14F-4D97-AF65-F5344CB8AC3E}">
        <p14:creationId xmlns:p14="http://schemas.microsoft.com/office/powerpoint/2010/main" val="1958278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E011BB-BA03-6183-16D6-74E00413B2C6}"/>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8C513C52-722B-4070-F706-E33BC94B00B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E1373FEF-4A2B-FDB3-D5C7-CB459AB35B82}"/>
              </a:ext>
            </a:extLst>
          </p:cNvPr>
          <p:cNvSpPr>
            <a:spLocks noGrp="1"/>
          </p:cNvSpPr>
          <p:nvPr>
            <p:ph type="sldNum" sz="quarter" idx="12"/>
          </p:nvPr>
        </p:nvSpPr>
        <p:spPr/>
        <p:txBody>
          <a:bodyPr/>
          <a:lstStyle>
            <a:lvl1pPr>
              <a:defRPr/>
            </a:lvl1pPr>
          </a:lstStyle>
          <a:p>
            <a:fld id="{81DF4434-7217-834D-8525-90DC08E7698F}" type="slidenum">
              <a:rPr lang="en-GB" altLang="en-US"/>
              <a:pPr/>
              <a:t>‹#›</a:t>
            </a:fld>
            <a:endParaRPr lang="en-GB" altLang="en-US"/>
          </a:p>
        </p:txBody>
      </p:sp>
    </p:spTree>
    <p:extLst>
      <p:ext uri="{BB962C8B-B14F-4D97-AF65-F5344CB8AC3E}">
        <p14:creationId xmlns:p14="http://schemas.microsoft.com/office/powerpoint/2010/main" val="3620087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E8158-9676-8A85-8FA0-B602F4DABB21}"/>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AC519E23-6FD0-79FB-C748-BFBBC72433E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1939045A-838C-CC0C-55EF-EB134C93ADF1}"/>
              </a:ext>
            </a:extLst>
          </p:cNvPr>
          <p:cNvSpPr>
            <a:spLocks noGrp="1"/>
          </p:cNvSpPr>
          <p:nvPr>
            <p:ph type="sldNum" sz="quarter" idx="12"/>
          </p:nvPr>
        </p:nvSpPr>
        <p:spPr/>
        <p:txBody>
          <a:bodyPr/>
          <a:lstStyle>
            <a:lvl1pPr>
              <a:defRPr/>
            </a:lvl1pPr>
          </a:lstStyle>
          <a:p>
            <a:fld id="{5CC36124-9CA5-2E48-92C2-B5EA1A72059A}" type="slidenum">
              <a:rPr lang="en-GB" altLang="en-US"/>
              <a:pPr/>
              <a:t>‹#›</a:t>
            </a:fld>
            <a:endParaRPr lang="en-GB" altLang="en-US"/>
          </a:p>
        </p:txBody>
      </p:sp>
    </p:spTree>
    <p:extLst>
      <p:ext uri="{BB962C8B-B14F-4D97-AF65-F5344CB8AC3E}">
        <p14:creationId xmlns:p14="http://schemas.microsoft.com/office/powerpoint/2010/main" val="291679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7FD3F383-2F71-2B96-53C4-C64B0204CD62}"/>
              </a:ext>
            </a:extLst>
          </p:cNvPr>
          <p:cNvSpPr>
            <a:spLocks noGrp="1"/>
          </p:cNvSpPr>
          <p:nvPr>
            <p:ph type="dt" sz="half" idx="10"/>
          </p:nvPr>
        </p:nvSpPr>
        <p:spPr/>
        <p:txBody>
          <a:bodyPr/>
          <a:lstStyle>
            <a:lvl1pPr>
              <a:defRPr/>
            </a:lvl1pPr>
          </a:lstStyle>
          <a:p>
            <a:pPr>
              <a:defRPr/>
            </a:pPr>
            <a:fld id="{1975F763-DD69-0F48-B414-DD229B697E30}" type="datetimeFigureOut">
              <a:rPr lang="en-US"/>
              <a:pPr>
                <a:defRPr/>
              </a:pPr>
              <a:t>12/5/2022</a:t>
            </a:fld>
            <a:endParaRPr lang="en-GB"/>
          </a:p>
        </p:txBody>
      </p:sp>
      <p:sp>
        <p:nvSpPr>
          <p:cNvPr id="5" name="Footer Placeholder 4">
            <a:extLst>
              <a:ext uri="{FF2B5EF4-FFF2-40B4-BE49-F238E27FC236}">
                <a16:creationId xmlns:a16="http://schemas.microsoft.com/office/drawing/2014/main" id="{484112AF-C877-B64D-AE5E-560055E37EB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50F507E-1DC9-C1AA-8B36-F0FADA2125C1}"/>
              </a:ext>
            </a:extLst>
          </p:cNvPr>
          <p:cNvSpPr>
            <a:spLocks noGrp="1"/>
          </p:cNvSpPr>
          <p:nvPr>
            <p:ph type="sldNum" sz="quarter" idx="12"/>
          </p:nvPr>
        </p:nvSpPr>
        <p:spPr/>
        <p:txBody>
          <a:bodyPr/>
          <a:lstStyle>
            <a:lvl1pPr>
              <a:defRPr/>
            </a:lvl1pPr>
          </a:lstStyle>
          <a:p>
            <a:fld id="{CA059F7C-3CC9-6947-8937-3F775B820571}" type="slidenum">
              <a:rPr lang="en-GB" altLang="en-US"/>
              <a:pPr/>
              <a:t>‹#›</a:t>
            </a:fld>
            <a:endParaRPr lang="en-GB" altLang="en-US"/>
          </a:p>
        </p:txBody>
      </p:sp>
    </p:spTree>
    <p:extLst>
      <p:ext uri="{BB962C8B-B14F-4D97-AF65-F5344CB8AC3E}">
        <p14:creationId xmlns:p14="http://schemas.microsoft.com/office/powerpoint/2010/main" val="270876133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CBE8AD-BD3E-C807-A49E-4B96658980D0}"/>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8B1F8574-9E3D-D038-559E-318BC99807F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0753BC8-D3B5-6B20-58ED-6E63541A6978}"/>
              </a:ext>
            </a:extLst>
          </p:cNvPr>
          <p:cNvSpPr>
            <a:spLocks noGrp="1"/>
          </p:cNvSpPr>
          <p:nvPr>
            <p:ph type="sldNum" sz="quarter" idx="12"/>
          </p:nvPr>
        </p:nvSpPr>
        <p:spPr/>
        <p:txBody>
          <a:bodyPr/>
          <a:lstStyle>
            <a:lvl1pPr>
              <a:defRPr/>
            </a:lvl1pPr>
          </a:lstStyle>
          <a:p>
            <a:fld id="{A14C253C-E568-A645-AAE5-8B577B2794D1}" type="slidenum">
              <a:rPr lang="en-GB" altLang="en-US"/>
              <a:pPr/>
              <a:t>‹#›</a:t>
            </a:fld>
            <a:endParaRPr lang="en-GB" altLang="en-US"/>
          </a:p>
        </p:txBody>
      </p:sp>
    </p:spTree>
    <p:extLst>
      <p:ext uri="{BB962C8B-B14F-4D97-AF65-F5344CB8AC3E}">
        <p14:creationId xmlns:p14="http://schemas.microsoft.com/office/powerpoint/2010/main" val="1300107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E6DFA4A-7722-3BEF-0D4C-79E835678765}"/>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A4412A96-AE04-2737-F15B-AB9BCEF9C09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40448C73-C2B1-6A88-0981-5ECCC10FD97E}"/>
              </a:ext>
            </a:extLst>
          </p:cNvPr>
          <p:cNvSpPr>
            <a:spLocks noGrp="1"/>
          </p:cNvSpPr>
          <p:nvPr>
            <p:ph type="sldNum" sz="quarter" idx="12"/>
          </p:nvPr>
        </p:nvSpPr>
        <p:spPr/>
        <p:txBody>
          <a:bodyPr/>
          <a:lstStyle>
            <a:lvl1pPr>
              <a:defRPr/>
            </a:lvl1pPr>
          </a:lstStyle>
          <a:p>
            <a:fld id="{D46734CD-D0B5-F847-92B2-716E8CCDACB1}" type="slidenum">
              <a:rPr lang="en-GB" altLang="en-US"/>
              <a:pPr/>
              <a:t>‹#›</a:t>
            </a:fld>
            <a:endParaRPr lang="en-GB" altLang="en-US"/>
          </a:p>
        </p:txBody>
      </p:sp>
    </p:spTree>
    <p:extLst>
      <p:ext uri="{BB962C8B-B14F-4D97-AF65-F5344CB8AC3E}">
        <p14:creationId xmlns:p14="http://schemas.microsoft.com/office/powerpoint/2010/main" val="2336151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D2D87-8B37-C076-53CD-C766FACCB45B}"/>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873EC3D-991C-E665-71F1-E36C78C28D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74EDECF-46AC-FFB3-2256-CC1B66AC584C}"/>
              </a:ext>
            </a:extLst>
          </p:cNvPr>
          <p:cNvSpPr>
            <a:spLocks noGrp="1"/>
          </p:cNvSpPr>
          <p:nvPr>
            <p:ph type="sldNum" sz="quarter" idx="12"/>
          </p:nvPr>
        </p:nvSpPr>
        <p:spPr/>
        <p:txBody>
          <a:bodyPr/>
          <a:lstStyle>
            <a:lvl1pPr>
              <a:defRPr/>
            </a:lvl1pPr>
          </a:lstStyle>
          <a:p>
            <a:fld id="{EA1034A7-249D-6E4D-8C4F-D2C23A6F43DA}" type="slidenum">
              <a:rPr lang="en-GB" altLang="en-US"/>
              <a:pPr/>
              <a:t>‹#›</a:t>
            </a:fld>
            <a:endParaRPr lang="en-GB" altLang="en-US"/>
          </a:p>
        </p:txBody>
      </p:sp>
    </p:spTree>
    <p:extLst>
      <p:ext uri="{BB962C8B-B14F-4D97-AF65-F5344CB8AC3E}">
        <p14:creationId xmlns:p14="http://schemas.microsoft.com/office/powerpoint/2010/main" val="24010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4FE03-BD3A-35EB-5BFF-5DCC02673B7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4A89637-8CE4-CBAF-2925-D77E74A6BA9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FA119B6-ECDA-8A5E-5D41-31195FD7DD7B}"/>
              </a:ext>
            </a:extLst>
          </p:cNvPr>
          <p:cNvSpPr>
            <a:spLocks noGrp="1"/>
          </p:cNvSpPr>
          <p:nvPr>
            <p:ph type="sldNum" sz="quarter" idx="12"/>
          </p:nvPr>
        </p:nvSpPr>
        <p:spPr/>
        <p:txBody>
          <a:bodyPr/>
          <a:lstStyle>
            <a:lvl1pPr>
              <a:defRPr/>
            </a:lvl1pPr>
          </a:lstStyle>
          <a:p>
            <a:fld id="{7A83C9CE-E15D-B34E-AF75-5A75133FAE99}" type="slidenum">
              <a:rPr lang="en-GB" altLang="en-US"/>
              <a:pPr/>
              <a:t>‹#›</a:t>
            </a:fld>
            <a:endParaRPr lang="en-GB" altLang="en-US"/>
          </a:p>
        </p:txBody>
      </p:sp>
    </p:spTree>
    <p:extLst>
      <p:ext uri="{BB962C8B-B14F-4D97-AF65-F5344CB8AC3E}">
        <p14:creationId xmlns:p14="http://schemas.microsoft.com/office/powerpoint/2010/main" val="208128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236A852-8FA7-F451-17A9-D3D70804B52E}"/>
              </a:ext>
            </a:extLst>
          </p:cNvPr>
          <p:cNvSpPr>
            <a:spLocks noGrp="1"/>
          </p:cNvSpPr>
          <p:nvPr>
            <p:ph type="dt" sz="half" idx="10"/>
          </p:nvPr>
        </p:nvSpPr>
        <p:spPr/>
        <p:txBody>
          <a:bodyPr/>
          <a:lstStyle>
            <a:lvl1pPr>
              <a:defRPr/>
            </a:lvl1pPr>
          </a:lstStyle>
          <a:p>
            <a:pPr>
              <a:defRPr/>
            </a:pPr>
            <a:fld id="{22467DF3-2D57-1F42-8225-E1385EDBD917}" type="datetimeFigureOut">
              <a:rPr lang="en-US"/>
              <a:pPr>
                <a:defRPr/>
              </a:pPr>
              <a:t>12/5/2022</a:t>
            </a:fld>
            <a:endParaRPr lang="en-GB"/>
          </a:p>
        </p:txBody>
      </p:sp>
      <p:sp>
        <p:nvSpPr>
          <p:cNvPr id="6" name="Footer Placeholder 2">
            <a:extLst>
              <a:ext uri="{FF2B5EF4-FFF2-40B4-BE49-F238E27FC236}">
                <a16:creationId xmlns:a16="http://schemas.microsoft.com/office/drawing/2014/main" id="{2A9199CA-2F09-F34E-0E99-350D2309C6B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01EBA508-FE2E-47FF-D8A6-C7F81BD5A62D}"/>
              </a:ext>
            </a:extLst>
          </p:cNvPr>
          <p:cNvSpPr>
            <a:spLocks noGrp="1"/>
          </p:cNvSpPr>
          <p:nvPr>
            <p:ph type="sldNum" sz="quarter" idx="12"/>
          </p:nvPr>
        </p:nvSpPr>
        <p:spPr/>
        <p:txBody>
          <a:bodyPr/>
          <a:lstStyle>
            <a:lvl1pPr>
              <a:defRPr/>
            </a:lvl1pPr>
          </a:lstStyle>
          <a:p>
            <a:fld id="{8323BEC7-9802-8645-ACBE-499E8C8F2F91}" type="slidenum">
              <a:rPr lang="en-GB" altLang="en-US"/>
              <a:pPr/>
              <a:t>‹#›</a:t>
            </a:fld>
            <a:endParaRPr lang="en-GB" altLang="en-US"/>
          </a:p>
        </p:txBody>
      </p:sp>
    </p:spTree>
    <p:extLst>
      <p:ext uri="{BB962C8B-B14F-4D97-AF65-F5344CB8AC3E}">
        <p14:creationId xmlns:p14="http://schemas.microsoft.com/office/powerpoint/2010/main" val="150454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8B4E5A-9EEE-815A-72CA-48327C727B07}"/>
              </a:ext>
            </a:extLst>
          </p:cNvPr>
          <p:cNvSpPr>
            <a:spLocks noGrp="1"/>
          </p:cNvSpPr>
          <p:nvPr>
            <p:ph type="dt" sz="half" idx="10"/>
          </p:nvPr>
        </p:nvSpPr>
        <p:spPr/>
        <p:txBody>
          <a:bodyPr/>
          <a:lstStyle>
            <a:lvl1pPr>
              <a:defRPr/>
            </a:lvl1pPr>
          </a:lstStyle>
          <a:p>
            <a:pPr>
              <a:defRPr/>
            </a:pPr>
            <a:fld id="{9C71C694-8361-A945-A9B8-5A6E12A8FC25}" type="datetimeFigureOut">
              <a:rPr lang="en-US"/>
              <a:pPr>
                <a:defRPr/>
              </a:pPr>
              <a:t>12/5/2022</a:t>
            </a:fld>
            <a:endParaRPr lang="en-GB"/>
          </a:p>
        </p:txBody>
      </p:sp>
      <p:sp>
        <p:nvSpPr>
          <p:cNvPr id="8" name="Footer Placeholder 2">
            <a:extLst>
              <a:ext uri="{FF2B5EF4-FFF2-40B4-BE49-F238E27FC236}">
                <a16:creationId xmlns:a16="http://schemas.microsoft.com/office/drawing/2014/main" id="{37B1C6E5-DE90-224E-9837-E100DF8B1CA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22">
            <a:extLst>
              <a:ext uri="{FF2B5EF4-FFF2-40B4-BE49-F238E27FC236}">
                <a16:creationId xmlns:a16="http://schemas.microsoft.com/office/drawing/2014/main" id="{DAFD01BC-ABC3-0C84-0DE5-FD761907D918}"/>
              </a:ext>
            </a:extLst>
          </p:cNvPr>
          <p:cNvSpPr>
            <a:spLocks noGrp="1"/>
          </p:cNvSpPr>
          <p:nvPr>
            <p:ph type="sldNum" sz="quarter" idx="12"/>
          </p:nvPr>
        </p:nvSpPr>
        <p:spPr/>
        <p:txBody>
          <a:bodyPr/>
          <a:lstStyle>
            <a:lvl1pPr>
              <a:defRPr/>
            </a:lvl1pPr>
          </a:lstStyle>
          <a:p>
            <a:fld id="{94FD657D-45FA-CF4F-92B2-BB93E93A34EA}" type="slidenum">
              <a:rPr lang="en-GB" altLang="en-US"/>
              <a:pPr/>
              <a:t>‹#›</a:t>
            </a:fld>
            <a:endParaRPr lang="en-GB" altLang="en-US"/>
          </a:p>
        </p:txBody>
      </p:sp>
    </p:spTree>
    <p:extLst>
      <p:ext uri="{BB962C8B-B14F-4D97-AF65-F5344CB8AC3E}">
        <p14:creationId xmlns:p14="http://schemas.microsoft.com/office/powerpoint/2010/main" val="59993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9E4822F5-013F-20F8-EB7D-84ED1629C203}"/>
              </a:ext>
            </a:extLst>
          </p:cNvPr>
          <p:cNvSpPr>
            <a:spLocks noGrp="1"/>
          </p:cNvSpPr>
          <p:nvPr>
            <p:ph type="dt" sz="half" idx="10"/>
          </p:nvPr>
        </p:nvSpPr>
        <p:spPr/>
        <p:txBody>
          <a:bodyPr/>
          <a:lstStyle>
            <a:lvl1pPr>
              <a:defRPr/>
            </a:lvl1pPr>
          </a:lstStyle>
          <a:p>
            <a:pPr>
              <a:defRPr/>
            </a:pPr>
            <a:fld id="{CF9F7266-00DD-D941-8961-DD7BC45AE76F}" type="datetimeFigureOut">
              <a:rPr lang="en-US"/>
              <a:pPr>
                <a:defRPr/>
              </a:pPr>
              <a:t>12/5/2022</a:t>
            </a:fld>
            <a:endParaRPr lang="en-GB"/>
          </a:p>
        </p:txBody>
      </p:sp>
      <p:sp>
        <p:nvSpPr>
          <p:cNvPr id="4" name="Footer Placeholder 2">
            <a:extLst>
              <a:ext uri="{FF2B5EF4-FFF2-40B4-BE49-F238E27FC236}">
                <a16:creationId xmlns:a16="http://schemas.microsoft.com/office/drawing/2014/main" id="{E169569A-6D15-622D-3CD4-597CFB0E477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22">
            <a:extLst>
              <a:ext uri="{FF2B5EF4-FFF2-40B4-BE49-F238E27FC236}">
                <a16:creationId xmlns:a16="http://schemas.microsoft.com/office/drawing/2014/main" id="{11A931E1-6F94-E3E0-B6E9-1AE7B6ED7770}"/>
              </a:ext>
            </a:extLst>
          </p:cNvPr>
          <p:cNvSpPr>
            <a:spLocks noGrp="1"/>
          </p:cNvSpPr>
          <p:nvPr>
            <p:ph type="sldNum" sz="quarter" idx="12"/>
          </p:nvPr>
        </p:nvSpPr>
        <p:spPr/>
        <p:txBody>
          <a:bodyPr/>
          <a:lstStyle>
            <a:lvl1pPr>
              <a:defRPr/>
            </a:lvl1pPr>
          </a:lstStyle>
          <a:p>
            <a:fld id="{F01C9D8D-FAEC-6D4A-B974-3B1740D29C7E}" type="slidenum">
              <a:rPr lang="en-GB" altLang="en-US"/>
              <a:pPr/>
              <a:t>‹#›</a:t>
            </a:fld>
            <a:endParaRPr lang="en-GB" altLang="en-US"/>
          </a:p>
        </p:txBody>
      </p:sp>
    </p:spTree>
    <p:extLst>
      <p:ext uri="{BB962C8B-B14F-4D97-AF65-F5344CB8AC3E}">
        <p14:creationId xmlns:p14="http://schemas.microsoft.com/office/powerpoint/2010/main" val="63709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D7F2C3F5-207A-6B77-6D8D-376390FB16C4}"/>
              </a:ext>
            </a:extLst>
          </p:cNvPr>
          <p:cNvSpPr>
            <a:spLocks noGrp="1"/>
          </p:cNvSpPr>
          <p:nvPr>
            <p:ph type="dt" sz="half" idx="10"/>
          </p:nvPr>
        </p:nvSpPr>
        <p:spPr/>
        <p:txBody>
          <a:bodyPr/>
          <a:lstStyle>
            <a:lvl1pPr>
              <a:defRPr/>
            </a:lvl1pPr>
          </a:lstStyle>
          <a:p>
            <a:pPr>
              <a:defRPr/>
            </a:pPr>
            <a:fld id="{EE5EFF4D-0C74-274B-B1EB-489E09CAF13C}" type="datetimeFigureOut">
              <a:rPr lang="en-US"/>
              <a:pPr>
                <a:defRPr/>
              </a:pPr>
              <a:t>12/5/2022</a:t>
            </a:fld>
            <a:endParaRPr lang="en-GB"/>
          </a:p>
        </p:txBody>
      </p:sp>
      <p:sp>
        <p:nvSpPr>
          <p:cNvPr id="3" name="Footer Placeholder 2">
            <a:extLst>
              <a:ext uri="{FF2B5EF4-FFF2-40B4-BE49-F238E27FC236}">
                <a16:creationId xmlns:a16="http://schemas.microsoft.com/office/drawing/2014/main" id="{12225B22-FF7A-48C6-74A9-1E731CAF7A1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22">
            <a:extLst>
              <a:ext uri="{FF2B5EF4-FFF2-40B4-BE49-F238E27FC236}">
                <a16:creationId xmlns:a16="http://schemas.microsoft.com/office/drawing/2014/main" id="{B5DAA815-26B5-DFEC-C355-FDB15F31AB65}"/>
              </a:ext>
            </a:extLst>
          </p:cNvPr>
          <p:cNvSpPr>
            <a:spLocks noGrp="1"/>
          </p:cNvSpPr>
          <p:nvPr>
            <p:ph type="sldNum" sz="quarter" idx="12"/>
          </p:nvPr>
        </p:nvSpPr>
        <p:spPr/>
        <p:txBody>
          <a:bodyPr/>
          <a:lstStyle>
            <a:lvl1pPr>
              <a:defRPr/>
            </a:lvl1pPr>
          </a:lstStyle>
          <a:p>
            <a:fld id="{41510A17-E298-D244-A015-17942163EA12}" type="slidenum">
              <a:rPr lang="en-GB" altLang="en-US"/>
              <a:pPr/>
              <a:t>‹#›</a:t>
            </a:fld>
            <a:endParaRPr lang="en-GB" altLang="en-US"/>
          </a:p>
        </p:txBody>
      </p:sp>
    </p:spTree>
    <p:extLst>
      <p:ext uri="{BB962C8B-B14F-4D97-AF65-F5344CB8AC3E}">
        <p14:creationId xmlns:p14="http://schemas.microsoft.com/office/powerpoint/2010/main" val="197976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3A367DA1-EACE-AE53-F855-5A24655AA468}"/>
              </a:ext>
            </a:extLst>
          </p:cNvPr>
          <p:cNvSpPr>
            <a:spLocks noGrp="1"/>
          </p:cNvSpPr>
          <p:nvPr>
            <p:ph type="dt" sz="half" idx="10"/>
          </p:nvPr>
        </p:nvSpPr>
        <p:spPr/>
        <p:txBody>
          <a:bodyPr/>
          <a:lstStyle>
            <a:lvl1pPr>
              <a:defRPr/>
            </a:lvl1pPr>
          </a:lstStyle>
          <a:p>
            <a:pPr>
              <a:defRPr/>
            </a:pPr>
            <a:fld id="{62AB21D5-47E0-2445-9832-9D1E4378E57A}" type="datetimeFigureOut">
              <a:rPr lang="en-US"/>
              <a:pPr>
                <a:defRPr/>
              </a:pPr>
              <a:t>12/5/2022</a:t>
            </a:fld>
            <a:endParaRPr lang="en-GB"/>
          </a:p>
        </p:txBody>
      </p:sp>
      <p:sp>
        <p:nvSpPr>
          <p:cNvPr id="6" name="Footer Placeholder 2">
            <a:extLst>
              <a:ext uri="{FF2B5EF4-FFF2-40B4-BE49-F238E27FC236}">
                <a16:creationId xmlns:a16="http://schemas.microsoft.com/office/drawing/2014/main" id="{736D27B8-EC99-E54B-6F89-0B29B8F508A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7793FF4B-9284-81CC-D19B-40E7492E1A87}"/>
              </a:ext>
            </a:extLst>
          </p:cNvPr>
          <p:cNvSpPr>
            <a:spLocks noGrp="1"/>
          </p:cNvSpPr>
          <p:nvPr>
            <p:ph type="sldNum" sz="quarter" idx="12"/>
          </p:nvPr>
        </p:nvSpPr>
        <p:spPr/>
        <p:txBody>
          <a:bodyPr/>
          <a:lstStyle>
            <a:lvl1pPr>
              <a:defRPr/>
            </a:lvl1pPr>
          </a:lstStyle>
          <a:p>
            <a:fld id="{E7111B23-C4CB-9B43-985E-4285D78B6A4D}" type="slidenum">
              <a:rPr lang="en-GB" altLang="en-US"/>
              <a:pPr/>
              <a:t>‹#›</a:t>
            </a:fld>
            <a:endParaRPr lang="en-GB" altLang="en-US"/>
          </a:p>
        </p:txBody>
      </p:sp>
    </p:spTree>
    <p:extLst>
      <p:ext uri="{BB962C8B-B14F-4D97-AF65-F5344CB8AC3E}">
        <p14:creationId xmlns:p14="http://schemas.microsoft.com/office/powerpoint/2010/main" val="241162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AB51FADE-665A-56D0-54FE-5860CB59E13E}"/>
              </a:ext>
            </a:extLst>
          </p:cNvPr>
          <p:cNvSpPr>
            <a:spLocks noGrp="1"/>
          </p:cNvSpPr>
          <p:nvPr>
            <p:ph type="dt" sz="half" idx="10"/>
          </p:nvPr>
        </p:nvSpPr>
        <p:spPr/>
        <p:txBody>
          <a:bodyPr/>
          <a:lstStyle>
            <a:lvl1pPr>
              <a:defRPr/>
            </a:lvl1pPr>
          </a:lstStyle>
          <a:p>
            <a:pPr>
              <a:defRPr/>
            </a:pPr>
            <a:fld id="{521855C5-3DA4-D048-ABC8-EC4AC255E442}" type="datetimeFigureOut">
              <a:rPr lang="en-US"/>
              <a:pPr>
                <a:defRPr/>
              </a:pPr>
              <a:t>12/5/2022</a:t>
            </a:fld>
            <a:endParaRPr lang="en-GB"/>
          </a:p>
        </p:txBody>
      </p:sp>
      <p:sp>
        <p:nvSpPr>
          <p:cNvPr id="6" name="Footer Placeholder 2">
            <a:extLst>
              <a:ext uri="{FF2B5EF4-FFF2-40B4-BE49-F238E27FC236}">
                <a16:creationId xmlns:a16="http://schemas.microsoft.com/office/drawing/2014/main" id="{C083D082-F440-D7B8-1BC5-F3178FDF917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12294CCF-09BC-0846-B560-6673348715ED}"/>
              </a:ext>
            </a:extLst>
          </p:cNvPr>
          <p:cNvSpPr>
            <a:spLocks noGrp="1"/>
          </p:cNvSpPr>
          <p:nvPr>
            <p:ph type="sldNum" sz="quarter" idx="12"/>
          </p:nvPr>
        </p:nvSpPr>
        <p:spPr/>
        <p:txBody>
          <a:bodyPr/>
          <a:lstStyle>
            <a:lvl1pPr>
              <a:defRPr/>
            </a:lvl1pPr>
          </a:lstStyle>
          <a:p>
            <a:fld id="{494B58FB-56B2-1E42-AA66-A4127AB2A062}" type="slidenum">
              <a:rPr lang="en-GB" altLang="en-US"/>
              <a:pPr/>
              <a:t>‹#›</a:t>
            </a:fld>
            <a:endParaRPr lang="en-GB" altLang="en-US"/>
          </a:p>
        </p:txBody>
      </p:sp>
    </p:spTree>
    <p:extLst>
      <p:ext uri="{BB962C8B-B14F-4D97-AF65-F5344CB8AC3E}">
        <p14:creationId xmlns:p14="http://schemas.microsoft.com/office/powerpoint/2010/main" val="400768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9A89CD0F-1C83-1521-08ED-0B22AC323369}"/>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B45677DD-98E7-CBA2-9770-1EB0DBB02656}"/>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EED75616-03D8-1293-2F97-304A36618D79}"/>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ea typeface="+mn-ea"/>
              </a:defRPr>
            </a:lvl1pPr>
          </a:lstStyle>
          <a:p>
            <a:pPr>
              <a:defRPr/>
            </a:pPr>
            <a:fld id="{1C41ABB2-FB3C-4248-8FE1-E23018005772}" type="datetimeFigureOut">
              <a:rPr lang="en-US"/>
              <a:pPr>
                <a:defRPr/>
              </a:pPr>
              <a:t>12/5/2022</a:t>
            </a:fld>
            <a:endParaRPr lang="en-GB"/>
          </a:p>
        </p:txBody>
      </p:sp>
      <p:sp>
        <p:nvSpPr>
          <p:cNvPr id="3" name="Footer Placeholder 2">
            <a:extLst>
              <a:ext uri="{FF2B5EF4-FFF2-40B4-BE49-F238E27FC236}">
                <a16:creationId xmlns:a16="http://schemas.microsoft.com/office/drawing/2014/main" id="{0C8FF5A7-8906-B0E1-433B-8BC522B03305}"/>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ea typeface="+mn-ea"/>
              </a:defRPr>
            </a:lvl1pPr>
          </a:lstStyle>
          <a:p>
            <a:pPr>
              <a:defRPr/>
            </a:pPr>
            <a:endParaRPr lang="en-GB"/>
          </a:p>
        </p:txBody>
      </p:sp>
      <p:sp>
        <p:nvSpPr>
          <p:cNvPr id="23" name="Slide Number Placeholder 22">
            <a:extLst>
              <a:ext uri="{FF2B5EF4-FFF2-40B4-BE49-F238E27FC236}">
                <a16:creationId xmlns:a16="http://schemas.microsoft.com/office/drawing/2014/main" id="{CE3C72B0-3D75-AECB-82CF-90A654E510EF}"/>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FA5AD358-3C6C-EF48-A4AA-23546FC1E540}" type="slidenum">
              <a:rPr lang="en-GB" altLang="en-US"/>
              <a:pPr/>
              <a:t>‹#›</a:t>
            </a:fld>
            <a:endParaRPr lang="en-GB" altLang="en-US"/>
          </a:p>
        </p:txBody>
      </p:sp>
      <p:pic>
        <p:nvPicPr>
          <p:cNvPr id="1031" name="Picture 7" descr="PPT-Slide-test2">
            <a:extLst>
              <a:ext uri="{FF2B5EF4-FFF2-40B4-BE49-F238E27FC236}">
                <a16:creationId xmlns:a16="http://schemas.microsoft.com/office/drawing/2014/main" id="{3C4BBEC6-6FEA-BA90-A034-907B92FF95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859" r:id="rId1"/>
    <p:sldLayoutId id="2147484860" r:id="rId2"/>
    <p:sldLayoutId id="2147484869"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S PGothic" pitchFamily="34" charset="-128"/>
          <a:cs typeface="ＭＳ Ｐゴシック" pitchFamily="-1" charset="-128"/>
        </a:defRPr>
      </a:lvl1pPr>
      <a:lvl2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 charset="-128"/>
        </a:defRPr>
      </a:lvl2pPr>
      <a:lvl3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 charset="-128"/>
        </a:defRPr>
      </a:lvl3pPr>
      <a:lvl4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 charset="-128"/>
        </a:defRPr>
      </a:lvl4pPr>
      <a:lvl5pPr algn="ctr" rtl="0" eaLnBrk="0" fontAlgn="base" hangingPunct="0">
        <a:spcBef>
          <a:spcPct val="0"/>
        </a:spcBef>
        <a:spcAft>
          <a:spcPct val="0"/>
        </a:spcAft>
        <a:defRPr sz="4100" b="1">
          <a:solidFill>
            <a:schemeClr val="tx1"/>
          </a:solidFill>
          <a:latin typeface="Lucida Sans" pitchFamily="34" charset="0"/>
          <a:ea typeface="MS PGothic" pitchFamily="34" charset="-128"/>
          <a:cs typeface="ＭＳ Ｐゴシック" pitchFamily="-1" charset="-128"/>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2" charset="2"/>
        <a:buChar char=""/>
        <a:defRPr sz="2800" kern="1200">
          <a:solidFill>
            <a:schemeClr val="tx1"/>
          </a:solidFill>
          <a:latin typeface="+mn-lt"/>
          <a:ea typeface="MS PGothic" pitchFamily="34" charset="-128"/>
          <a:cs typeface="ＭＳ Ｐゴシック" pitchFamily="-1" charset="-128"/>
        </a:defRPr>
      </a:lvl1pPr>
      <a:lvl2pPr marL="868363" indent="-282575" algn="l" rtl="0" eaLnBrk="0" fontAlgn="base" hangingPunct="0">
        <a:spcBef>
          <a:spcPct val="20000"/>
        </a:spcBef>
        <a:spcAft>
          <a:spcPct val="0"/>
        </a:spcAft>
        <a:buClr>
          <a:schemeClr val="tx1"/>
        </a:buClr>
        <a:buSzPct val="80000"/>
        <a:buFont typeface="Wingdings 2" pitchFamily="2" charset="2"/>
        <a:buChar char=""/>
        <a:defRPr sz="2400" kern="1200">
          <a:solidFill>
            <a:schemeClr val="tx1"/>
          </a:solidFill>
          <a:latin typeface="+mn-lt"/>
          <a:ea typeface="MS PGothic" pitchFamily="34" charset="-128"/>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S PGothic" pitchFamily="34" charset="-128"/>
          <a:cs typeface="+mn-cs"/>
        </a:defRPr>
      </a:lvl3pPr>
      <a:lvl4pPr marL="1352550" indent="-182563" algn="l" rtl="0" eaLnBrk="0" fontAlgn="base" hangingPunct="0">
        <a:spcBef>
          <a:spcPct val="20000"/>
        </a:spcBef>
        <a:spcAft>
          <a:spcPct val="0"/>
        </a:spcAft>
        <a:buClr>
          <a:schemeClr val="tx1"/>
        </a:buClr>
        <a:buSzPct val="100000"/>
        <a:buFont typeface="Wingdings 3" pitchFamily="2" charset="2"/>
        <a:buChar char=""/>
        <a:defRPr sz="2000" kern="1200">
          <a:solidFill>
            <a:schemeClr val="tx1"/>
          </a:solidFill>
          <a:latin typeface="+mn-lt"/>
          <a:ea typeface="MS PGothic" pitchFamily="34" charset="-128"/>
          <a:cs typeface="+mn-cs"/>
        </a:defRPr>
      </a:lvl4pPr>
      <a:lvl5pPr marL="1544638" indent="-182563" algn="l" rtl="0" eaLnBrk="0" fontAlgn="base" hangingPunct="0">
        <a:spcBef>
          <a:spcPct val="20000"/>
        </a:spcBef>
        <a:spcAft>
          <a:spcPct val="0"/>
        </a:spcAft>
        <a:buClr>
          <a:schemeClr val="tx1"/>
        </a:buClr>
        <a:buFont typeface="Wingdings 2" pitchFamily="2" charset="2"/>
        <a:buChar char=""/>
        <a:defRPr sz="2000" kern="1200">
          <a:solidFill>
            <a:schemeClr val="tx1"/>
          </a:solidFill>
          <a:latin typeface="+mn-lt"/>
          <a:ea typeface="MS PGothic" pitchFamily="34" charset="-128"/>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150B326-1D1D-37E6-F939-8158237D15D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DD3F542F-1CD1-C72C-B29E-CF87AB07D7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795BED8-0085-2857-4AF7-45AFF977E50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white">
                    <a:shade val="50000"/>
                  </a:prstClr>
                </a:solidFill>
              </a:defRPr>
            </a:lvl1pPr>
          </a:lstStyle>
          <a:p>
            <a:pPr>
              <a:defRPr/>
            </a:pPr>
            <a:endParaRPr lang="en-GB"/>
          </a:p>
        </p:txBody>
      </p:sp>
      <p:sp>
        <p:nvSpPr>
          <p:cNvPr id="5" name="Footer Placeholder 4">
            <a:extLst>
              <a:ext uri="{FF2B5EF4-FFF2-40B4-BE49-F238E27FC236}">
                <a16:creationId xmlns:a16="http://schemas.microsoft.com/office/drawing/2014/main" id="{837C1198-73F3-C72F-5DA5-6930416DE75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white">
                    <a:shade val="50000"/>
                  </a:prstClr>
                </a:solidFill>
              </a:defRPr>
            </a:lvl1pPr>
          </a:lstStyle>
          <a:p>
            <a:pPr>
              <a:defRPr/>
            </a:pPr>
            <a:endParaRPr lang="en-GB"/>
          </a:p>
        </p:txBody>
      </p:sp>
      <p:sp>
        <p:nvSpPr>
          <p:cNvPr id="6" name="Slide Number Placeholder 5">
            <a:extLst>
              <a:ext uri="{FF2B5EF4-FFF2-40B4-BE49-F238E27FC236}">
                <a16:creationId xmlns:a16="http://schemas.microsoft.com/office/drawing/2014/main" id="{AF801D87-EF86-35AD-644D-D437AC60FB3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anose="020B0600070205080204" pitchFamily="34" charset="-128"/>
              </a:defRPr>
            </a:lvl1pPr>
          </a:lstStyle>
          <a:p>
            <a:fld id="{C6B923F7-8E75-8548-9288-6308EBBB864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8D946CF-1988-60F9-CB19-A4C72586895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7F2F52FE-D733-CBB0-3CF2-D4C4191B75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FCEB160-446F-BFC2-1479-BECE14095A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white">
                    <a:shade val="50000"/>
                  </a:prstClr>
                </a:solidFill>
              </a:defRPr>
            </a:lvl1pPr>
          </a:lstStyle>
          <a:p>
            <a:pPr>
              <a:defRPr/>
            </a:pPr>
            <a:endParaRPr lang="en-GB"/>
          </a:p>
        </p:txBody>
      </p:sp>
      <p:sp>
        <p:nvSpPr>
          <p:cNvPr id="5" name="Footer Placeholder 4">
            <a:extLst>
              <a:ext uri="{FF2B5EF4-FFF2-40B4-BE49-F238E27FC236}">
                <a16:creationId xmlns:a16="http://schemas.microsoft.com/office/drawing/2014/main" id="{A03D4E6C-6027-6983-BDED-841E042F88A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white">
                    <a:shade val="50000"/>
                  </a:prstClr>
                </a:solidFill>
              </a:defRPr>
            </a:lvl1pPr>
          </a:lstStyle>
          <a:p>
            <a:pPr>
              <a:defRPr/>
            </a:pPr>
            <a:endParaRPr lang="en-GB"/>
          </a:p>
        </p:txBody>
      </p:sp>
      <p:sp>
        <p:nvSpPr>
          <p:cNvPr id="6" name="Slide Number Placeholder 5">
            <a:extLst>
              <a:ext uri="{FF2B5EF4-FFF2-40B4-BE49-F238E27FC236}">
                <a16:creationId xmlns:a16="http://schemas.microsoft.com/office/drawing/2014/main" id="{75D138AE-3BC4-1D21-D01D-2EAEB6A626C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MS PGothic" panose="020B0600070205080204" pitchFamily="34" charset="-128"/>
              </a:defRPr>
            </a:lvl1pPr>
          </a:lstStyle>
          <a:p>
            <a:fld id="{9C4E29FF-F6AC-C148-B090-E2CEDB150EC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than.sykes@bc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rebecca.lamb3@uhb.nhs.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bethan.sykes@bcu.ac.u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rebecca.lamb3@uhb.nhs.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E3BE-6828-CB29-1D8E-FB1B93D49645}"/>
              </a:ext>
            </a:extLst>
          </p:cNvPr>
          <p:cNvSpPr>
            <a:spLocks noGrp="1"/>
          </p:cNvSpPr>
          <p:nvPr>
            <p:ph type="ctrTitle"/>
          </p:nvPr>
        </p:nvSpPr>
        <p:spPr>
          <a:xfrm>
            <a:off x="728344" y="894698"/>
            <a:ext cx="8229600" cy="1139552"/>
          </a:xfrm>
        </p:spPr>
        <p:txBody>
          <a:bodyPr>
            <a:noAutofit/>
          </a:bodyPr>
          <a:lstStyle/>
          <a:p>
            <a:br>
              <a:rPr lang="en-US" sz="4400" dirty="0">
                <a:solidFill>
                  <a:schemeClr val="tx1"/>
                </a:solidFill>
                <a:latin typeface="Calibri" panose="020F0502020204030204" pitchFamily="34" charset="0"/>
                <a:cs typeface="Calibri" panose="020F0502020204030204" pitchFamily="34" charset="0"/>
              </a:rPr>
            </a:br>
            <a:r>
              <a:rPr lang="en-US" sz="4400" dirty="0">
                <a:solidFill>
                  <a:schemeClr val="tx1"/>
                </a:solidFill>
                <a:latin typeface="Calibri" panose="020F0502020204030204" pitchFamily="34" charset="0"/>
                <a:cs typeface="Calibri" panose="020F0502020204030204" pitchFamily="34" charset="0"/>
              </a:rPr>
              <a:t>UHB Loss of rehab space</a:t>
            </a:r>
          </a:p>
        </p:txBody>
      </p:sp>
      <p:sp>
        <p:nvSpPr>
          <p:cNvPr id="3" name="Subtitle 2">
            <a:extLst>
              <a:ext uri="{FF2B5EF4-FFF2-40B4-BE49-F238E27FC236}">
                <a16:creationId xmlns:a16="http://schemas.microsoft.com/office/drawing/2014/main" id="{91051F66-A5E7-BE8E-E102-4B9DDD323B0E}"/>
              </a:ext>
            </a:extLst>
          </p:cNvPr>
          <p:cNvSpPr>
            <a:spLocks noGrp="1"/>
          </p:cNvSpPr>
          <p:nvPr>
            <p:ph type="subTitle" idx="1"/>
          </p:nvPr>
        </p:nvSpPr>
        <p:spPr>
          <a:xfrm>
            <a:off x="1073325" y="2636912"/>
            <a:ext cx="3430725" cy="2400672"/>
          </a:xfrm>
        </p:spPr>
        <p:txBody>
          <a:bodyPr/>
          <a:lstStyle/>
          <a:p>
            <a:r>
              <a:rPr lang="en-US" sz="1800" dirty="0">
                <a:latin typeface="Calibri" panose="020F0502020204030204" pitchFamily="34" charset="0"/>
                <a:cs typeface="Calibri" panose="020F0502020204030204" pitchFamily="34" charset="0"/>
              </a:rPr>
              <a:t>Beth Sykes</a:t>
            </a:r>
          </a:p>
          <a:p>
            <a:r>
              <a:rPr lang="en-US" sz="1800" dirty="0">
                <a:latin typeface="Calibri" panose="020F0502020204030204" pitchFamily="34" charset="0"/>
                <a:cs typeface="Calibri" panose="020F0502020204030204" pitchFamily="34" charset="0"/>
              </a:rPr>
              <a:t>Clinical Specialist Physiotherapist</a:t>
            </a:r>
          </a:p>
          <a:p>
            <a:r>
              <a:rPr lang="en-US" sz="1800" dirty="0">
                <a:latin typeface="Calibri" panose="020F0502020204030204" pitchFamily="34" charset="0"/>
                <a:cs typeface="Calibri" panose="020F0502020204030204" pitchFamily="34" charset="0"/>
              </a:rPr>
              <a:t>Physiotherapy Lecturer</a:t>
            </a:r>
          </a:p>
          <a:p>
            <a:r>
              <a:rPr lang="en-US" sz="1800" dirty="0">
                <a:latin typeface="Calibri" panose="020F0502020204030204" pitchFamily="34" charset="0"/>
                <a:cs typeface="Calibri" panose="020F0502020204030204" pitchFamily="34" charset="0"/>
              </a:rPr>
              <a:t>CSP Workplace Steward</a:t>
            </a:r>
          </a:p>
          <a:p>
            <a:r>
              <a:rPr lang="en-US" sz="1800" dirty="0">
                <a:latin typeface="Calibri" panose="020F0502020204030204" pitchFamily="34" charset="0"/>
                <a:cs typeface="Calibri" panose="020F0502020204030204" pitchFamily="34" charset="0"/>
                <a:hlinkClick r:id="rId3"/>
              </a:rPr>
              <a:t>bethan.sykes@bcu.ac.uk</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beth_the_physio</a:t>
            </a:r>
            <a:endParaRPr lang="en-US" sz="1800" dirty="0">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D4DB82A-BE43-0171-F2B5-E791F8C1A815}"/>
              </a:ext>
            </a:extLst>
          </p:cNvPr>
          <p:cNvSpPr txBox="1">
            <a:spLocks/>
          </p:cNvSpPr>
          <p:nvPr/>
        </p:nvSpPr>
        <p:spPr bwMode="auto">
          <a:xfrm>
            <a:off x="4843144" y="2636912"/>
            <a:ext cx="360040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2" charset="2"/>
              <a:buNone/>
              <a:defRPr sz="2800" kern="1200">
                <a:solidFill>
                  <a:schemeClr val="tx1"/>
                </a:solidFill>
                <a:latin typeface="+mn-lt"/>
                <a:ea typeface="MS PGothic" pitchFamily="34" charset="-128"/>
                <a:cs typeface="ＭＳ Ｐゴシック" pitchFamily="-1" charset="-128"/>
              </a:defRPr>
            </a:lvl1pPr>
            <a:lvl2pPr marL="457200" indent="0" algn="ctr" rtl="0" eaLnBrk="0" fontAlgn="base" hangingPunct="0">
              <a:spcBef>
                <a:spcPct val="20000"/>
              </a:spcBef>
              <a:spcAft>
                <a:spcPct val="0"/>
              </a:spcAft>
              <a:buClr>
                <a:schemeClr val="tx1"/>
              </a:buClr>
              <a:buSzPct val="80000"/>
              <a:buFont typeface="Wingdings 2" pitchFamily="2" charset="2"/>
              <a:buNone/>
              <a:defRPr sz="2400" kern="1200">
                <a:solidFill>
                  <a:schemeClr val="tx1"/>
                </a:solidFill>
                <a:latin typeface="+mn-lt"/>
                <a:ea typeface="MS PGothic" pitchFamily="34" charset="-128"/>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S PGothic" pitchFamily="34" charset="-128"/>
                <a:cs typeface="+mn-cs"/>
              </a:defRPr>
            </a:lvl3pPr>
            <a:lvl4pPr marL="1371600" indent="0" algn="ctr" rtl="0" eaLnBrk="0" fontAlgn="base" hangingPunct="0">
              <a:spcBef>
                <a:spcPct val="20000"/>
              </a:spcBef>
              <a:spcAft>
                <a:spcPct val="0"/>
              </a:spcAft>
              <a:buClr>
                <a:schemeClr val="tx1"/>
              </a:buClr>
              <a:buSzPct val="100000"/>
              <a:buFont typeface="Wingdings 3" pitchFamily="2" charset="2"/>
              <a:buNone/>
              <a:defRPr sz="2000" kern="1200">
                <a:solidFill>
                  <a:schemeClr val="tx1"/>
                </a:solidFill>
                <a:latin typeface="+mn-lt"/>
                <a:ea typeface="MS PGothic" pitchFamily="34" charset="-128"/>
                <a:cs typeface="+mn-cs"/>
              </a:defRPr>
            </a:lvl4pPr>
            <a:lvl5pPr marL="1828800" indent="0" algn="ctr" rtl="0" eaLnBrk="0" fontAlgn="base" hangingPunct="0">
              <a:spcBef>
                <a:spcPct val="20000"/>
              </a:spcBef>
              <a:spcAft>
                <a:spcPct val="0"/>
              </a:spcAft>
              <a:buClr>
                <a:schemeClr val="tx1"/>
              </a:buClr>
              <a:buFont typeface="Wingdings 2" pitchFamily="2" charset="2"/>
              <a:buNone/>
              <a:defRPr sz="2000" kern="1200">
                <a:solidFill>
                  <a:schemeClr val="tx1"/>
                </a:solidFill>
                <a:latin typeface="+mn-lt"/>
                <a:ea typeface="MS PGothic" pitchFamily="34" charset="-128"/>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r>
              <a:rPr lang="en-US" sz="1800" dirty="0">
                <a:latin typeface="Calibri" panose="020F0502020204030204" pitchFamily="34" charset="0"/>
                <a:cs typeface="Calibri" panose="020F0502020204030204" pitchFamily="34" charset="0"/>
              </a:rPr>
              <a:t>Rebecca Lamb</a:t>
            </a:r>
          </a:p>
          <a:p>
            <a:r>
              <a:rPr lang="en-US" sz="1800" dirty="0">
                <a:latin typeface="Calibri" panose="020F0502020204030204" pitchFamily="34" charset="0"/>
                <a:cs typeface="Calibri" panose="020F0502020204030204" pitchFamily="34" charset="0"/>
              </a:rPr>
              <a:t>Senior Physiotherapist </a:t>
            </a:r>
          </a:p>
          <a:p>
            <a:r>
              <a:rPr lang="en-US" sz="1800" dirty="0">
                <a:latin typeface="Calibri" panose="020F0502020204030204" pitchFamily="34" charset="0"/>
                <a:cs typeface="Calibri" panose="020F0502020204030204" pitchFamily="34" charset="0"/>
              </a:rPr>
              <a:t>(Trauma Team Lead)</a:t>
            </a:r>
          </a:p>
          <a:p>
            <a:r>
              <a:rPr lang="en-US" sz="1800" dirty="0">
                <a:latin typeface="Calibri" panose="020F0502020204030204" pitchFamily="34" charset="0"/>
                <a:cs typeface="Calibri" panose="020F0502020204030204" pitchFamily="34" charset="0"/>
              </a:rPr>
              <a:t>CSP Workplace Steward</a:t>
            </a:r>
          </a:p>
          <a:p>
            <a:r>
              <a:rPr lang="en-US" sz="1800" dirty="0">
                <a:latin typeface="Calibri" panose="020F0502020204030204" pitchFamily="34" charset="0"/>
                <a:cs typeface="Calibri" panose="020F0502020204030204" pitchFamily="34" charset="0"/>
                <a:hlinkClick r:id="rId4"/>
              </a:rPr>
              <a:t>rebecca.lamb3@uhb.nhs.uk</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@becky64168022</a:t>
            </a:r>
          </a:p>
        </p:txBody>
      </p:sp>
      <p:pic>
        <p:nvPicPr>
          <p:cNvPr id="8" name="Picture 7" descr="Logo, icon&#10;&#10;Description automatically generated">
            <a:extLst>
              <a:ext uri="{FF2B5EF4-FFF2-40B4-BE49-F238E27FC236}">
                <a16:creationId xmlns:a16="http://schemas.microsoft.com/office/drawing/2014/main" id="{E2976E1F-013D-F0CE-5CDE-16445B019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366954"/>
            <a:ext cx="360040" cy="360040"/>
          </a:xfrm>
          <a:prstGeom prst="rect">
            <a:avLst/>
          </a:prstGeom>
        </p:spPr>
      </p:pic>
      <p:pic>
        <p:nvPicPr>
          <p:cNvPr id="9" name="Picture 8" descr="Logo, icon&#10;&#10;Description automatically generated">
            <a:extLst>
              <a:ext uri="{FF2B5EF4-FFF2-40B4-BE49-F238E27FC236}">
                <a16:creationId xmlns:a16="http://schemas.microsoft.com/office/drawing/2014/main" id="{5C106F86-B0C8-BC6F-A1B2-99B669133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171" y="4366954"/>
            <a:ext cx="360040" cy="3600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CD73DD3-EE9B-0BAE-7836-03E1E059FA11}"/>
              </a:ext>
            </a:extLst>
          </p:cNvPr>
          <p:cNvSpPr>
            <a:spLocks noGrp="1" noChangeArrowheads="1"/>
          </p:cNvSpPr>
          <p:nvPr>
            <p:ph type="title"/>
          </p:nvPr>
        </p:nvSpPr>
        <p:spPr>
          <a:xfrm>
            <a:off x="457200" y="274638"/>
            <a:ext cx="8229600" cy="1143000"/>
          </a:xfrm>
        </p:spPr>
        <p:txBody>
          <a:bodyPr anchor="ctr">
            <a:normAutofit/>
          </a:bodyPr>
          <a:lstStyle/>
          <a:p>
            <a:pPr eaLnBrk="1" fontAlgn="auto" hangingPunct="1">
              <a:spcAft>
                <a:spcPts val="0"/>
              </a:spcAft>
              <a:defRPr/>
            </a:pPr>
            <a:r>
              <a:rPr lang="en-GB" dirty="0">
                <a:solidFill>
                  <a:schemeClr val="tx1"/>
                </a:solidFill>
                <a:latin typeface="Calibri" panose="020F0502020204030204" pitchFamily="34" charset="0"/>
                <a:cs typeface="Calibri" panose="020F0502020204030204" pitchFamily="34" charset="0"/>
              </a:rPr>
              <a:t>Moving Day</a:t>
            </a:r>
          </a:p>
        </p:txBody>
      </p:sp>
      <p:pic>
        <p:nvPicPr>
          <p:cNvPr id="8194" name="Picture 2" descr="moving day – upptester">
            <a:extLst>
              <a:ext uri="{FF2B5EF4-FFF2-40B4-BE49-F238E27FC236}">
                <a16:creationId xmlns:a16="http://schemas.microsoft.com/office/drawing/2014/main" id="{39D28ADA-E5CF-2AC8-6F90-F9E0F92C9E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3" r="35658" b="1"/>
          <a:stretch/>
        </p:blipFill>
        <p:spPr bwMode="auto">
          <a:xfrm>
            <a:off x="457200" y="1417639"/>
            <a:ext cx="3593889" cy="4027586"/>
          </a:xfrm>
          <a:prstGeom prst="rect">
            <a:avLst/>
          </a:prstGeom>
          <a:solidFill>
            <a:srgbClr val="FFFFFF"/>
          </a:solidFill>
        </p:spPr>
      </p:pic>
      <p:sp>
        <p:nvSpPr>
          <p:cNvPr id="32771" name="Rectangle 3">
            <a:extLst>
              <a:ext uri="{FF2B5EF4-FFF2-40B4-BE49-F238E27FC236}">
                <a16:creationId xmlns:a16="http://schemas.microsoft.com/office/drawing/2014/main" id="{7D2E2AD9-4672-2A2A-42B2-FA0C99E978C9}"/>
              </a:ext>
            </a:extLst>
          </p:cNvPr>
          <p:cNvSpPr>
            <a:spLocks noGrp="1" noChangeArrowheads="1"/>
          </p:cNvSpPr>
          <p:nvPr>
            <p:ph sz="half" idx="2"/>
          </p:nvPr>
        </p:nvSpPr>
        <p:spPr>
          <a:xfrm>
            <a:off x="4051089" y="1412775"/>
            <a:ext cx="4474840" cy="4525963"/>
          </a:xfrm>
        </p:spPr>
        <p:txBody>
          <a:bodyPr wrap="square" anchor="t">
            <a:normAutofit/>
          </a:bodyPr>
          <a:lstStyle/>
          <a:p>
            <a:pPr eaLnBrk="1" hangingPunct="1">
              <a:lnSpc>
                <a:spcPct val="90000"/>
              </a:lnSpc>
              <a:buFont typeface="Wingdings" pitchFamily="2" charset="2"/>
              <a:buChar char="Ø"/>
            </a:pPr>
            <a:r>
              <a:rPr lang="en-GB" altLang="en-US" sz="2200" dirty="0">
                <a:latin typeface="Calibri" panose="020F0502020204030204" pitchFamily="34" charset="0"/>
                <a:cs typeface="Calibri" panose="020F0502020204030204" pitchFamily="34" charset="0"/>
              </a:rPr>
              <a:t>Patients being treated in gym as removal company packing up</a:t>
            </a:r>
          </a:p>
          <a:p>
            <a:pPr eaLnBrk="1" hangingPunct="1">
              <a:lnSpc>
                <a:spcPct val="90000"/>
              </a:lnSpc>
              <a:buFont typeface="Wingdings" pitchFamily="2" charset="2"/>
              <a:buChar char="Ø"/>
            </a:pPr>
            <a:r>
              <a:rPr lang="en-GB" altLang="en-US" sz="2200" dirty="0">
                <a:latin typeface="Calibri" panose="020F0502020204030204" pitchFamily="34" charset="0"/>
                <a:cs typeface="Calibri" panose="020F0502020204030204" pitchFamily="34" charset="0"/>
              </a:rPr>
              <a:t>Clinicians assisting to move equipment</a:t>
            </a:r>
          </a:p>
          <a:p>
            <a:pPr eaLnBrk="1" hangingPunct="1">
              <a:lnSpc>
                <a:spcPct val="90000"/>
              </a:lnSpc>
              <a:buFont typeface="Wingdings" pitchFamily="2" charset="2"/>
              <a:buChar char="Ø"/>
            </a:pPr>
            <a:r>
              <a:rPr lang="en-GB" altLang="en-US" sz="2200" dirty="0">
                <a:latin typeface="Calibri" panose="020F0502020204030204" pitchFamily="34" charset="0"/>
                <a:cs typeface="Calibri" panose="020F0502020204030204" pitchFamily="34" charset="0"/>
              </a:rPr>
              <a:t>New space issues:</a:t>
            </a:r>
          </a:p>
          <a:p>
            <a:pPr lvl="1" eaLnBrk="1" hangingPunct="1">
              <a:lnSpc>
                <a:spcPct val="90000"/>
              </a:lnSpc>
              <a:buFont typeface="Wingdings" pitchFamily="2" charset="2"/>
              <a:buChar char="Ø"/>
            </a:pPr>
            <a:r>
              <a:rPr lang="en-GB" altLang="en-US" sz="2000" dirty="0">
                <a:latin typeface="Calibri" panose="020F0502020204030204" pitchFamily="34" charset="0"/>
                <a:cs typeface="Calibri" panose="020F0502020204030204" pitchFamily="34" charset="0"/>
              </a:rPr>
              <a:t>Excluded several patient groups </a:t>
            </a:r>
          </a:p>
          <a:p>
            <a:pPr lvl="1" eaLnBrk="1" hangingPunct="1">
              <a:lnSpc>
                <a:spcPct val="90000"/>
              </a:lnSpc>
              <a:buFont typeface="Wingdings" pitchFamily="2" charset="2"/>
              <a:buChar char="Ø"/>
            </a:pPr>
            <a:r>
              <a:rPr lang="en-GB" altLang="en-US" sz="2000" dirty="0">
                <a:latin typeface="Calibri" panose="020F0502020204030204" pitchFamily="34" charset="0"/>
                <a:cs typeface="Calibri" panose="020F0502020204030204" pitchFamily="34" charset="0"/>
              </a:rPr>
              <a:t>Estates issues</a:t>
            </a:r>
          </a:p>
          <a:p>
            <a:pPr lvl="1" eaLnBrk="1" hangingPunct="1">
              <a:lnSpc>
                <a:spcPct val="90000"/>
              </a:lnSpc>
              <a:buFont typeface="Wingdings" pitchFamily="2" charset="2"/>
              <a:buChar char="Ø"/>
            </a:pPr>
            <a:r>
              <a:rPr lang="en-GB" altLang="en-US" sz="2000" dirty="0">
                <a:latin typeface="Calibri" panose="020F0502020204030204" pitchFamily="34" charset="0"/>
                <a:cs typeface="Calibri" panose="020F0502020204030204" pitchFamily="34" charset="0"/>
              </a:rPr>
              <a:t>Further away from main department</a:t>
            </a:r>
          </a:p>
          <a:p>
            <a:pPr lvl="1" eaLnBrk="1" hangingPunct="1">
              <a:lnSpc>
                <a:spcPct val="90000"/>
              </a:lnSpc>
              <a:buFont typeface="Wingdings" pitchFamily="2" charset="2"/>
              <a:buChar char="Ø"/>
            </a:pPr>
            <a:r>
              <a:rPr lang="en-GB" altLang="en-US" sz="2000" dirty="0">
                <a:latin typeface="Calibri" panose="020F0502020204030204" pitchFamily="34" charset="0"/>
                <a:cs typeface="Calibri" panose="020F0502020204030204" pitchFamily="34" charset="0"/>
              </a:rPr>
              <a:t>Significant rep time to review space and complete assessments</a:t>
            </a:r>
          </a:p>
          <a:p>
            <a:pPr marL="136525" indent="0" eaLnBrk="1" hangingPunct="1">
              <a:lnSpc>
                <a:spcPct val="90000"/>
              </a:lnSpc>
              <a:buNone/>
            </a:pPr>
            <a:endParaRPr lang="en-GB" alt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CD73DD3-EE9B-0BAE-7836-03E1E059FA11}"/>
              </a:ext>
            </a:extLst>
          </p:cNvPr>
          <p:cNvSpPr>
            <a:spLocks noGrp="1" noChangeArrowheads="1"/>
          </p:cNvSpPr>
          <p:nvPr>
            <p:ph type="title"/>
          </p:nvPr>
        </p:nvSpPr>
        <p:spPr/>
        <p:txBody>
          <a:bodyPr anchor="ctr">
            <a:normAutofit/>
          </a:bodyPr>
          <a:lstStyle/>
          <a:p>
            <a:pPr eaLnBrk="1" fontAlgn="auto" hangingPunct="1">
              <a:spcAft>
                <a:spcPts val="0"/>
              </a:spcAft>
              <a:defRPr/>
            </a:pPr>
            <a:r>
              <a:rPr lang="en-GB" dirty="0">
                <a:solidFill>
                  <a:schemeClr val="tx1"/>
                </a:solidFill>
                <a:latin typeface="Calibri" panose="020F0502020204030204" pitchFamily="34" charset="0"/>
                <a:cs typeface="Calibri" panose="020F0502020204030204" pitchFamily="34" charset="0"/>
              </a:rPr>
              <a:t>Grievance Outcome</a:t>
            </a:r>
          </a:p>
        </p:txBody>
      </p:sp>
      <p:sp>
        <p:nvSpPr>
          <p:cNvPr id="2" name="Content Placeholder 1">
            <a:extLst>
              <a:ext uri="{FF2B5EF4-FFF2-40B4-BE49-F238E27FC236}">
                <a16:creationId xmlns:a16="http://schemas.microsoft.com/office/drawing/2014/main" id="{F1C13197-D1FC-3450-17FF-EF79B49284CD}"/>
              </a:ext>
            </a:extLst>
          </p:cNvPr>
          <p:cNvSpPr>
            <a:spLocks noGrp="1"/>
          </p:cNvSpPr>
          <p:nvPr>
            <p:ph sz="half" idx="1"/>
          </p:nvPr>
        </p:nvSpPr>
        <p:spPr/>
        <p:txBody>
          <a:bodyPr/>
          <a:lstStyle/>
          <a:p>
            <a:pPr>
              <a:buFont typeface="Wingdings" pitchFamily="2" charset="2"/>
              <a:buChar char="Ø"/>
            </a:pPr>
            <a:r>
              <a:rPr lang="en-US" sz="2400" dirty="0">
                <a:latin typeface="Calibri" panose="020F0502020204030204" pitchFamily="34" charset="0"/>
                <a:cs typeface="Calibri" panose="020F0502020204030204" pitchFamily="34" charset="0"/>
              </a:rPr>
              <a:t>The Trust failed to consult – partially upheld</a:t>
            </a:r>
          </a:p>
          <a:p>
            <a:pPr>
              <a:buFont typeface="Wingdings" pitchFamily="2" charset="2"/>
              <a:buChar char="Ø"/>
            </a:pPr>
            <a:r>
              <a:rPr lang="en-US" sz="2400" dirty="0">
                <a:latin typeface="Calibri" panose="020F0502020204030204" pitchFamily="34" charset="0"/>
                <a:cs typeface="Calibri" panose="020F0502020204030204" pitchFamily="34" charset="0"/>
              </a:rPr>
              <a:t>Risk Assessments were not completed prior to decision – upheld</a:t>
            </a:r>
          </a:p>
          <a:p>
            <a:pPr>
              <a:buFont typeface="Wingdings" pitchFamily="2" charset="2"/>
              <a:buChar char="Ø"/>
            </a:pPr>
            <a:r>
              <a:rPr lang="en-US" sz="2400" dirty="0">
                <a:latin typeface="Calibri" panose="020F0502020204030204" pitchFamily="34" charset="0"/>
                <a:cs typeface="Calibri" panose="020F0502020204030204" pitchFamily="34" charset="0"/>
              </a:rPr>
              <a:t>EIA was not completed prior to decision – upheld</a:t>
            </a:r>
          </a:p>
          <a:p>
            <a:pPr>
              <a:buFont typeface="Wingdings" pitchFamily="2" charset="2"/>
              <a:buChar char="Ø"/>
            </a:pPr>
            <a:r>
              <a:rPr lang="en-US" sz="2400" dirty="0">
                <a:latin typeface="Calibri" panose="020F0502020204030204" pitchFamily="34" charset="0"/>
                <a:cs typeface="Calibri" panose="020F0502020204030204" pitchFamily="34" charset="0"/>
              </a:rPr>
              <a:t>QIA was not completed prior to decision - upheld</a:t>
            </a:r>
          </a:p>
        </p:txBody>
      </p:sp>
      <p:sp>
        <p:nvSpPr>
          <p:cNvPr id="3" name="Content Placeholder 2">
            <a:extLst>
              <a:ext uri="{FF2B5EF4-FFF2-40B4-BE49-F238E27FC236}">
                <a16:creationId xmlns:a16="http://schemas.microsoft.com/office/drawing/2014/main" id="{469E609A-2B4C-A7A6-0661-CB50658E40E0}"/>
              </a:ext>
            </a:extLst>
          </p:cNvPr>
          <p:cNvSpPr>
            <a:spLocks noGrp="1"/>
          </p:cNvSpPr>
          <p:nvPr>
            <p:ph sz="half" idx="2"/>
          </p:nvPr>
        </p:nvSpPr>
        <p:spPr/>
        <p:txBody>
          <a:bodyPr/>
          <a:lstStyle/>
          <a:p>
            <a:endParaRPr lang="en-US"/>
          </a:p>
        </p:txBody>
      </p:sp>
      <p:pic>
        <p:nvPicPr>
          <p:cNvPr id="10242" name="Picture 2" descr="519,613 Outcome Stock Photos, Pictures &amp; Royalty-Free Images - iStock">
            <a:extLst>
              <a:ext uri="{FF2B5EF4-FFF2-40B4-BE49-F238E27FC236}">
                <a16:creationId xmlns:a16="http://schemas.microsoft.com/office/drawing/2014/main" id="{CA41F08E-AB5C-C07F-8104-3C09056DE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4864"/>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CD73DD3-EE9B-0BAE-7836-03E1E059FA11}"/>
              </a:ext>
            </a:extLst>
          </p:cNvPr>
          <p:cNvSpPr>
            <a:spLocks noGrp="1" noChangeArrowheads="1"/>
          </p:cNvSpPr>
          <p:nvPr>
            <p:ph type="title"/>
          </p:nvPr>
        </p:nvSpPr>
        <p:spPr/>
        <p:txBody>
          <a:bodyPr anchor="ctr">
            <a:normAutofit/>
          </a:bodyPr>
          <a:lstStyle/>
          <a:p>
            <a:pPr eaLnBrk="1" fontAlgn="auto" hangingPunct="1">
              <a:spcAft>
                <a:spcPts val="0"/>
              </a:spcAft>
              <a:defRPr/>
            </a:pPr>
            <a:r>
              <a:rPr lang="en-GB" dirty="0">
                <a:solidFill>
                  <a:schemeClr val="tx1"/>
                </a:solidFill>
                <a:latin typeface="Calibri" panose="020F0502020204030204" pitchFamily="34" charset="0"/>
                <a:cs typeface="Calibri" panose="020F0502020204030204" pitchFamily="34" charset="0"/>
              </a:rPr>
              <a:t>Grievance Outcome</a:t>
            </a:r>
          </a:p>
        </p:txBody>
      </p:sp>
      <p:sp>
        <p:nvSpPr>
          <p:cNvPr id="2" name="Content Placeholder 1">
            <a:extLst>
              <a:ext uri="{FF2B5EF4-FFF2-40B4-BE49-F238E27FC236}">
                <a16:creationId xmlns:a16="http://schemas.microsoft.com/office/drawing/2014/main" id="{F1C13197-D1FC-3450-17FF-EF79B49284CD}"/>
              </a:ext>
            </a:extLst>
          </p:cNvPr>
          <p:cNvSpPr>
            <a:spLocks noGrp="1"/>
          </p:cNvSpPr>
          <p:nvPr>
            <p:ph sz="half" idx="1"/>
          </p:nvPr>
        </p:nvSpPr>
        <p:spPr>
          <a:xfrm>
            <a:off x="339436" y="1417638"/>
            <a:ext cx="4308764" cy="4525963"/>
          </a:xfrm>
        </p:spPr>
        <p:txBody>
          <a:bodyPr/>
          <a:lstStyle/>
          <a:p>
            <a:pPr>
              <a:buFont typeface="Wingdings" pitchFamily="2" charset="2"/>
              <a:buChar char="Ø"/>
            </a:pPr>
            <a:r>
              <a:rPr lang="en-US" sz="1800" dirty="0">
                <a:latin typeface="Calibri" panose="020F0502020204030204" pitchFamily="34" charset="0"/>
                <a:cs typeface="Calibri" panose="020F0502020204030204" pitchFamily="34" charset="0"/>
              </a:rPr>
              <a:t>Profile of Physiotherapy raised</a:t>
            </a:r>
          </a:p>
          <a:p>
            <a:pPr>
              <a:buFont typeface="Wingdings" pitchFamily="2" charset="2"/>
              <a:buChar char="Ø"/>
            </a:pPr>
            <a:r>
              <a:rPr lang="en-US" sz="1800" dirty="0">
                <a:latin typeface="Calibri" panose="020F0502020204030204" pitchFamily="34" charset="0"/>
                <a:cs typeface="Calibri" panose="020F0502020204030204" pitchFamily="34" charset="0"/>
              </a:rPr>
              <a:t>Improved engagement from Division acknowledging contribution of therapies</a:t>
            </a:r>
          </a:p>
          <a:p>
            <a:pPr>
              <a:buFont typeface="Wingdings" pitchFamily="2" charset="2"/>
              <a:buChar char="Ø"/>
            </a:pPr>
            <a:r>
              <a:rPr lang="en-US" sz="1800" dirty="0">
                <a:latin typeface="Calibri" panose="020F0502020204030204" pitchFamily="34" charset="0"/>
                <a:cs typeface="Calibri" panose="020F0502020204030204" pitchFamily="34" charset="0"/>
              </a:rPr>
              <a:t>Retrospective risk assessments completed</a:t>
            </a:r>
          </a:p>
          <a:p>
            <a:pPr>
              <a:buFont typeface="Wingdings" pitchFamily="2" charset="2"/>
              <a:buChar char="Ø"/>
            </a:pPr>
            <a:r>
              <a:rPr lang="en-US" sz="1800" dirty="0">
                <a:latin typeface="Calibri" panose="020F0502020204030204" pitchFamily="34" charset="0"/>
                <a:cs typeface="Calibri" panose="020F0502020204030204" pitchFamily="34" charset="0"/>
              </a:rPr>
              <a:t>Alternative space secured, as well as additional ‘temporary’ space</a:t>
            </a:r>
          </a:p>
          <a:p>
            <a:pPr>
              <a:buFont typeface="Wingdings" pitchFamily="2" charset="2"/>
              <a:buChar char="Ø"/>
            </a:pPr>
            <a:r>
              <a:rPr lang="en-US" sz="1800" dirty="0">
                <a:latin typeface="Calibri" panose="020F0502020204030204" pitchFamily="34" charset="0"/>
                <a:cs typeface="Calibri" panose="020F0502020204030204" pitchFamily="34" charset="0"/>
              </a:rPr>
              <a:t>Huge rehab focus at AHP day presentations to demonstrate need and impact</a:t>
            </a:r>
          </a:p>
          <a:p>
            <a:pPr>
              <a:buFont typeface="Wingdings" pitchFamily="2" charset="2"/>
              <a:buChar char="Ø"/>
            </a:pPr>
            <a:r>
              <a:rPr lang="en-US" sz="1800" dirty="0">
                <a:latin typeface="Calibri" panose="020F0502020204030204" pitchFamily="34" charset="0"/>
                <a:cs typeface="Calibri" panose="020F0502020204030204" pitchFamily="34" charset="0"/>
              </a:rPr>
              <a:t>Unmet need data collection, and subsequent business case submissions</a:t>
            </a:r>
          </a:p>
          <a:p>
            <a:pPr>
              <a:buFont typeface="Wingdings" pitchFamily="2" charset="2"/>
              <a:buChar char="Ø"/>
            </a:pPr>
            <a:r>
              <a:rPr lang="en-US" sz="1800" dirty="0">
                <a:latin typeface="Calibri" panose="020F0502020204030204" pitchFamily="34" charset="0"/>
                <a:cs typeface="Calibri" panose="020F0502020204030204" pitchFamily="34" charset="0"/>
              </a:rPr>
              <a:t>HR relationship and engagement</a:t>
            </a:r>
          </a:p>
        </p:txBody>
      </p:sp>
      <p:sp>
        <p:nvSpPr>
          <p:cNvPr id="3" name="Content Placeholder 2">
            <a:extLst>
              <a:ext uri="{FF2B5EF4-FFF2-40B4-BE49-F238E27FC236}">
                <a16:creationId xmlns:a16="http://schemas.microsoft.com/office/drawing/2014/main" id="{469E609A-2B4C-A7A6-0661-CB50658E40E0}"/>
              </a:ext>
            </a:extLst>
          </p:cNvPr>
          <p:cNvSpPr>
            <a:spLocks noGrp="1"/>
          </p:cNvSpPr>
          <p:nvPr>
            <p:ph sz="half" idx="2"/>
          </p:nvPr>
        </p:nvSpPr>
        <p:spPr/>
        <p:txBody>
          <a:bodyPr/>
          <a:lstStyle/>
          <a:p>
            <a:endParaRPr lang="en-US"/>
          </a:p>
        </p:txBody>
      </p:sp>
      <p:pic>
        <p:nvPicPr>
          <p:cNvPr id="10242" name="Picture 2" descr="519,613 Outcome Stock Photos, Pictures &amp; Royalty-Free Images - iStock">
            <a:extLst>
              <a:ext uri="{FF2B5EF4-FFF2-40B4-BE49-F238E27FC236}">
                <a16:creationId xmlns:a16="http://schemas.microsoft.com/office/drawing/2014/main" id="{CA41F08E-AB5C-C07F-8104-3C09056DE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828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14CC741-C449-4C2D-CDEE-AEC04941372F}"/>
              </a:ext>
            </a:extLst>
          </p:cNvPr>
          <p:cNvSpPr>
            <a:spLocks noGrp="1"/>
          </p:cNvSpPr>
          <p:nvPr>
            <p:ph type="title"/>
          </p:nvPr>
        </p:nvSpPr>
        <p:spPr/>
        <p:txBody>
          <a:bodyPr/>
          <a:lstStyle/>
          <a:p>
            <a:pPr eaLnBrk="1" hangingPunct="1">
              <a:defRPr/>
            </a:pPr>
            <a:r>
              <a:rPr lang="en-US" altLang="en-US" sz="4000" dirty="0">
                <a:solidFill>
                  <a:schemeClr val="tx1"/>
                </a:solidFill>
                <a:latin typeface="Arial" charset="0"/>
                <a:ea typeface="ＭＳ Ｐゴシック" pitchFamily="-1" charset="-128"/>
              </a:rPr>
              <a:t>Representation of Members</a:t>
            </a:r>
          </a:p>
        </p:txBody>
      </p:sp>
      <p:sp>
        <p:nvSpPr>
          <p:cNvPr id="33795" name="Rectangle 4">
            <a:extLst>
              <a:ext uri="{FF2B5EF4-FFF2-40B4-BE49-F238E27FC236}">
                <a16:creationId xmlns:a16="http://schemas.microsoft.com/office/drawing/2014/main" id="{93F46FFD-C301-B619-B035-4C15A01723A1}"/>
              </a:ext>
            </a:extLst>
          </p:cNvPr>
          <p:cNvSpPr>
            <a:spLocks noGrp="1" noChangeArrowheads="1"/>
          </p:cNvSpPr>
          <p:nvPr>
            <p:ph idx="1"/>
          </p:nvPr>
        </p:nvSpPr>
        <p:spPr>
          <a:xfrm>
            <a:off x="457200" y="1451102"/>
            <a:ext cx="8229600" cy="4708525"/>
          </a:xfrm>
        </p:spPr>
        <p:txBody>
          <a:bodyPr/>
          <a:lstStyle/>
          <a:p>
            <a:pPr eaLnBrk="1" hangingPunct="1">
              <a:buFont typeface="Wingdings" pitchFamily="2" charset="2"/>
              <a:buChar char="Ø"/>
            </a:pPr>
            <a:r>
              <a:rPr lang="en-GB" altLang="en-US" sz="2300" dirty="0">
                <a:latin typeface="Arial" panose="020B0604020202020204" pitchFamily="34" charset="0"/>
              </a:rPr>
              <a:t>Huge department with 168 CSP members</a:t>
            </a:r>
          </a:p>
          <a:p>
            <a:pPr eaLnBrk="1" hangingPunct="1">
              <a:buFont typeface="Wingdings" pitchFamily="2" charset="2"/>
              <a:buChar char="Ø"/>
            </a:pPr>
            <a:r>
              <a:rPr lang="en-GB" altLang="en-US" sz="2300" dirty="0">
                <a:latin typeface="Arial" panose="020B0604020202020204" pitchFamily="34" charset="0"/>
              </a:rPr>
              <a:t>Loss of space relevant to all</a:t>
            </a:r>
          </a:p>
          <a:p>
            <a:pPr eaLnBrk="1" hangingPunct="1">
              <a:buFont typeface="Wingdings" pitchFamily="2" charset="2"/>
              <a:buChar char="Ø"/>
            </a:pPr>
            <a:r>
              <a:rPr lang="en-GB" altLang="en-US" sz="2300" dirty="0">
                <a:latin typeface="Arial" panose="020B0604020202020204" pitchFamily="34" charset="0"/>
              </a:rPr>
              <a:t>Diverse spread from those with 20-30 years experience, right through to new graduates, from a range of backgrounds</a:t>
            </a:r>
          </a:p>
          <a:p>
            <a:pPr eaLnBrk="1" hangingPunct="1">
              <a:buFont typeface="Wingdings" pitchFamily="2" charset="2"/>
              <a:buChar char="Ø"/>
            </a:pPr>
            <a:r>
              <a:rPr lang="en-GB" altLang="en-US" sz="2300" dirty="0">
                <a:latin typeface="Arial" panose="020B0604020202020204" pitchFamily="34" charset="0"/>
              </a:rPr>
              <a:t>Conscious of some of the challenges this brings: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14CC741-C449-4C2D-CDEE-AEC04941372F}"/>
              </a:ext>
            </a:extLst>
          </p:cNvPr>
          <p:cNvSpPr>
            <a:spLocks noGrp="1"/>
          </p:cNvSpPr>
          <p:nvPr>
            <p:ph type="title"/>
          </p:nvPr>
        </p:nvSpPr>
        <p:spPr/>
        <p:txBody>
          <a:bodyPr/>
          <a:lstStyle/>
          <a:p>
            <a:pPr eaLnBrk="1" hangingPunct="1">
              <a:defRPr/>
            </a:pPr>
            <a:r>
              <a:rPr lang="en-US" altLang="en-US" sz="4000" dirty="0">
                <a:solidFill>
                  <a:schemeClr val="tx1"/>
                </a:solidFill>
                <a:latin typeface="Arial" charset="0"/>
                <a:ea typeface="ＭＳ Ｐゴシック" pitchFamily="-1" charset="-128"/>
              </a:rPr>
              <a:t>Representation of Members</a:t>
            </a:r>
          </a:p>
        </p:txBody>
      </p:sp>
      <p:sp>
        <p:nvSpPr>
          <p:cNvPr id="33795" name="Rectangle 4">
            <a:extLst>
              <a:ext uri="{FF2B5EF4-FFF2-40B4-BE49-F238E27FC236}">
                <a16:creationId xmlns:a16="http://schemas.microsoft.com/office/drawing/2014/main" id="{93F46FFD-C301-B619-B035-4C15A01723A1}"/>
              </a:ext>
            </a:extLst>
          </p:cNvPr>
          <p:cNvSpPr>
            <a:spLocks noGrp="1" noChangeArrowheads="1"/>
          </p:cNvSpPr>
          <p:nvPr>
            <p:ph idx="1"/>
          </p:nvPr>
        </p:nvSpPr>
        <p:spPr>
          <a:xfrm>
            <a:off x="457200" y="1451102"/>
            <a:ext cx="8229600" cy="4708525"/>
          </a:xfrm>
        </p:spPr>
        <p:txBody>
          <a:bodyPr/>
          <a:lstStyle/>
          <a:p>
            <a:pPr eaLnBrk="1" hangingPunct="1">
              <a:buFont typeface="Wingdings" pitchFamily="2" charset="2"/>
              <a:buChar char="Ø"/>
            </a:pPr>
            <a:r>
              <a:rPr lang="en-GB" altLang="en-US" sz="2300" dirty="0">
                <a:latin typeface="Arial" panose="020B0604020202020204" pitchFamily="34" charset="0"/>
              </a:rPr>
              <a:t>Huge department with 168 CSP members</a:t>
            </a:r>
          </a:p>
          <a:p>
            <a:pPr eaLnBrk="1" hangingPunct="1">
              <a:buFont typeface="Wingdings" pitchFamily="2" charset="2"/>
              <a:buChar char="Ø"/>
            </a:pPr>
            <a:r>
              <a:rPr lang="en-GB" altLang="en-US" sz="2300" dirty="0">
                <a:latin typeface="Arial" panose="020B0604020202020204" pitchFamily="34" charset="0"/>
              </a:rPr>
              <a:t>Loss of space relevant to all</a:t>
            </a:r>
          </a:p>
          <a:p>
            <a:pPr eaLnBrk="1" hangingPunct="1">
              <a:buFont typeface="Wingdings" pitchFamily="2" charset="2"/>
              <a:buChar char="Ø"/>
            </a:pPr>
            <a:r>
              <a:rPr lang="en-GB" altLang="en-US" sz="2300" dirty="0">
                <a:latin typeface="Arial" panose="020B0604020202020204" pitchFamily="34" charset="0"/>
              </a:rPr>
              <a:t>Diverse spread from those with 20-30 years experience, right through to new graduates, from a range of backgrounds</a:t>
            </a:r>
          </a:p>
          <a:p>
            <a:pPr eaLnBrk="1" hangingPunct="1">
              <a:buFont typeface="Wingdings" pitchFamily="2" charset="2"/>
              <a:buChar char="Ø"/>
            </a:pPr>
            <a:r>
              <a:rPr lang="en-GB" altLang="en-US" sz="2300" dirty="0">
                <a:latin typeface="Arial" panose="020B0604020202020204" pitchFamily="34" charset="0"/>
              </a:rPr>
              <a:t>Conscious of some of the challenges this brings:</a:t>
            </a:r>
          </a:p>
          <a:p>
            <a:pPr lvl="1" eaLnBrk="1" hangingPunct="1">
              <a:buFont typeface="Arial" panose="020B0604020202020204" pitchFamily="34" charset="0"/>
              <a:buChar char="•"/>
            </a:pPr>
            <a:r>
              <a:rPr lang="en-GB" altLang="en-US" sz="1800" dirty="0">
                <a:latin typeface="Arial" panose="020B0604020202020204" pitchFamily="34" charset="0"/>
              </a:rPr>
              <a:t>Ensuring communication is pitched at the right level</a:t>
            </a:r>
          </a:p>
          <a:p>
            <a:pPr lvl="1" eaLnBrk="1" hangingPunct="1">
              <a:buFont typeface="Arial" panose="020B0604020202020204" pitchFamily="34" charset="0"/>
              <a:buChar char="•"/>
            </a:pPr>
            <a:r>
              <a:rPr lang="en-GB" altLang="en-US" sz="1800" dirty="0">
                <a:latin typeface="Arial" panose="020B0604020202020204" pitchFamily="34" charset="0"/>
              </a:rPr>
              <a:t>Ensuring communication reaches everyone via a method they find accessible</a:t>
            </a:r>
          </a:p>
          <a:p>
            <a:pPr lvl="1" eaLnBrk="1" hangingPunct="1">
              <a:buFont typeface="Arial" panose="020B0604020202020204" pitchFamily="34" charset="0"/>
              <a:buChar char="•"/>
            </a:pPr>
            <a:r>
              <a:rPr lang="en-GB" altLang="en-US" sz="1800" dirty="0">
                <a:latin typeface="Arial" panose="020B0604020202020204" pitchFamily="34" charset="0"/>
              </a:rPr>
              <a:t>Arranging members meetings that are accessible to those with childcare needs, working part time hours, on-call commitments etc</a:t>
            </a:r>
          </a:p>
          <a:p>
            <a:pPr lvl="1" eaLnBrk="1" hangingPunct="1">
              <a:buFont typeface="Arial" panose="020B0604020202020204" pitchFamily="34" charset="0"/>
              <a:buChar char="•"/>
            </a:pPr>
            <a:r>
              <a:rPr lang="en-GB" altLang="en-US" sz="1800" dirty="0">
                <a:latin typeface="Arial" panose="020B0604020202020204" pitchFamily="34" charset="0"/>
              </a:rPr>
              <a:t>Providing additional support for staff new into the profession who may need further detail for context and comprehension of workplace issues</a:t>
            </a:r>
          </a:p>
        </p:txBody>
      </p:sp>
    </p:spTree>
    <p:extLst>
      <p:ext uri="{BB962C8B-B14F-4D97-AF65-F5344CB8AC3E}">
        <p14:creationId xmlns:p14="http://schemas.microsoft.com/office/powerpoint/2010/main" val="564994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14CC741-C449-4C2D-CDEE-AEC04941372F}"/>
              </a:ext>
            </a:extLst>
          </p:cNvPr>
          <p:cNvSpPr>
            <a:spLocks noGrp="1"/>
          </p:cNvSpPr>
          <p:nvPr>
            <p:ph type="title"/>
          </p:nvPr>
        </p:nvSpPr>
        <p:spPr>
          <a:xfrm>
            <a:off x="457200" y="274638"/>
            <a:ext cx="8229600" cy="1143000"/>
          </a:xfrm>
        </p:spPr>
        <p:txBody>
          <a:bodyPr anchor="ctr">
            <a:normAutofit/>
          </a:bodyPr>
          <a:lstStyle/>
          <a:p>
            <a:pPr eaLnBrk="1" hangingPunct="1">
              <a:defRPr/>
            </a:pPr>
            <a:r>
              <a:rPr lang="en-US" altLang="en-US" dirty="0">
                <a:solidFill>
                  <a:schemeClr val="tx1"/>
                </a:solidFill>
              </a:rPr>
              <a:t>Diversity as a Rep Team</a:t>
            </a:r>
          </a:p>
        </p:txBody>
      </p:sp>
      <p:sp>
        <p:nvSpPr>
          <p:cNvPr id="33795" name="Rectangle 4">
            <a:extLst>
              <a:ext uri="{FF2B5EF4-FFF2-40B4-BE49-F238E27FC236}">
                <a16:creationId xmlns:a16="http://schemas.microsoft.com/office/drawing/2014/main" id="{93F46FFD-C301-B619-B035-4C15A01723A1}"/>
              </a:ext>
            </a:extLst>
          </p:cNvPr>
          <p:cNvSpPr>
            <a:spLocks noGrp="1" noChangeArrowheads="1"/>
          </p:cNvSpPr>
          <p:nvPr>
            <p:ph sz="half" idx="1"/>
          </p:nvPr>
        </p:nvSpPr>
        <p:spPr>
          <a:xfrm>
            <a:off x="457200" y="1600200"/>
            <a:ext cx="4038600" cy="4525963"/>
          </a:xfrm>
        </p:spPr>
        <p:txBody>
          <a:bodyPr wrap="square" anchor="t">
            <a:normAutofit/>
          </a:bodyPr>
          <a:lstStyle/>
          <a:p>
            <a:pPr marL="136525" indent="0" eaLnBrk="1" hangingPunct="1">
              <a:lnSpc>
                <a:spcPct val="90000"/>
              </a:lnSpc>
              <a:buNone/>
            </a:pPr>
            <a:r>
              <a:rPr lang="en-GB" altLang="en-US" sz="2400" dirty="0">
                <a:latin typeface="Arial" panose="020B0604020202020204" pitchFamily="34" charset="0"/>
                <a:cs typeface="Arial" panose="020B0604020202020204" pitchFamily="34" charset="0"/>
              </a:rPr>
              <a:t>Lacking diversity from protected characteristics perspective:</a:t>
            </a:r>
          </a:p>
          <a:p>
            <a:pPr eaLnBrk="1" hangingPunct="1">
              <a:lnSpc>
                <a:spcPct val="90000"/>
              </a:lnSpc>
              <a:buFont typeface="Wingdings" pitchFamily="2" charset="2"/>
              <a:buChar char="Ø"/>
            </a:pPr>
            <a:r>
              <a:rPr lang="en-GB" altLang="en-US" sz="2000" dirty="0">
                <a:latin typeface="Arial" panose="020B0604020202020204" pitchFamily="34" charset="0"/>
                <a:cs typeface="Arial" panose="020B0604020202020204" pitchFamily="34" charset="0"/>
              </a:rPr>
              <a:t>UHB data shows workforce is becoming increasingly diverse, particularly at bands 3/4/5/6</a:t>
            </a:r>
          </a:p>
          <a:p>
            <a:pPr eaLnBrk="1" hangingPunct="1">
              <a:lnSpc>
                <a:spcPct val="90000"/>
              </a:lnSpc>
              <a:buFont typeface="Wingdings" pitchFamily="2" charset="2"/>
              <a:buChar char="Ø"/>
            </a:pPr>
            <a:r>
              <a:rPr lang="en-GB" altLang="en-US" sz="2000" dirty="0">
                <a:latin typeface="Arial" panose="020B0604020202020204" pitchFamily="34" charset="0"/>
                <a:cs typeface="Arial" panose="020B0604020202020204" pitchFamily="34" charset="0"/>
              </a:rPr>
              <a:t>Aim for this to translate into progressing diversity of workplace stewards</a:t>
            </a:r>
          </a:p>
          <a:p>
            <a:pPr eaLnBrk="1" hangingPunct="1">
              <a:lnSpc>
                <a:spcPct val="90000"/>
              </a:lnSpc>
              <a:buFont typeface="Wingdings" pitchFamily="2" charset="2"/>
              <a:buChar char="Ø"/>
            </a:pPr>
            <a:r>
              <a:rPr lang="en-GB" altLang="en-US" sz="2000" dirty="0">
                <a:latin typeface="Arial" panose="020B0604020202020204" pitchFamily="34" charset="0"/>
                <a:cs typeface="Arial" panose="020B0604020202020204" pitchFamily="34" charset="0"/>
              </a:rPr>
              <a:t>Work from CSP diversity networks also likely to impact drive and desire for representation</a:t>
            </a:r>
          </a:p>
          <a:p>
            <a:pPr marL="585788" lvl="1" indent="0" eaLnBrk="1" hangingPunct="1">
              <a:lnSpc>
                <a:spcPct val="90000"/>
              </a:lnSpc>
              <a:buNone/>
            </a:pPr>
            <a:endParaRPr lang="en-GB" altLang="en-US" sz="2000" dirty="0"/>
          </a:p>
        </p:txBody>
      </p:sp>
      <p:pic>
        <p:nvPicPr>
          <p:cNvPr id="2050" name="Picture 2" descr="Companies Striving For Diversity And Inclusion Are Rethinking Their Dress  Code Policy">
            <a:extLst>
              <a:ext uri="{FF2B5EF4-FFF2-40B4-BE49-F238E27FC236}">
                <a16:creationId xmlns:a16="http://schemas.microsoft.com/office/drawing/2014/main" id="{157E2346-79A2-4280-69A1-718957BEC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47" r="26690" b="-1"/>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124034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14CC741-C449-4C2D-CDEE-AEC04941372F}"/>
              </a:ext>
            </a:extLst>
          </p:cNvPr>
          <p:cNvSpPr>
            <a:spLocks noGrp="1"/>
          </p:cNvSpPr>
          <p:nvPr>
            <p:ph type="title"/>
          </p:nvPr>
        </p:nvSpPr>
        <p:spPr>
          <a:xfrm>
            <a:off x="457200" y="274638"/>
            <a:ext cx="8229600" cy="1143000"/>
          </a:xfrm>
        </p:spPr>
        <p:txBody>
          <a:bodyPr anchor="ctr">
            <a:normAutofit/>
          </a:bodyPr>
          <a:lstStyle/>
          <a:p>
            <a:pPr eaLnBrk="1" hangingPunct="1">
              <a:defRPr/>
            </a:pPr>
            <a:r>
              <a:rPr lang="en-US" altLang="en-US" dirty="0">
                <a:solidFill>
                  <a:schemeClr val="tx1"/>
                </a:solidFill>
              </a:rPr>
              <a:t>Diversity as a Rep Team</a:t>
            </a:r>
          </a:p>
        </p:txBody>
      </p:sp>
      <p:sp>
        <p:nvSpPr>
          <p:cNvPr id="33795" name="Rectangle 4">
            <a:extLst>
              <a:ext uri="{FF2B5EF4-FFF2-40B4-BE49-F238E27FC236}">
                <a16:creationId xmlns:a16="http://schemas.microsoft.com/office/drawing/2014/main" id="{93F46FFD-C301-B619-B035-4C15A01723A1}"/>
              </a:ext>
            </a:extLst>
          </p:cNvPr>
          <p:cNvSpPr>
            <a:spLocks noGrp="1" noChangeArrowheads="1"/>
          </p:cNvSpPr>
          <p:nvPr>
            <p:ph sz="half" idx="1"/>
          </p:nvPr>
        </p:nvSpPr>
        <p:spPr>
          <a:xfrm>
            <a:off x="457200" y="1600200"/>
            <a:ext cx="4038600" cy="4525963"/>
          </a:xfrm>
        </p:spPr>
        <p:txBody>
          <a:bodyPr wrap="square" anchor="t">
            <a:normAutofit lnSpcReduction="10000"/>
          </a:bodyPr>
          <a:lstStyle/>
          <a:p>
            <a:pPr marL="133350" lvl="1" indent="0" eaLnBrk="1" hangingPunct="1">
              <a:lnSpc>
                <a:spcPct val="90000"/>
              </a:lnSpc>
              <a:buNone/>
            </a:pPr>
            <a:r>
              <a:rPr lang="en-GB" altLang="en-US" dirty="0">
                <a:latin typeface="Arial" panose="020B0604020202020204" pitchFamily="34" charset="0"/>
                <a:cs typeface="Arial" panose="020B0604020202020204" pitchFamily="34" charset="0"/>
              </a:rPr>
              <a:t>Diversity of Rep Team across </a:t>
            </a:r>
            <a:r>
              <a:rPr lang="en-GB" altLang="en-US" dirty="0" err="1">
                <a:latin typeface="Arial" panose="020B0604020202020204" pitchFamily="34" charset="0"/>
                <a:cs typeface="Arial" panose="020B0604020202020204" pitchFamily="34" charset="0"/>
              </a:rPr>
              <a:t>AfC</a:t>
            </a:r>
            <a:r>
              <a:rPr lang="en-GB" altLang="en-US" dirty="0">
                <a:latin typeface="Arial" panose="020B0604020202020204" pitchFamily="34" charset="0"/>
                <a:cs typeface="Arial" panose="020B0604020202020204" pitchFamily="34" charset="0"/>
              </a:rPr>
              <a:t> bands and clinical specialities:</a:t>
            </a:r>
          </a:p>
          <a:p>
            <a:pPr marL="476250" lvl="1" indent="-342900" eaLnBrk="1" hangingPunct="1">
              <a:lnSpc>
                <a:spcPct val="90000"/>
              </a:lnSpc>
              <a:buFont typeface="Wingdings" pitchFamily="2" charset="2"/>
              <a:buChar char="Ø"/>
            </a:pPr>
            <a:r>
              <a:rPr lang="en-GB" altLang="en-US" sz="2200" dirty="0">
                <a:latin typeface="Arial" panose="020B0604020202020204" pitchFamily="34" charset="0"/>
                <a:cs typeface="Arial" panose="020B0604020202020204" pitchFamily="34" charset="0"/>
              </a:rPr>
              <a:t>Diary flexibility/responsiveness</a:t>
            </a:r>
          </a:p>
          <a:p>
            <a:pPr marL="476250" lvl="1" indent="-342900" eaLnBrk="1" hangingPunct="1">
              <a:lnSpc>
                <a:spcPct val="90000"/>
              </a:lnSpc>
              <a:buFont typeface="Wingdings" pitchFamily="2" charset="2"/>
              <a:buChar char="Ø"/>
            </a:pPr>
            <a:r>
              <a:rPr lang="en-GB" altLang="en-US" sz="2200" dirty="0">
                <a:latin typeface="Arial" panose="020B0604020202020204" pitchFamily="34" charset="0"/>
                <a:cs typeface="Arial" panose="020B0604020202020204" pitchFamily="34" charset="0"/>
              </a:rPr>
              <a:t>Departmental presence</a:t>
            </a:r>
          </a:p>
          <a:p>
            <a:pPr marL="476250" lvl="1" indent="-342900" eaLnBrk="1" hangingPunct="1">
              <a:lnSpc>
                <a:spcPct val="90000"/>
              </a:lnSpc>
              <a:buFont typeface="Wingdings" pitchFamily="2" charset="2"/>
              <a:buChar char="Ø"/>
            </a:pPr>
            <a:r>
              <a:rPr lang="en-GB" altLang="en-US" sz="2200" dirty="0">
                <a:latin typeface="Arial" panose="020B0604020202020204" pitchFamily="34" charset="0"/>
                <a:cs typeface="Arial" panose="020B0604020202020204" pitchFamily="34" charset="0"/>
              </a:rPr>
              <a:t>Perspectives shared from inpatients, outpatients, rotational and static reps with collective understanding of impact of loss of space – difficult to achieve with an single workplace steward</a:t>
            </a:r>
          </a:p>
          <a:p>
            <a:pPr lvl="2" eaLnBrk="1" hangingPunct="1">
              <a:lnSpc>
                <a:spcPct val="90000"/>
              </a:lnSpc>
              <a:buFont typeface="Arial" panose="020B0604020202020204" pitchFamily="34" charset="0"/>
              <a:buChar char="•"/>
            </a:pPr>
            <a:endParaRPr lang="en-GB" altLang="en-US" sz="1800" dirty="0"/>
          </a:p>
        </p:txBody>
      </p:sp>
      <p:pic>
        <p:nvPicPr>
          <p:cNvPr id="3074" name="Picture 2" descr="London Wedding Photography - Representation Matters - Hannah Larkin  Photography">
            <a:extLst>
              <a:ext uri="{FF2B5EF4-FFF2-40B4-BE49-F238E27FC236}">
                <a16:creationId xmlns:a16="http://schemas.microsoft.com/office/drawing/2014/main" id="{405AD90F-2F1A-5438-F318-91CFDB2956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032" y="2336592"/>
            <a:ext cx="3826768" cy="2184816"/>
          </a:xfrm>
          <a:prstGeom prst="rect">
            <a:avLst/>
          </a:prstGeom>
          <a:solidFill>
            <a:srgbClr val="FFFFFF"/>
          </a:solidFill>
        </p:spPr>
      </p:pic>
    </p:spTree>
    <p:extLst>
      <p:ext uri="{BB962C8B-B14F-4D97-AF65-F5344CB8AC3E}">
        <p14:creationId xmlns:p14="http://schemas.microsoft.com/office/powerpoint/2010/main" val="309518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14CC741-C449-4C2D-CDEE-AEC04941372F}"/>
              </a:ext>
            </a:extLst>
          </p:cNvPr>
          <p:cNvSpPr>
            <a:spLocks noGrp="1"/>
          </p:cNvSpPr>
          <p:nvPr>
            <p:ph type="title"/>
          </p:nvPr>
        </p:nvSpPr>
        <p:spPr/>
        <p:txBody>
          <a:bodyPr/>
          <a:lstStyle/>
          <a:p>
            <a:pPr eaLnBrk="1" hangingPunct="1">
              <a:defRPr/>
            </a:pPr>
            <a:endParaRPr lang="en-US" altLang="en-US" sz="4000" dirty="0">
              <a:solidFill>
                <a:srgbClr val="002060"/>
              </a:solidFill>
              <a:latin typeface="Arial" charset="0"/>
              <a:ea typeface="ＭＳ Ｐゴシック" pitchFamily="-1" charset="-128"/>
            </a:endParaRPr>
          </a:p>
        </p:txBody>
      </p:sp>
      <p:pic>
        <p:nvPicPr>
          <p:cNvPr id="1026" name="Picture 2" descr="May be an image of 4 people, people standing, indoor and text that says &quot;ofthe theYear Awards 2022 An Rep Year 2022&quot;">
            <a:extLst>
              <a:ext uri="{FF2B5EF4-FFF2-40B4-BE49-F238E27FC236}">
                <a16:creationId xmlns:a16="http://schemas.microsoft.com/office/drawing/2014/main" id="{FE990B29-DD1D-1192-3FBE-0F99A4D613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476672"/>
            <a:ext cx="547260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05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14CC741-C449-4C2D-CDEE-AEC04941372F}"/>
              </a:ext>
            </a:extLst>
          </p:cNvPr>
          <p:cNvSpPr>
            <a:spLocks noGrp="1"/>
          </p:cNvSpPr>
          <p:nvPr>
            <p:ph type="title"/>
          </p:nvPr>
        </p:nvSpPr>
        <p:spPr/>
        <p:txBody>
          <a:bodyPr/>
          <a:lstStyle/>
          <a:p>
            <a:pPr eaLnBrk="1" hangingPunct="1">
              <a:defRPr/>
            </a:pPr>
            <a:r>
              <a:rPr lang="en-US" altLang="en-US" sz="4000" dirty="0">
                <a:solidFill>
                  <a:schemeClr val="tx1"/>
                </a:solidFill>
                <a:latin typeface="Arial" charset="0"/>
                <a:ea typeface="ＭＳ Ｐゴシック" pitchFamily="-1" charset="-128"/>
              </a:rPr>
              <a:t>Our Reflections</a:t>
            </a:r>
          </a:p>
        </p:txBody>
      </p:sp>
      <p:graphicFrame>
        <p:nvGraphicFramePr>
          <p:cNvPr id="2" name="Diagram 1">
            <a:extLst>
              <a:ext uri="{FF2B5EF4-FFF2-40B4-BE49-F238E27FC236}">
                <a16:creationId xmlns:a16="http://schemas.microsoft.com/office/drawing/2014/main" id="{F15AA4E6-7A89-0BEF-6476-B966769FE578}"/>
              </a:ext>
            </a:extLst>
          </p:cNvPr>
          <p:cNvGraphicFramePr/>
          <p:nvPr>
            <p:extLst>
              <p:ext uri="{D42A27DB-BD31-4B8C-83A1-F6EECF244321}">
                <p14:modId xmlns:p14="http://schemas.microsoft.com/office/powerpoint/2010/main" val="43578548"/>
              </p:ext>
            </p:extLst>
          </p:nvPr>
        </p:nvGraphicFramePr>
        <p:xfrm>
          <a:off x="621804" y="1417638"/>
          <a:ext cx="7900392" cy="4459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0187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E3BE-6828-CB29-1D8E-FB1B93D49645}"/>
              </a:ext>
            </a:extLst>
          </p:cNvPr>
          <p:cNvSpPr>
            <a:spLocks noGrp="1"/>
          </p:cNvSpPr>
          <p:nvPr>
            <p:ph type="ctrTitle"/>
          </p:nvPr>
        </p:nvSpPr>
        <p:spPr>
          <a:xfrm>
            <a:off x="457200" y="836712"/>
            <a:ext cx="8229600" cy="1139552"/>
          </a:xfrm>
        </p:spPr>
        <p:txBody>
          <a:bodyPr>
            <a:noAutofit/>
          </a:bodyPr>
          <a:lstStyle/>
          <a:p>
            <a:br>
              <a:rPr lang="en-US" sz="4400" dirty="0">
                <a:solidFill>
                  <a:schemeClr val="tx1"/>
                </a:solidFill>
                <a:latin typeface="Calibri" panose="020F0502020204030204" pitchFamily="34" charset="0"/>
                <a:cs typeface="Calibri" panose="020F0502020204030204" pitchFamily="34" charset="0"/>
              </a:rPr>
            </a:br>
            <a:r>
              <a:rPr lang="en-US" sz="4400" dirty="0">
                <a:solidFill>
                  <a:schemeClr val="tx1"/>
                </a:solidFill>
                <a:latin typeface="Calibri" panose="020F0502020204030204" pitchFamily="34" charset="0"/>
                <a:cs typeface="Calibri" panose="020F0502020204030204" pitchFamily="34" charset="0"/>
              </a:rPr>
              <a:t>UHB Loss of rehab space</a:t>
            </a:r>
          </a:p>
        </p:txBody>
      </p:sp>
      <p:sp>
        <p:nvSpPr>
          <p:cNvPr id="3" name="Subtitle 2">
            <a:extLst>
              <a:ext uri="{FF2B5EF4-FFF2-40B4-BE49-F238E27FC236}">
                <a16:creationId xmlns:a16="http://schemas.microsoft.com/office/drawing/2014/main" id="{91051F66-A5E7-BE8E-E102-4B9DDD323B0E}"/>
              </a:ext>
            </a:extLst>
          </p:cNvPr>
          <p:cNvSpPr>
            <a:spLocks noGrp="1"/>
          </p:cNvSpPr>
          <p:nvPr>
            <p:ph type="subTitle" idx="1"/>
          </p:nvPr>
        </p:nvSpPr>
        <p:spPr>
          <a:xfrm>
            <a:off x="768047" y="2736377"/>
            <a:ext cx="3430725" cy="2400672"/>
          </a:xfrm>
        </p:spPr>
        <p:txBody>
          <a:bodyPr/>
          <a:lstStyle/>
          <a:p>
            <a:r>
              <a:rPr lang="en-US" sz="1800" dirty="0">
                <a:latin typeface="Calibri" panose="020F0502020204030204" pitchFamily="34" charset="0"/>
                <a:cs typeface="Calibri" panose="020F0502020204030204" pitchFamily="34" charset="0"/>
              </a:rPr>
              <a:t>Beth Sykes</a:t>
            </a:r>
          </a:p>
          <a:p>
            <a:r>
              <a:rPr lang="en-US" sz="1800" dirty="0">
                <a:latin typeface="Calibri" panose="020F0502020204030204" pitchFamily="34" charset="0"/>
                <a:cs typeface="Calibri" panose="020F0502020204030204" pitchFamily="34" charset="0"/>
              </a:rPr>
              <a:t>Clinical Specialist Physiotherapist</a:t>
            </a:r>
          </a:p>
          <a:p>
            <a:r>
              <a:rPr lang="en-US" sz="1800" dirty="0">
                <a:latin typeface="Calibri" panose="020F0502020204030204" pitchFamily="34" charset="0"/>
                <a:cs typeface="Calibri" panose="020F0502020204030204" pitchFamily="34" charset="0"/>
              </a:rPr>
              <a:t>Physiotherapy Lecturer</a:t>
            </a:r>
          </a:p>
          <a:p>
            <a:r>
              <a:rPr lang="en-US" sz="1800" dirty="0">
                <a:latin typeface="Calibri" panose="020F0502020204030204" pitchFamily="34" charset="0"/>
                <a:cs typeface="Calibri" panose="020F0502020204030204" pitchFamily="34" charset="0"/>
              </a:rPr>
              <a:t>CSP Workplace Steward</a:t>
            </a:r>
          </a:p>
          <a:p>
            <a:r>
              <a:rPr lang="en-US" sz="1800" dirty="0">
                <a:latin typeface="Calibri" panose="020F0502020204030204" pitchFamily="34" charset="0"/>
                <a:cs typeface="Calibri" panose="020F0502020204030204" pitchFamily="34" charset="0"/>
                <a:hlinkClick r:id="rId3"/>
              </a:rPr>
              <a:t>bethan.sykes@bcu.ac.uk</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a:t>
            </a:r>
            <a:r>
              <a:rPr lang="en-US" sz="1800" dirty="0" err="1">
                <a:latin typeface="Calibri" panose="020F0502020204030204" pitchFamily="34" charset="0"/>
                <a:cs typeface="Calibri" panose="020F0502020204030204" pitchFamily="34" charset="0"/>
              </a:rPr>
              <a:t>beth_the_physio</a:t>
            </a:r>
            <a:endParaRPr lang="en-US" sz="1800" dirty="0">
              <a:latin typeface="Calibri" panose="020F0502020204030204" pitchFamily="34" charset="0"/>
              <a:cs typeface="Calibri" panose="020F0502020204030204" pitchFamily="34" charset="0"/>
            </a:endParaRPr>
          </a:p>
        </p:txBody>
      </p:sp>
      <p:sp>
        <p:nvSpPr>
          <p:cNvPr id="6" name="Subtitle 2">
            <a:extLst>
              <a:ext uri="{FF2B5EF4-FFF2-40B4-BE49-F238E27FC236}">
                <a16:creationId xmlns:a16="http://schemas.microsoft.com/office/drawing/2014/main" id="{BD4DB82A-BE43-0171-F2B5-E791F8C1A815}"/>
              </a:ext>
            </a:extLst>
          </p:cNvPr>
          <p:cNvSpPr txBox="1">
            <a:spLocks/>
          </p:cNvSpPr>
          <p:nvPr/>
        </p:nvSpPr>
        <p:spPr bwMode="auto">
          <a:xfrm>
            <a:off x="4860032" y="2723283"/>
            <a:ext cx="360040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2" charset="2"/>
              <a:buNone/>
              <a:defRPr sz="2800" kern="1200">
                <a:solidFill>
                  <a:schemeClr val="tx1"/>
                </a:solidFill>
                <a:latin typeface="+mn-lt"/>
                <a:ea typeface="MS PGothic" pitchFamily="34" charset="-128"/>
                <a:cs typeface="ＭＳ Ｐゴシック" pitchFamily="-1" charset="-128"/>
              </a:defRPr>
            </a:lvl1pPr>
            <a:lvl2pPr marL="457200" indent="0" algn="ctr" rtl="0" eaLnBrk="0" fontAlgn="base" hangingPunct="0">
              <a:spcBef>
                <a:spcPct val="20000"/>
              </a:spcBef>
              <a:spcAft>
                <a:spcPct val="0"/>
              </a:spcAft>
              <a:buClr>
                <a:schemeClr val="tx1"/>
              </a:buClr>
              <a:buSzPct val="80000"/>
              <a:buFont typeface="Wingdings 2" pitchFamily="2" charset="2"/>
              <a:buNone/>
              <a:defRPr sz="2400" kern="1200">
                <a:solidFill>
                  <a:schemeClr val="tx1"/>
                </a:solidFill>
                <a:latin typeface="+mn-lt"/>
                <a:ea typeface="MS PGothic" pitchFamily="34" charset="-128"/>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S PGothic" pitchFamily="34" charset="-128"/>
                <a:cs typeface="+mn-cs"/>
              </a:defRPr>
            </a:lvl3pPr>
            <a:lvl4pPr marL="1371600" indent="0" algn="ctr" rtl="0" eaLnBrk="0" fontAlgn="base" hangingPunct="0">
              <a:spcBef>
                <a:spcPct val="20000"/>
              </a:spcBef>
              <a:spcAft>
                <a:spcPct val="0"/>
              </a:spcAft>
              <a:buClr>
                <a:schemeClr val="tx1"/>
              </a:buClr>
              <a:buSzPct val="100000"/>
              <a:buFont typeface="Wingdings 3" pitchFamily="2" charset="2"/>
              <a:buNone/>
              <a:defRPr sz="2000" kern="1200">
                <a:solidFill>
                  <a:schemeClr val="tx1"/>
                </a:solidFill>
                <a:latin typeface="+mn-lt"/>
                <a:ea typeface="MS PGothic" pitchFamily="34" charset="-128"/>
                <a:cs typeface="+mn-cs"/>
              </a:defRPr>
            </a:lvl4pPr>
            <a:lvl5pPr marL="1828800" indent="0" algn="ctr" rtl="0" eaLnBrk="0" fontAlgn="base" hangingPunct="0">
              <a:spcBef>
                <a:spcPct val="20000"/>
              </a:spcBef>
              <a:spcAft>
                <a:spcPct val="0"/>
              </a:spcAft>
              <a:buClr>
                <a:schemeClr val="tx1"/>
              </a:buClr>
              <a:buFont typeface="Wingdings 2" pitchFamily="2" charset="2"/>
              <a:buNone/>
              <a:defRPr sz="2000" kern="1200">
                <a:solidFill>
                  <a:schemeClr val="tx1"/>
                </a:solidFill>
                <a:latin typeface="+mn-lt"/>
                <a:ea typeface="MS PGothic" pitchFamily="34" charset="-128"/>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r>
              <a:rPr lang="en-US" sz="1800" dirty="0">
                <a:latin typeface="Calibri" panose="020F0502020204030204" pitchFamily="34" charset="0"/>
                <a:cs typeface="Calibri" panose="020F0502020204030204" pitchFamily="34" charset="0"/>
              </a:rPr>
              <a:t>Rebecca Lamb</a:t>
            </a:r>
          </a:p>
          <a:p>
            <a:r>
              <a:rPr lang="en-US" sz="1800" dirty="0">
                <a:latin typeface="Calibri" panose="020F0502020204030204" pitchFamily="34" charset="0"/>
                <a:cs typeface="Calibri" panose="020F0502020204030204" pitchFamily="34" charset="0"/>
              </a:rPr>
              <a:t>Senior Physiotherapist </a:t>
            </a:r>
          </a:p>
          <a:p>
            <a:r>
              <a:rPr lang="en-US" sz="1800" dirty="0">
                <a:latin typeface="Calibri" panose="020F0502020204030204" pitchFamily="34" charset="0"/>
                <a:cs typeface="Calibri" panose="020F0502020204030204" pitchFamily="34" charset="0"/>
              </a:rPr>
              <a:t>(Trauma Team Lead)</a:t>
            </a:r>
          </a:p>
          <a:p>
            <a:r>
              <a:rPr lang="en-US" sz="1800" dirty="0">
                <a:latin typeface="Calibri" panose="020F0502020204030204" pitchFamily="34" charset="0"/>
                <a:cs typeface="Calibri" panose="020F0502020204030204" pitchFamily="34" charset="0"/>
              </a:rPr>
              <a:t>CSP Workplace Steward</a:t>
            </a:r>
          </a:p>
          <a:p>
            <a:r>
              <a:rPr lang="en-US" sz="1800" dirty="0">
                <a:latin typeface="Calibri" panose="020F0502020204030204" pitchFamily="34" charset="0"/>
                <a:cs typeface="Calibri" panose="020F0502020204030204" pitchFamily="34" charset="0"/>
                <a:hlinkClick r:id="rId4"/>
              </a:rPr>
              <a:t>rebecca.lamb3@uhb.nhs.uk</a:t>
            </a:r>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@becky64168022</a:t>
            </a:r>
          </a:p>
        </p:txBody>
      </p:sp>
      <p:pic>
        <p:nvPicPr>
          <p:cNvPr id="8" name="Picture 7" descr="Logo, icon&#10;&#10;Description automatically generated">
            <a:extLst>
              <a:ext uri="{FF2B5EF4-FFF2-40B4-BE49-F238E27FC236}">
                <a16:creationId xmlns:a16="http://schemas.microsoft.com/office/drawing/2014/main" id="{E2976E1F-013D-F0CE-5CDE-16445B019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4404314"/>
            <a:ext cx="360040" cy="360040"/>
          </a:xfrm>
          <a:prstGeom prst="rect">
            <a:avLst/>
          </a:prstGeom>
        </p:spPr>
      </p:pic>
      <p:pic>
        <p:nvPicPr>
          <p:cNvPr id="9" name="Picture 8" descr="Logo, icon&#10;&#10;Description automatically generated">
            <a:extLst>
              <a:ext uri="{FF2B5EF4-FFF2-40B4-BE49-F238E27FC236}">
                <a16:creationId xmlns:a16="http://schemas.microsoft.com/office/drawing/2014/main" id="{5C106F86-B0C8-BC6F-A1B2-99B669133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4379467"/>
            <a:ext cx="360040" cy="360040"/>
          </a:xfrm>
          <a:prstGeom prst="rect">
            <a:avLst/>
          </a:prstGeom>
        </p:spPr>
      </p:pic>
    </p:spTree>
    <p:extLst>
      <p:ext uri="{BB962C8B-B14F-4D97-AF65-F5344CB8AC3E}">
        <p14:creationId xmlns:p14="http://schemas.microsoft.com/office/powerpoint/2010/main" val="331497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a:xfrm>
            <a:off x="457200" y="274638"/>
            <a:ext cx="8229600" cy="778098"/>
          </a:xfrm>
        </p:spPr>
        <p:txBody>
          <a:bodyPr/>
          <a:lstStyle/>
          <a:p>
            <a:pPr eaLnBrk="1" hangingPunct="1">
              <a:defRPr/>
            </a:pPr>
            <a:r>
              <a:rPr lang="en-GB" dirty="0">
                <a:solidFill>
                  <a:schemeClr val="tx1"/>
                </a:solidFill>
                <a:latin typeface="Calibri" panose="020F0502020204030204" pitchFamily="34" charset="0"/>
                <a:ea typeface="ＭＳ Ｐゴシック" pitchFamily="-1" charset="-128"/>
                <a:cs typeface="Calibri" panose="020F0502020204030204" pitchFamily="34" charset="0"/>
              </a:rPr>
              <a:t>QEHB Therapy Services</a:t>
            </a:r>
          </a:p>
        </p:txBody>
      </p:sp>
      <p:pic>
        <p:nvPicPr>
          <p:cNvPr id="3" name="Content Placeholder 2">
            <a:extLst>
              <a:ext uri="{FF2B5EF4-FFF2-40B4-BE49-F238E27FC236}">
                <a16:creationId xmlns:a16="http://schemas.microsoft.com/office/drawing/2014/main" id="{43B04A67-7AA9-EC60-0496-3479B505B5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864" b="7132"/>
          <a:stretch/>
        </p:blipFill>
        <p:spPr>
          <a:xfrm>
            <a:off x="1005662" y="1340768"/>
            <a:ext cx="7132676" cy="4536504"/>
          </a:xfrm>
        </p:spPr>
      </p:pic>
      <p:sp>
        <p:nvSpPr>
          <p:cNvPr id="10" name="Ovaal 9">
            <a:extLst>
              <a:ext uri="{FF2B5EF4-FFF2-40B4-BE49-F238E27FC236}">
                <a16:creationId xmlns:a16="http://schemas.microsoft.com/office/drawing/2014/main" id="{95DBA1D5-9E59-4858-9A3A-7489C2EA8253}"/>
              </a:ext>
            </a:extLst>
          </p:cNvPr>
          <p:cNvSpPr/>
          <p:nvPr/>
        </p:nvSpPr>
        <p:spPr>
          <a:xfrm>
            <a:off x="5328000" y="2350440"/>
            <a:ext cx="1280160" cy="54864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8" name="Овал 7">
            <a:extLst>
              <a:ext uri="{FF2B5EF4-FFF2-40B4-BE49-F238E27FC236}">
                <a16:creationId xmlns:a16="http://schemas.microsoft.com/office/drawing/2014/main" id="{6B0817CB-E4A8-4DF1-BEC6-73A96715FEBB}"/>
              </a:ext>
            </a:extLst>
          </p:cNvPr>
          <p:cNvSpPr/>
          <p:nvPr/>
        </p:nvSpPr>
        <p:spPr>
          <a:xfrm>
            <a:off x="4532454" y="3702823"/>
            <a:ext cx="1097280" cy="73152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sv-SE">
              <a:solidFill>
                <a:srgbClr val="E71224"/>
              </a:solidFill>
            </a:endParaRPr>
          </a:p>
        </p:txBody>
      </p:sp>
    </p:spTree>
    <p:extLst>
      <p:ext uri="{BB962C8B-B14F-4D97-AF65-F5344CB8AC3E}">
        <p14:creationId xmlns:p14="http://schemas.microsoft.com/office/powerpoint/2010/main" val="2269408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with tables and chairs with balloons&#10;&#10;Description automatically generated with low confidence">
            <a:extLst>
              <a:ext uri="{FF2B5EF4-FFF2-40B4-BE49-F238E27FC236}">
                <a16:creationId xmlns:a16="http://schemas.microsoft.com/office/drawing/2014/main" id="{3E44BB71-B753-D68B-0574-AC2481430734}"/>
              </a:ext>
            </a:extLst>
          </p:cNvPr>
          <p:cNvPicPr>
            <a:picLocks noChangeAspect="1"/>
          </p:cNvPicPr>
          <p:nvPr/>
        </p:nvPicPr>
        <p:blipFill>
          <a:blip r:embed="rId3"/>
          <a:stretch>
            <a:fillRect/>
          </a:stretch>
        </p:blipFill>
        <p:spPr>
          <a:xfrm>
            <a:off x="649287" y="1417638"/>
            <a:ext cx="3494088" cy="2195513"/>
          </a:xfrm>
          <a:prstGeom prst="rect">
            <a:avLst/>
          </a:prstGeom>
        </p:spPr>
      </p:pic>
      <p:pic>
        <p:nvPicPr>
          <p:cNvPr id="5" name="Picture 4" descr="A group of people in a room&#10;&#10;Description automatically generated">
            <a:extLst>
              <a:ext uri="{FF2B5EF4-FFF2-40B4-BE49-F238E27FC236}">
                <a16:creationId xmlns:a16="http://schemas.microsoft.com/office/drawing/2014/main" id="{798EE6CA-B920-E2EA-EB2D-7412B5912452}"/>
              </a:ext>
            </a:extLst>
          </p:cNvPr>
          <p:cNvPicPr>
            <a:picLocks noChangeAspect="1"/>
          </p:cNvPicPr>
          <p:nvPr/>
        </p:nvPicPr>
        <p:blipFill>
          <a:blip r:embed="rId4"/>
          <a:stretch>
            <a:fillRect/>
          </a:stretch>
        </p:blipFill>
        <p:spPr>
          <a:xfrm>
            <a:off x="4217987" y="1417638"/>
            <a:ext cx="4468813" cy="2195513"/>
          </a:xfrm>
          <a:prstGeom prst="rect">
            <a:avLst/>
          </a:prstGeom>
        </p:spPr>
      </p:pic>
      <p:pic>
        <p:nvPicPr>
          <p:cNvPr id="6" name="Picture 5" descr="A group of people in a room&#10;&#10;Description automatically generated with medium confidence">
            <a:extLst>
              <a:ext uri="{FF2B5EF4-FFF2-40B4-BE49-F238E27FC236}">
                <a16:creationId xmlns:a16="http://schemas.microsoft.com/office/drawing/2014/main" id="{6C0EA001-3487-F2E1-C674-CEC895EAE4F2}"/>
              </a:ext>
            </a:extLst>
          </p:cNvPr>
          <p:cNvPicPr>
            <a:picLocks noChangeAspect="1"/>
          </p:cNvPicPr>
          <p:nvPr/>
        </p:nvPicPr>
        <p:blipFill>
          <a:blip r:embed="rId5"/>
          <a:stretch>
            <a:fillRect/>
          </a:stretch>
        </p:blipFill>
        <p:spPr>
          <a:xfrm>
            <a:off x="649287" y="3686176"/>
            <a:ext cx="4257675" cy="2439988"/>
          </a:xfrm>
          <a:prstGeom prst="rect">
            <a:avLst/>
          </a:prstGeom>
        </p:spPr>
      </p:pic>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p:txBody>
          <a:bodyPr anchor="ctr">
            <a:normAutofit/>
          </a:bodyPr>
          <a:lstStyle/>
          <a:p>
            <a:pPr eaLnBrk="1" hangingPunct="1">
              <a:defRPr/>
            </a:pPr>
            <a:r>
              <a:rPr lang="en-GB" dirty="0">
                <a:solidFill>
                  <a:schemeClr val="tx1"/>
                </a:solidFill>
                <a:latin typeface="Calibri" panose="020F0502020204030204" pitchFamily="34" charset="0"/>
                <a:cs typeface="Calibri" panose="020F0502020204030204" pitchFamily="34" charset="0"/>
              </a:rPr>
              <a:t>Facilities to be PROUD of</a:t>
            </a:r>
          </a:p>
        </p:txBody>
      </p:sp>
      <p:pic>
        <p:nvPicPr>
          <p:cNvPr id="2" name="Content Placeholder 1" descr="A group of people holding certificates&#10;&#10;Description automatically generated with medium confidence">
            <a:extLst>
              <a:ext uri="{FF2B5EF4-FFF2-40B4-BE49-F238E27FC236}">
                <a16:creationId xmlns:a16="http://schemas.microsoft.com/office/drawing/2014/main" id="{8F3C44CB-1989-BF93-33F3-D69DD1B37E95}"/>
              </a:ext>
            </a:extLst>
          </p:cNvPr>
          <p:cNvPicPr>
            <a:picLocks noGrp="1" noChangeAspect="1"/>
          </p:cNvPicPr>
          <p:nvPr>
            <p:ph idx="1"/>
          </p:nvPr>
        </p:nvPicPr>
        <p:blipFill>
          <a:blip r:embed="rId6"/>
          <a:stretch>
            <a:fillRect/>
          </a:stretch>
        </p:blipFill>
        <p:spPr>
          <a:xfrm>
            <a:off x="5010084" y="3660920"/>
            <a:ext cx="3702917" cy="2462440"/>
          </a:xfrm>
          <a:prstGeom prst="rect">
            <a:avLst/>
          </a:prstGeom>
        </p:spPr>
      </p:pic>
    </p:spTree>
    <p:extLst>
      <p:ext uri="{BB962C8B-B14F-4D97-AF65-F5344CB8AC3E}">
        <p14:creationId xmlns:p14="http://schemas.microsoft.com/office/powerpoint/2010/main" val="179448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a:xfrm>
            <a:off x="457200" y="274638"/>
            <a:ext cx="8229600" cy="778098"/>
          </a:xfrm>
        </p:spPr>
        <p:txBody>
          <a:bodyPr/>
          <a:lstStyle/>
          <a:p>
            <a:pPr eaLnBrk="1" hangingPunct="1">
              <a:defRPr/>
            </a:pPr>
            <a:r>
              <a:rPr lang="en-GB" dirty="0">
                <a:solidFill>
                  <a:schemeClr val="tx1"/>
                </a:solidFill>
                <a:latin typeface="Calibri" panose="020F0502020204030204" pitchFamily="34" charset="0"/>
                <a:ea typeface="ＭＳ Ｐゴシック" pitchFamily="-1" charset="-128"/>
                <a:cs typeface="Calibri" panose="020F0502020204030204" pitchFamily="34" charset="0"/>
              </a:rPr>
              <a:t>An Evolving Issue</a:t>
            </a:r>
          </a:p>
        </p:txBody>
      </p:sp>
      <p:pic>
        <p:nvPicPr>
          <p:cNvPr id="3" name="Content Placeholder 2">
            <a:extLst>
              <a:ext uri="{FF2B5EF4-FFF2-40B4-BE49-F238E27FC236}">
                <a16:creationId xmlns:a16="http://schemas.microsoft.com/office/drawing/2014/main" id="{43B04A67-7AA9-EC60-0496-3479B505B5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864" b="7132"/>
          <a:stretch/>
        </p:blipFill>
        <p:spPr>
          <a:xfrm>
            <a:off x="1005662" y="1340768"/>
            <a:ext cx="7132676" cy="4536504"/>
          </a:xfrm>
        </p:spPr>
      </p:pic>
      <p:sp>
        <p:nvSpPr>
          <p:cNvPr id="10" name="Ovaal 9">
            <a:extLst>
              <a:ext uri="{FF2B5EF4-FFF2-40B4-BE49-F238E27FC236}">
                <a16:creationId xmlns:a16="http://schemas.microsoft.com/office/drawing/2014/main" id="{95DBA1D5-9E59-4858-9A3A-7489C2EA8253}"/>
              </a:ext>
            </a:extLst>
          </p:cNvPr>
          <p:cNvSpPr/>
          <p:nvPr/>
        </p:nvSpPr>
        <p:spPr>
          <a:xfrm>
            <a:off x="5328000" y="2350440"/>
            <a:ext cx="1280160" cy="54864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8" name="Овал 7">
            <a:extLst>
              <a:ext uri="{FF2B5EF4-FFF2-40B4-BE49-F238E27FC236}">
                <a16:creationId xmlns:a16="http://schemas.microsoft.com/office/drawing/2014/main" id="{6B0817CB-E4A8-4DF1-BEC6-73A96715FEBB}"/>
              </a:ext>
            </a:extLst>
          </p:cNvPr>
          <p:cNvSpPr/>
          <p:nvPr/>
        </p:nvSpPr>
        <p:spPr>
          <a:xfrm>
            <a:off x="4532454" y="3702823"/>
            <a:ext cx="1097280" cy="73152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sv-SE">
              <a:solidFill>
                <a:srgbClr val="E71224"/>
              </a:solidFill>
            </a:endParaRPr>
          </a:p>
        </p:txBody>
      </p:sp>
      <p:sp>
        <p:nvSpPr>
          <p:cNvPr id="5" name="Ellipse 4">
            <a:extLst>
              <a:ext uri="{FF2B5EF4-FFF2-40B4-BE49-F238E27FC236}">
                <a16:creationId xmlns:a16="http://schemas.microsoft.com/office/drawing/2014/main" id="{5E9F3DB7-D3CC-40A9-B2F3-0E9E5C749059}"/>
              </a:ext>
            </a:extLst>
          </p:cNvPr>
          <p:cNvSpPr/>
          <p:nvPr/>
        </p:nvSpPr>
        <p:spPr>
          <a:xfrm>
            <a:off x="2086262" y="2379792"/>
            <a:ext cx="1280160" cy="54864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000000"/>
              </a:solidFill>
            </a:endParaRPr>
          </a:p>
        </p:txBody>
      </p:sp>
      <p:sp>
        <p:nvSpPr>
          <p:cNvPr id="12" name="Oval 11">
            <a:extLst>
              <a:ext uri="{FF2B5EF4-FFF2-40B4-BE49-F238E27FC236}">
                <a16:creationId xmlns:a16="http://schemas.microsoft.com/office/drawing/2014/main" id="{F9278988-7742-4B33-9337-2FA64BA4C7F7}"/>
              </a:ext>
            </a:extLst>
          </p:cNvPr>
          <p:cNvSpPr/>
          <p:nvPr/>
        </p:nvSpPr>
        <p:spPr>
          <a:xfrm>
            <a:off x="3883315" y="2094253"/>
            <a:ext cx="1097280" cy="54864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000000"/>
              </a:solidFill>
            </a:endParaRPr>
          </a:p>
        </p:txBody>
      </p:sp>
    </p:spTree>
    <p:extLst>
      <p:ext uri="{BB962C8B-B14F-4D97-AF65-F5344CB8AC3E}">
        <p14:creationId xmlns:p14="http://schemas.microsoft.com/office/powerpoint/2010/main" val="254907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a:xfrm>
            <a:off x="457200" y="274638"/>
            <a:ext cx="8229600" cy="778098"/>
          </a:xfrm>
        </p:spPr>
        <p:txBody>
          <a:bodyPr/>
          <a:lstStyle/>
          <a:p>
            <a:pPr eaLnBrk="1" hangingPunct="1">
              <a:defRPr/>
            </a:pPr>
            <a:r>
              <a:rPr lang="en-GB" dirty="0">
                <a:solidFill>
                  <a:schemeClr val="tx1"/>
                </a:solidFill>
                <a:latin typeface="Calibri" panose="020F0502020204030204" pitchFamily="34" charset="0"/>
                <a:ea typeface="ＭＳ Ｐゴシック" pitchFamily="-1" charset="-128"/>
                <a:cs typeface="Calibri" panose="020F0502020204030204" pitchFamily="34" charset="0"/>
              </a:rPr>
              <a:t>The Sticking Points</a:t>
            </a:r>
          </a:p>
        </p:txBody>
      </p:sp>
      <p:pic>
        <p:nvPicPr>
          <p:cNvPr id="312322" name="Picture 2" descr="Desire vs Action - YouTube">
            <a:extLst>
              <a:ext uri="{FF2B5EF4-FFF2-40B4-BE49-F238E27FC236}">
                <a16:creationId xmlns:a16="http://schemas.microsoft.com/office/drawing/2014/main" id="{81E440EE-1AEA-F628-9059-D898D5072F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000" y="1502569"/>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a:xfrm>
            <a:off x="457200" y="537154"/>
            <a:ext cx="8229600" cy="1143000"/>
          </a:xfrm>
        </p:spPr>
        <p:txBody>
          <a:bodyPr anchor="ctr">
            <a:normAutofit/>
          </a:bodyPr>
          <a:lstStyle/>
          <a:p>
            <a:pPr eaLnBrk="1" hangingPunct="1">
              <a:defRPr/>
            </a:pPr>
            <a:r>
              <a:rPr lang="en-GB" dirty="0">
                <a:solidFill>
                  <a:schemeClr val="tx1"/>
                </a:solidFill>
                <a:latin typeface="Calibri" panose="020F0502020204030204" pitchFamily="34" charset="0"/>
                <a:cs typeface="Calibri" panose="020F0502020204030204" pitchFamily="34" charset="0"/>
              </a:rPr>
              <a:t>June 2021</a:t>
            </a:r>
          </a:p>
        </p:txBody>
      </p:sp>
      <p:pic>
        <p:nvPicPr>
          <p:cNvPr id="5122" name="Picture 2" descr="June 2021 calendar leaf Royalty Free Vector Image">
            <a:extLst>
              <a:ext uri="{FF2B5EF4-FFF2-40B4-BE49-F238E27FC236}">
                <a16:creationId xmlns:a16="http://schemas.microsoft.com/office/drawing/2014/main" id="{F6651154-4C53-72B0-C0DA-055195D5B2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33"/>
          <a:stretch/>
        </p:blipFill>
        <p:spPr bwMode="auto">
          <a:xfrm>
            <a:off x="457200" y="1680154"/>
            <a:ext cx="4038600" cy="3909086"/>
          </a:xfrm>
          <a:prstGeom prst="rect">
            <a:avLst/>
          </a:prstGeom>
          <a:solidFill>
            <a:srgbClr val="FFFFFF"/>
          </a:solidFill>
        </p:spPr>
      </p:pic>
      <p:sp>
        <p:nvSpPr>
          <p:cNvPr id="31747" name="Rectangle 3">
            <a:extLst>
              <a:ext uri="{FF2B5EF4-FFF2-40B4-BE49-F238E27FC236}">
                <a16:creationId xmlns:a16="http://schemas.microsoft.com/office/drawing/2014/main" id="{63ABE096-A7AA-2735-33A7-78D1E930E31F}"/>
              </a:ext>
            </a:extLst>
          </p:cNvPr>
          <p:cNvSpPr>
            <a:spLocks noGrp="1" noChangeArrowheads="1"/>
          </p:cNvSpPr>
          <p:nvPr>
            <p:ph sz="half" idx="2"/>
          </p:nvPr>
        </p:nvSpPr>
        <p:spPr>
          <a:xfrm>
            <a:off x="4648200" y="1600200"/>
            <a:ext cx="4038600" cy="4425485"/>
          </a:xfrm>
        </p:spPr>
        <p:txBody>
          <a:bodyPr wrap="square" anchor="t">
            <a:normAutofit/>
          </a:bodyPr>
          <a:lstStyle/>
          <a:p>
            <a:pPr eaLnBrk="1" hangingPunct="1">
              <a:buFont typeface="Wingdings" pitchFamily="2" charset="2"/>
              <a:buChar char="Ø"/>
            </a:pPr>
            <a:r>
              <a:rPr lang="en-GB" altLang="en-US" dirty="0">
                <a:latin typeface="Calibri" panose="020F0502020204030204" pitchFamily="34" charset="0"/>
                <a:cs typeface="Calibri" panose="020F0502020204030204" pitchFamily="34" charset="0"/>
              </a:rPr>
              <a:t>QE Therapy Services given 3 day notice given to vacate our space</a:t>
            </a:r>
          </a:p>
          <a:p>
            <a:pPr eaLnBrk="1" hangingPunct="1">
              <a:buFont typeface="Wingdings" pitchFamily="2" charset="2"/>
              <a:buChar char="Ø"/>
            </a:pPr>
            <a:r>
              <a:rPr lang="en-GB" altLang="en-US" dirty="0">
                <a:latin typeface="Calibri" panose="020F0502020204030204" pitchFamily="34" charset="0"/>
                <a:cs typeface="Calibri" panose="020F0502020204030204" pitchFamily="34" charset="0"/>
              </a:rPr>
              <a:t>Potential alternative space found but no agreement yet in place</a:t>
            </a:r>
          </a:p>
          <a:p>
            <a:pPr eaLnBrk="1" hangingPunct="1">
              <a:buFont typeface="Wingdings" pitchFamily="2" charset="2"/>
              <a:buChar char="Ø"/>
            </a:pPr>
            <a:r>
              <a:rPr lang="en-GB" altLang="en-US" dirty="0">
                <a:latin typeface="Calibri" panose="020F0502020204030204" pitchFamily="34" charset="0"/>
                <a:cs typeface="Calibri" panose="020F0502020204030204" pitchFamily="34" charset="0"/>
              </a:rPr>
              <a:t>Removal company date secured before staff consulted</a:t>
            </a:r>
          </a:p>
        </p:txBody>
      </p:sp>
    </p:spTree>
    <p:extLst>
      <p:ext uri="{BB962C8B-B14F-4D97-AF65-F5344CB8AC3E}">
        <p14:creationId xmlns:p14="http://schemas.microsoft.com/office/powerpoint/2010/main" val="213799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p:txBody>
          <a:bodyPr/>
          <a:lstStyle/>
          <a:p>
            <a:pPr eaLnBrk="1" hangingPunct="1">
              <a:defRPr/>
            </a:pPr>
            <a:r>
              <a:rPr lang="en-GB" dirty="0">
                <a:solidFill>
                  <a:schemeClr val="tx1"/>
                </a:solidFill>
                <a:latin typeface="Calibri" panose="020F0502020204030204" pitchFamily="34" charset="0"/>
                <a:ea typeface="ＭＳ Ｐゴシック" pitchFamily="-1" charset="-128"/>
                <a:cs typeface="Calibri" panose="020F0502020204030204" pitchFamily="34" charset="0"/>
              </a:rPr>
              <a:t>Rep Team Response</a:t>
            </a:r>
          </a:p>
        </p:txBody>
      </p:sp>
      <p:sp>
        <p:nvSpPr>
          <p:cNvPr id="31747" name="Rectangle 3">
            <a:extLst>
              <a:ext uri="{FF2B5EF4-FFF2-40B4-BE49-F238E27FC236}">
                <a16:creationId xmlns:a16="http://schemas.microsoft.com/office/drawing/2014/main" id="{63ABE096-A7AA-2735-33A7-78D1E930E31F}"/>
              </a:ext>
            </a:extLst>
          </p:cNvPr>
          <p:cNvSpPr>
            <a:spLocks noGrp="1" noChangeArrowheads="1"/>
          </p:cNvSpPr>
          <p:nvPr>
            <p:ph sz="half" idx="1"/>
          </p:nvPr>
        </p:nvSpPr>
        <p:spPr/>
        <p:txBody>
          <a:bodyPr/>
          <a:lstStyle/>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Immediate request for delay in decision outlining lack of consultation and required risk assessments</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Liaison with AHP union representatives</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Contact &amp; meet with SNO</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Discussion with members to capture concerns and anticipated impact</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Information collected via direct CSP steward email inbox</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Liaison with Therapy Director and Divisional Management</a:t>
            </a:r>
          </a:p>
        </p:txBody>
      </p:sp>
      <p:sp>
        <p:nvSpPr>
          <p:cNvPr id="2" name="Content Placeholder 1">
            <a:extLst>
              <a:ext uri="{FF2B5EF4-FFF2-40B4-BE49-F238E27FC236}">
                <a16:creationId xmlns:a16="http://schemas.microsoft.com/office/drawing/2014/main" id="{4244D9F8-64F6-6D03-967A-79A54F121E7A}"/>
              </a:ext>
            </a:extLst>
          </p:cNvPr>
          <p:cNvSpPr>
            <a:spLocks noGrp="1"/>
          </p:cNvSpPr>
          <p:nvPr>
            <p:ph sz="half" idx="2"/>
          </p:nvPr>
        </p:nvSpPr>
        <p:spPr/>
        <p:txBody>
          <a:bodyPr/>
          <a:lstStyle/>
          <a:p>
            <a:endParaRPr lang="en-US"/>
          </a:p>
        </p:txBody>
      </p:sp>
      <p:pic>
        <p:nvPicPr>
          <p:cNvPr id="6146" name="Picture 2" descr="The Chartered Society of Physiotherapy | The Chartered Society of  Physiotherapy">
            <a:extLst>
              <a:ext uri="{FF2B5EF4-FFF2-40B4-BE49-F238E27FC236}">
                <a16:creationId xmlns:a16="http://schemas.microsoft.com/office/drawing/2014/main" id="{AC26A417-62EE-1C0A-8601-454E4E79E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600200"/>
            <a:ext cx="3691136" cy="3691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771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p:txBody>
          <a:bodyPr/>
          <a:lstStyle/>
          <a:p>
            <a:pPr eaLnBrk="1" hangingPunct="1">
              <a:defRPr/>
            </a:pPr>
            <a:r>
              <a:rPr lang="en-GB" dirty="0">
                <a:solidFill>
                  <a:schemeClr val="tx1"/>
                </a:solidFill>
                <a:latin typeface="Calibri" panose="020F0502020204030204" pitchFamily="34" charset="0"/>
                <a:ea typeface="ＭＳ Ｐゴシック" pitchFamily="-1" charset="-128"/>
                <a:cs typeface="Calibri" panose="020F0502020204030204" pitchFamily="34" charset="0"/>
              </a:rPr>
              <a:t>Rep Team Response</a:t>
            </a:r>
          </a:p>
        </p:txBody>
      </p:sp>
      <p:sp>
        <p:nvSpPr>
          <p:cNvPr id="31747" name="Rectangle 3">
            <a:extLst>
              <a:ext uri="{FF2B5EF4-FFF2-40B4-BE49-F238E27FC236}">
                <a16:creationId xmlns:a16="http://schemas.microsoft.com/office/drawing/2014/main" id="{63ABE096-A7AA-2735-33A7-78D1E930E31F}"/>
              </a:ext>
            </a:extLst>
          </p:cNvPr>
          <p:cNvSpPr>
            <a:spLocks noGrp="1" noChangeArrowheads="1"/>
          </p:cNvSpPr>
          <p:nvPr>
            <p:ph sz="half" idx="1"/>
          </p:nvPr>
        </p:nvSpPr>
        <p:spPr>
          <a:xfrm>
            <a:off x="457200" y="1600200"/>
            <a:ext cx="4389438" cy="4525963"/>
          </a:xfrm>
        </p:spPr>
        <p:txBody>
          <a:bodyPr/>
          <a:lstStyle/>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Letters of concern sent to CEO, freedom to speak up guardian, Divisional and Therapy Directors, Governors</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Held member meetings: decision made to submit collective group grievance</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Rep Team completed physical visit to all teams to share information, discuss issues with range of staff grades, collate signatures, reassure fears re: grievance on personal record</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Group grievance from 130 members, relating to lack of process, particularly around Health &amp; Safety Law and lack of Equality Impact Assessment (EIA)</a:t>
            </a:r>
          </a:p>
        </p:txBody>
      </p:sp>
      <p:sp>
        <p:nvSpPr>
          <p:cNvPr id="2" name="Content Placeholder 1">
            <a:extLst>
              <a:ext uri="{FF2B5EF4-FFF2-40B4-BE49-F238E27FC236}">
                <a16:creationId xmlns:a16="http://schemas.microsoft.com/office/drawing/2014/main" id="{4244D9F8-64F6-6D03-967A-79A54F121E7A}"/>
              </a:ext>
            </a:extLst>
          </p:cNvPr>
          <p:cNvSpPr>
            <a:spLocks noGrp="1"/>
          </p:cNvSpPr>
          <p:nvPr>
            <p:ph sz="half" idx="2"/>
          </p:nvPr>
        </p:nvSpPr>
        <p:spPr/>
        <p:txBody>
          <a:bodyPr/>
          <a:lstStyle/>
          <a:p>
            <a:endParaRPr lang="en-US" dirty="0"/>
          </a:p>
        </p:txBody>
      </p:sp>
      <p:pic>
        <p:nvPicPr>
          <p:cNvPr id="3" name="Picture 2" descr="The Chartered Society of Physiotherapy | The Chartered Society of  Physiotherapy">
            <a:extLst>
              <a:ext uri="{FF2B5EF4-FFF2-40B4-BE49-F238E27FC236}">
                <a16:creationId xmlns:a16="http://schemas.microsoft.com/office/drawing/2014/main" id="{44B3FE17-46AA-2800-B828-A76847DDD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060" y="1417639"/>
            <a:ext cx="3840162" cy="38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1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CA80EB35-7D1B-D551-39E2-05A22500B4C3}"/>
              </a:ext>
            </a:extLst>
          </p:cNvPr>
          <p:cNvSpPr>
            <a:spLocks noGrp="1" noChangeArrowheads="1"/>
          </p:cNvSpPr>
          <p:nvPr>
            <p:ph type="title"/>
          </p:nvPr>
        </p:nvSpPr>
        <p:spPr/>
        <p:txBody>
          <a:bodyPr/>
          <a:lstStyle/>
          <a:p>
            <a:pPr eaLnBrk="1" hangingPunct="1">
              <a:defRPr/>
            </a:pPr>
            <a:r>
              <a:rPr lang="en-GB" dirty="0">
                <a:solidFill>
                  <a:schemeClr val="tx1"/>
                </a:solidFill>
                <a:latin typeface="Calibri" panose="020F0502020204030204" pitchFamily="34" charset="0"/>
                <a:ea typeface="ＭＳ Ｐゴシック" pitchFamily="-1" charset="-128"/>
                <a:cs typeface="Calibri" panose="020F0502020204030204" pitchFamily="34" charset="0"/>
              </a:rPr>
              <a:t>Rep Team Response</a:t>
            </a:r>
          </a:p>
        </p:txBody>
      </p:sp>
      <p:sp>
        <p:nvSpPr>
          <p:cNvPr id="31747" name="Rectangle 3">
            <a:extLst>
              <a:ext uri="{FF2B5EF4-FFF2-40B4-BE49-F238E27FC236}">
                <a16:creationId xmlns:a16="http://schemas.microsoft.com/office/drawing/2014/main" id="{63ABE096-A7AA-2735-33A7-78D1E930E31F}"/>
              </a:ext>
            </a:extLst>
          </p:cNvPr>
          <p:cNvSpPr>
            <a:spLocks noGrp="1" noChangeArrowheads="1"/>
          </p:cNvSpPr>
          <p:nvPr>
            <p:ph sz="half" idx="1"/>
          </p:nvPr>
        </p:nvSpPr>
        <p:spPr>
          <a:xfrm>
            <a:off x="457200" y="1600200"/>
            <a:ext cx="4191000" cy="4525963"/>
          </a:xfrm>
        </p:spPr>
        <p:txBody>
          <a:bodyPr/>
          <a:lstStyle/>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Trust concern for patient safety at front door met with our concern for safety of patients already in our care – responsibility to maximise recovery and prevent avoidable harm</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Staff keen to express that Physiotherapy service supports ALL divisions and patient groups, yet decision being made without consultation with wider stakeholders to explore impact on other services</a:t>
            </a:r>
          </a:p>
          <a:p>
            <a:pPr eaLnBrk="1" hangingPunct="1">
              <a:buFont typeface="Wingdings" pitchFamily="2" charset="2"/>
              <a:buChar char="Ø"/>
            </a:pPr>
            <a:r>
              <a:rPr lang="en-GB" altLang="en-US" sz="1800" dirty="0">
                <a:latin typeface="Calibri" panose="020F0502020204030204" pitchFamily="34" charset="0"/>
                <a:cs typeface="Calibri" panose="020F0502020204030204" pitchFamily="34" charset="0"/>
              </a:rPr>
              <a:t>Subsequent grievance investigation with HR, Investigating Executive, SNO and Rep Team</a:t>
            </a:r>
          </a:p>
        </p:txBody>
      </p:sp>
      <p:sp>
        <p:nvSpPr>
          <p:cNvPr id="2" name="Content Placeholder 1">
            <a:extLst>
              <a:ext uri="{FF2B5EF4-FFF2-40B4-BE49-F238E27FC236}">
                <a16:creationId xmlns:a16="http://schemas.microsoft.com/office/drawing/2014/main" id="{4244D9F8-64F6-6D03-967A-79A54F121E7A}"/>
              </a:ext>
            </a:extLst>
          </p:cNvPr>
          <p:cNvSpPr>
            <a:spLocks noGrp="1"/>
          </p:cNvSpPr>
          <p:nvPr>
            <p:ph sz="half" idx="2"/>
          </p:nvPr>
        </p:nvSpPr>
        <p:spPr/>
        <p:txBody>
          <a:bodyPr/>
          <a:lstStyle/>
          <a:p>
            <a:endParaRPr lang="en-US"/>
          </a:p>
        </p:txBody>
      </p:sp>
      <p:pic>
        <p:nvPicPr>
          <p:cNvPr id="6146" name="Picture 2" descr="The Chartered Society of Physiotherapy | The Chartered Society of  Physiotherapy">
            <a:extLst>
              <a:ext uri="{FF2B5EF4-FFF2-40B4-BE49-F238E27FC236}">
                <a16:creationId xmlns:a16="http://schemas.microsoft.com/office/drawing/2014/main" id="{AC26A417-62EE-1C0A-8601-454E4E79E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061" y="1417638"/>
            <a:ext cx="3840162" cy="384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85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1">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kay1</Template>
  <TotalTime>2624</TotalTime>
  <Words>1806</Words>
  <Application>Microsoft Office PowerPoint</Application>
  <PresentationFormat>On-screen Show (4:3)</PresentationFormat>
  <Paragraphs>181</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Book Antiqua</vt:lpstr>
      <vt:lpstr>Calibri</vt:lpstr>
      <vt:lpstr>Lucida Sans</vt:lpstr>
      <vt:lpstr>Wingdings</vt:lpstr>
      <vt:lpstr>Wingdings 2</vt:lpstr>
      <vt:lpstr>Wingdings 3</vt:lpstr>
      <vt:lpstr>kay1</vt:lpstr>
      <vt:lpstr>Office Theme</vt:lpstr>
      <vt:lpstr>1_Office Theme</vt:lpstr>
      <vt:lpstr> UHB Loss of rehab space</vt:lpstr>
      <vt:lpstr>QEHB Therapy Services</vt:lpstr>
      <vt:lpstr>Facilities to be PROUD of</vt:lpstr>
      <vt:lpstr>An Evolving Issue</vt:lpstr>
      <vt:lpstr>The Sticking Points</vt:lpstr>
      <vt:lpstr>June 2021</vt:lpstr>
      <vt:lpstr>Rep Team Response</vt:lpstr>
      <vt:lpstr>Rep Team Response</vt:lpstr>
      <vt:lpstr>Rep Team Response</vt:lpstr>
      <vt:lpstr>Moving Day</vt:lpstr>
      <vt:lpstr>Grievance Outcome</vt:lpstr>
      <vt:lpstr>Grievance Outcome</vt:lpstr>
      <vt:lpstr>Representation of Members</vt:lpstr>
      <vt:lpstr>Representation of Members</vt:lpstr>
      <vt:lpstr>Diversity as a Rep Team</vt:lpstr>
      <vt:lpstr>Diversity as a Rep Team</vt:lpstr>
      <vt:lpstr>PowerPoint Presentation</vt:lpstr>
      <vt:lpstr>Our Reflections</vt:lpstr>
      <vt:lpstr> UHB Loss of rehab space</vt:lpstr>
    </vt:vector>
  </TitlesOfParts>
  <Company>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Invasive Ventilation</dc:title>
  <dc:creator>sham</dc:creator>
  <cp:lastModifiedBy>Mindy Dalloway</cp:lastModifiedBy>
  <cp:revision>338</cp:revision>
  <cp:lastPrinted>2014-09-26T17:50:38Z</cp:lastPrinted>
  <dcterms:created xsi:type="dcterms:W3CDTF">2009-04-19T19:08:38Z</dcterms:created>
  <dcterms:modified xsi:type="dcterms:W3CDTF">2022-12-05T10:20:52Z</dcterms:modified>
</cp:coreProperties>
</file>