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73" r:id="rId3"/>
    <p:sldId id="259" r:id="rId4"/>
    <p:sldId id="263" r:id="rId5"/>
    <p:sldId id="261" r:id="rId6"/>
    <p:sldId id="260" r:id="rId7"/>
    <p:sldId id="258" r:id="rId8"/>
    <p:sldId id="265" r:id="rId9"/>
    <p:sldId id="266" r:id="rId10"/>
    <p:sldId id="267" r:id="rId11"/>
    <p:sldId id="269" r:id="rId12"/>
    <p:sldId id="272" r:id="rId13"/>
    <p:sldId id="271" r:id="rId14"/>
    <p:sldId id="27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009" autoAdjust="0"/>
    <p:restoredTop sz="94660"/>
  </p:normalViewPr>
  <p:slideViewPr>
    <p:cSldViewPr snapToGrid="0">
      <p:cViewPr varScale="1">
        <p:scale>
          <a:sx n="108" d="100"/>
          <a:sy n="108" d="100"/>
        </p:scale>
        <p:origin x="94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22A745-082A-456A-9666-A71F3D70145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1D71257-6FDA-46AD-87E3-0B50A37CA37F}">
      <dgm:prSet/>
      <dgm:spPr/>
      <dgm:t>
        <a:bodyPr/>
        <a:lstStyle/>
        <a:p>
          <a:pPr algn="ctr"/>
          <a:r>
            <a:rPr lang="en-GB" dirty="0"/>
            <a:t>My journey</a:t>
          </a:r>
          <a:endParaRPr lang="en-US" dirty="0"/>
        </a:p>
      </dgm:t>
    </dgm:pt>
    <dgm:pt modelId="{3430E974-A98C-4684-8D82-2CCAB418A476}" type="parTrans" cxnId="{33614A6F-57BD-4898-9439-596DDFCA4AE6}">
      <dgm:prSet/>
      <dgm:spPr/>
      <dgm:t>
        <a:bodyPr/>
        <a:lstStyle/>
        <a:p>
          <a:endParaRPr lang="en-US"/>
        </a:p>
      </dgm:t>
    </dgm:pt>
    <dgm:pt modelId="{D1F3AAA1-0D30-4546-AFCE-FFD9A47AE4C4}" type="sibTrans" cxnId="{33614A6F-57BD-4898-9439-596DDFCA4AE6}">
      <dgm:prSet/>
      <dgm:spPr/>
      <dgm:t>
        <a:bodyPr/>
        <a:lstStyle/>
        <a:p>
          <a:endParaRPr lang="en-US"/>
        </a:p>
      </dgm:t>
    </dgm:pt>
    <dgm:pt modelId="{34ECF30C-A7BB-47A7-B8D7-9DF4FCE0F8A3}">
      <dgm:prSet/>
      <dgm:spPr/>
      <dgm:t>
        <a:bodyPr/>
        <a:lstStyle/>
        <a:p>
          <a:pPr algn="ctr"/>
          <a:r>
            <a:rPr lang="en-GB" dirty="0"/>
            <a:t>EDI at HCPC</a:t>
          </a:r>
          <a:endParaRPr lang="en-US" dirty="0"/>
        </a:p>
      </dgm:t>
    </dgm:pt>
    <dgm:pt modelId="{C9DB45BC-E14F-43D2-9C2E-491FF94C5366}" type="parTrans" cxnId="{E51874AF-C09F-4D16-B053-B79ED3E8FFCC}">
      <dgm:prSet/>
      <dgm:spPr/>
      <dgm:t>
        <a:bodyPr/>
        <a:lstStyle/>
        <a:p>
          <a:endParaRPr lang="en-US"/>
        </a:p>
      </dgm:t>
    </dgm:pt>
    <dgm:pt modelId="{8216B320-1A39-4D57-9B47-53B099EB7686}" type="sibTrans" cxnId="{E51874AF-C09F-4D16-B053-B79ED3E8FFCC}">
      <dgm:prSet/>
      <dgm:spPr/>
      <dgm:t>
        <a:bodyPr/>
        <a:lstStyle/>
        <a:p>
          <a:endParaRPr lang="en-US"/>
        </a:p>
      </dgm:t>
    </dgm:pt>
    <dgm:pt modelId="{B82FC83D-D122-43DE-A90F-F6ABA149DF09}">
      <dgm:prSet/>
      <dgm:spPr/>
      <dgm:t>
        <a:bodyPr/>
        <a:lstStyle/>
        <a:p>
          <a:pPr algn="ctr"/>
          <a:r>
            <a:rPr lang="en-GB" dirty="0"/>
            <a:t>Takeaway messages </a:t>
          </a:r>
          <a:endParaRPr lang="en-US" dirty="0"/>
        </a:p>
      </dgm:t>
    </dgm:pt>
    <dgm:pt modelId="{67B5A2DA-1C02-4238-9DAC-CDA052BCDC79}" type="parTrans" cxnId="{0ED03EF0-84AB-4226-AB4F-4FF71E11D6BC}">
      <dgm:prSet/>
      <dgm:spPr/>
      <dgm:t>
        <a:bodyPr/>
        <a:lstStyle/>
        <a:p>
          <a:endParaRPr lang="en-US"/>
        </a:p>
      </dgm:t>
    </dgm:pt>
    <dgm:pt modelId="{2FB5A977-A604-45FF-8227-9AF45E9B3A64}" type="sibTrans" cxnId="{0ED03EF0-84AB-4226-AB4F-4FF71E11D6BC}">
      <dgm:prSet/>
      <dgm:spPr/>
      <dgm:t>
        <a:bodyPr/>
        <a:lstStyle/>
        <a:p>
          <a:endParaRPr lang="en-US"/>
        </a:p>
      </dgm:t>
    </dgm:pt>
    <dgm:pt modelId="{14F863BE-65F8-4586-A53C-FC9664D0C207}" type="pres">
      <dgm:prSet presAssocID="{0A22A745-082A-456A-9666-A71F3D701459}" presName="linear" presStyleCnt="0">
        <dgm:presLayoutVars>
          <dgm:animLvl val="lvl"/>
          <dgm:resizeHandles val="exact"/>
        </dgm:presLayoutVars>
      </dgm:prSet>
      <dgm:spPr/>
    </dgm:pt>
    <dgm:pt modelId="{D7717072-D987-4883-948D-DFADC17A4E11}" type="pres">
      <dgm:prSet presAssocID="{51D71257-6FDA-46AD-87E3-0B50A37CA37F}" presName="parentText" presStyleLbl="node1" presStyleIdx="0" presStyleCnt="3" custLinFactY="99336" custLinFactNeighborX="-984" custLinFactNeighborY="100000">
        <dgm:presLayoutVars>
          <dgm:chMax val="0"/>
          <dgm:bulletEnabled val="1"/>
        </dgm:presLayoutVars>
      </dgm:prSet>
      <dgm:spPr/>
    </dgm:pt>
    <dgm:pt modelId="{17E5CB57-5CD6-42BC-961B-7C9F4B56FA08}" type="pres">
      <dgm:prSet presAssocID="{D1F3AAA1-0D30-4546-AFCE-FFD9A47AE4C4}" presName="spacer" presStyleCnt="0"/>
      <dgm:spPr/>
    </dgm:pt>
    <dgm:pt modelId="{3AAD62E0-F639-443B-9E2B-175F31F28847}" type="pres">
      <dgm:prSet presAssocID="{34ECF30C-A7BB-47A7-B8D7-9DF4FCE0F8A3}" presName="parentText" presStyleLbl="node1" presStyleIdx="1" presStyleCnt="3" custLinFactY="-100000" custLinFactNeighborX="-984" custLinFactNeighborY="-107326">
        <dgm:presLayoutVars>
          <dgm:chMax val="0"/>
          <dgm:bulletEnabled val="1"/>
        </dgm:presLayoutVars>
      </dgm:prSet>
      <dgm:spPr/>
    </dgm:pt>
    <dgm:pt modelId="{D0973F48-8743-47CD-9F64-982DFE3528A3}" type="pres">
      <dgm:prSet presAssocID="{8216B320-1A39-4D57-9B47-53B099EB7686}" presName="spacer" presStyleCnt="0"/>
      <dgm:spPr/>
    </dgm:pt>
    <dgm:pt modelId="{2BD14DF9-70FE-44D8-999B-2887C4393E1A}" type="pres">
      <dgm:prSet presAssocID="{B82FC83D-D122-43DE-A90F-F6ABA149DF09}" presName="parentText" presStyleLbl="node1" presStyleIdx="2" presStyleCnt="3" custLinFactNeighborX="-1269" custLinFactNeighborY="-10982">
        <dgm:presLayoutVars>
          <dgm:chMax val="0"/>
          <dgm:bulletEnabled val="1"/>
        </dgm:presLayoutVars>
      </dgm:prSet>
      <dgm:spPr/>
    </dgm:pt>
  </dgm:ptLst>
  <dgm:cxnLst>
    <dgm:cxn modelId="{74769706-EDC5-4C85-8D10-75F06BFF22BA}" type="presOf" srcId="{B82FC83D-D122-43DE-A90F-F6ABA149DF09}" destId="{2BD14DF9-70FE-44D8-999B-2887C4393E1A}" srcOrd="0" destOrd="0" presId="urn:microsoft.com/office/officeart/2005/8/layout/vList2"/>
    <dgm:cxn modelId="{33614A6F-57BD-4898-9439-596DDFCA4AE6}" srcId="{0A22A745-082A-456A-9666-A71F3D701459}" destId="{51D71257-6FDA-46AD-87E3-0B50A37CA37F}" srcOrd="0" destOrd="0" parTransId="{3430E974-A98C-4684-8D82-2CCAB418A476}" sibTransId="{D1F3AAA1-0D30-4546-AFCE-FFD9A47AE4C4}"/>
    <dgm:cxn modelId="{5BAC647C-65E5-4AAB-8928-FF0FCEE6881E}" type="presOf" srcId="{34ECF30C-A7BB-47A7-B8D7-9DF4FCE0F8A3}" destId="{3AAD62E0-F639-443B-9E2B-175F31F28847}" srcOrd="0" destOrd="0" presId="urn:microsoft.com/office/officeart/2005/8/layout/vList2"/>
    <dgm:cxn modelId="{FD50A3AE-78D0-4F9C-AE98-781F0B4D725C}" type="presOf" srcId="{51D71257-6FDA-46AD-87E3-0B50A37CA37F}" destId="{D7717072-D987-4883-948D-DFADC17A4E11}" srcOrd="0" destOrd="0" presId="urn:microsoft.com/office/officeart/2005/8/layout/vList2"/>
    <dgm:cxn modelId="{E51874AF-C09F-4D16-B053-B79ED3E8FFCC}" srcId="{0A22A745-082A-456A-9666-A71F3D701459}" destId="{34ECF30C-A7BB-47A7-B8D7-9DF4FCE0F8A3}" srcOrd="1" destOrd="0" parTransId="{C9DB45BC-E14F-43D2-9C2E-491FF94C5366}" sibTransId="{8216B320-1A39-4D57-9B47-53B099EB7686}"/>
    <dgm:cxn modelId="{C7725FED-C368-4770-87E1-3CB5E639C844}" type="presOf" srcId="{0A22A745-082A-456A-9666-A71F3D701459}" destId="{14F863BE-65F8-4586-A53C-FC9664D0C207}" srcOrd="0" destOrd="0" presId="urn:microsoft.com/office/officeart/2005/8/layout/vList2"/>
    <dgm:cxn modelId="{0ED03EF0-84AB-4226-AB4F-4FF71E11D6BC}" srcId="{0A22A745-082A-456A-9666-A71F3D701459}" destId="{B82FC83D-D122-43DE-A90F-F6ABA149DF09}" srcOrd="2" destOrd="0" parTransId="{67B5A2DA-1C02-4238-9DAC-CDA052BCDC79}" sibTransId="{2FB5A977-A604-45FF-8227-9AF45E9B3A64}"/>
    <dgm:cxn modelId="{07A723BC-E6F1-4FD3-A5C3-64C7180DFABB}" type="presParOf" srcId="{14F863BE-65F8-4586-A53C-FC9664D0C207}" destId="{D7717072-D987-4883-948D-DFADC17A4E11}" srcOrd="0" destOrd="0" presId="urn:microsoft.com/office/officeart/2005/8/layout/vList2"/>
    <dgm:cxn modelId="{6A04AA2C-6DDA-4AD0-8BC3-9851B68EAD18}" type="presParOf" srcId="{14F863BE-65F8-4586-A53C-FC9664D0C207}" destId="{17E5CB57-5CD6-42BC-961B-7C9F4B56FA08}" srcOrd="1" destOrd="0" presId="urn:microsoft.com/office/officeart/2005/8/layout/vList2"/>
    <dgm:cxn modelId="{9C899533-84D2-40CD-9B46-D0C4BD230797}" type="presParOf" srcId="{14F863BE-65F8-4586-A53C-FC9664D0C207}" destId="{3AAD62E0-F639-443B-9E2B-175F31F28847}" srcOrd="2" destOrd="0" presId="urn:microsoft.com/office/officeart/2005/8/layout/vList2"/>
    <dgm:cxn modelId="{D9B9C4CB-2433-41B5-9504-DB17249775A2}" type="presParOf" srcId="{14F863BE-65F8-4586-A53C-FC9664D0C207}" destId="{D0973F48-8743-47CD-9F64-982DFE3528A3}" srcOrd="3" destOrd="0" presId="urn:microsoft.com/office/officeart/2005/8/layout/vList2"/>
    <dgm:cxn modelId="{9A203A26-024A-4DDF-8E53-42E8B0A50FF5}" type="presParOf" srcId="{14F863BE-65F8-4586-A53C-FC9664D0C207}" destId="{2BD14DF9-70FE-44D8-999B-2887C4393E1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717072-D987-4883-948D-DFADC17A4E11}">
      <dsp:nvSpPr>
        <dsp:cNvPr id="0" name=""/>
        <dsp:cNvSpPr/>
      </dsp:nvSpPr>
      <dsp:spPr>
        <a:xfrm>
          <a:off x="0" y="1993162"/>
          <a:ext cx="4771607" cy="182735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175260" rIns="175260" bIns="175260" numCol="1" spcCol="1270" anchor="ctr" anchorCtr="0">
          <a:noAutofit/>
        </a:bodyPr>
        <a:lstStyle/>
        <a:p>
          <a:pPr marL="0" lvl="0" indent="0" algn="ctr" defTabSz="2044700">
            <a:lnSpc>
              <a:spcPct val="90000"/>
            </a:lnSpc>
            <a:spcBef>
              <a:spcPct val="0"/>
            </a:spcBef>
            <a:spcAft>
              <a:spcPct val="35000"/>
            </a:spcAft>
            <a:buNone/>
          </a:pPr>
          <a:r>
            <a:rPr lang="en-GB" sz="4600" kern="1200" dirty="0"/>
            <a:t>My journey</a:t>
          </a:r>
          <a:endParaRPr lang="en-US" sz="4600" kern="1200" dirty="0"/>
        </a:p>
      </dsp:txBody>
      <dsp:txXfrm>
        <a:off x="89204" y="2082366"/>
        <a:ext cx="4593199" cy="1648949"/>
      </dsp:txXfrm>
    </dsp:sp>
    <dsp:sp modelId="{3AAD62E0-F639-443B-9E2B-175F31F28847}">
      <dsp:nvSpPr>
        <dsp:cNvPr id="0" name=""/>
        <dsp:cNvSpPr/>
      </dsp:nvSpPr>
      <dsp:spPr>
        <a:xfrm>
          <a:off x="0" y="35753"/>
          <a:ext cx="4771607" cy="182735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175260" rIns="175260" bIns="175260" numCol="1" spcCol="1270" anchor="ctr" anchorCtr="0">
          <a:noAutofit/>
        </a:bodyPr>
        <a:lstStyle/>
        <a:p>
          <a:pPr marL="0" lvl="0" indent="0" algn="ctr" defTabSz="2044700">
            <a:lnSpc>
              <a:spcPct val="90000"/>
            </a:lnSpc>
            <a:spcBef>
              <a:spcPct val="0"/>
            </a:spcBef>
            <a:spcAft>
              <a:spcPct val="35000"/>
            </a:spcAft>
            <a:buNone/>
          </a:pPr>
          <a:r>
            <a:rPr lang="en-GB" sz="4600" kern="1200" dirty="0"/>
            <a:t>EDI at HCPC</a:t>
          </a:r>
          <a:endParaRPr lang="en-US" sz="4600" kern="1200" dirty="0"/>
        </a:p>
      </dsp:txBody>
      <dsp:txXfrm>
        <a:off x="89204" y="124957"/>
        <a:ext cx="4593199" cy="1648949"/>
      </dsp:txXfrm>
    </dsp:sp>
    <dsp:sp modelId="{2BD14DF9-70FE-44D8-999B-2887C4393E1A}">
      <dsp:nvSpPr>
        <dsp:cNvPr id="0" name=""/>
        <dsp:cNvSpPr/>
      </dsp:nvSpPr>
      <dsp:spPr>
        <a:xfrm>
          <a:off x="0" y="3950584"/>
          <a:ext cx="4771607" cy="182735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175260" rIns="175260" bIns="175260" numCol="1" spcCol="1270" anchor="ctr" anchorCtr="0">
          <a:noAutofit/>
        </a:bodyPr>
        <a:lstStyle/>
        <a:p>
          <a:pPr marL="0" lvl="0" indent="0" algn="ctr" defTabSz="2044700">
            <a:lnSpc>
              <a:spcPct val="90000"/>
            </a:lnSpc>
            <a:spcBef>
              <a:spcPct val="0"/>
            </a:spcBef>
            <a:spcAft>
              <a:spcPct val="35000"/>
            </a:spcAft>
            <a:buNone/>
          </a:pPr>
          <a:r>
            <a:rPr lang="en-GB" sz="4600" kern="1200" dirty="0"/>
            <a:t>Takeaway messages </a:t>
          </a:r>
          <a:endParaRPr lang="en-US" sz="4600" kern="1200" dirty="0"/>
        </a:p>
      </dsp:txBody>
      <dsp:txXfrm>
        <a:off x="89204" y="4039788"/>
        <a:ext cx="4593199" cy="164894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6919FB-D1F5-4027-BDE0-63E9D384D4C2}" type="datetimeFigureOut">
              <a:rPr lang="en-GB" smtClean="0"/>
              <a:t>05/12/2022</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140E55-4582-4584-A52A-3E0F9ECBD18C}" type="slidenum">
              <a:rPr lang="en-GB" smtClean="0"/>
              <a:t>‹#›</a:t>
            </a:fld>
            <a:endParaRPr lang="en-GB" dirty="0"/>
          </a:p>
        </p:txBody>
      </p:sp>
    </p:spTree>
    <p:extLst>
      <p:ext uri="{BB962C8B-B14F-4D97-AF65-F5344CB8AC3E}">
        <p14:creationId xmlns:p14="http://schemas.microsoft.com/office/powerpoint/2010/main" val="19282108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1140E55-4582-4584-A52A-3E0F9ECBD18C}" type="slidenum">
              <a:rPr lang="en-GB" smtClean="0"/>
              <a:t>1</a:t>
            </a:fld>
            <a:endParaRPr lang="en-GB" dirty="0"/>
          </a:p>
        </p:txBody>
      </p:sp>
    </p:spTree>
    <p:extLst>
      <p:ext uri="{BB962C8B-B14F-4D97-AF65-F5344CB8AC3E}">
        <p14:creationId xmlns:p14="http://schemas.microsoft.com/office/powerpoint/2010/main" val="318648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1140E55-4582-4584-A52A-3E0F9ECBD18C}" type="slidenum">
              <a:rPr lang="en-GB" smtClean="0"/>
              <a:t>3</a:t>
            </a:fld>
            <a:endParaRPr lang="en-GB" dirty="0"/>
          </a:p>
        </p:txBody>
      </p:sp>
    </p:spTree>
    <p:extLst>
      <p:ext uri="{BB962C8B-B14F-4D97-AF65-F5344CB8AC3E}">
        <p14:creationId xmlns:p14="http://schemas.microsoft.com/office/powerpoint/2010/main" val="11295783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Equity and Belonging</a:t>
            </a:r>
          </a:p>
        </p:txBody>
      </p:sp>
      <p:sp>
        <p:nvSpPr>
          <p:cNvPr id="4" name="Slide Number Placeholder 3"/>
          <p:cNvSpPr>
            <a:spLocks noGrp="1"/>
          </p:cNvSpPr>
          <p:nvPr>
            <p:ph type="sldNum" sz="quarter" idx="5"/>
          </p:nvPr>
        </p:nvSpPr>
        <p:spPr/>
        <p:txBody>
          <a:bodyPr/>
          <a:lstStyle/>
          <a:p>
            <a:fld id="{D1140E55-4582-4584-A52A-3E0F9ECBD18C}" type="slidenum">
              <a:rPr lang="en-GB" smtClean="0"/>
              <a:t>4</a:t>
            </a:fld>
            <a:endParaRPr lang="en-GB" dirty="0"/>
          </a:p>
        </p:txBody>
      </p:sp>
    </p:spTree>
    <p:extLst>
      <p:ext uri="{BB962C8B-B14F-4D97-AF65-F5344CB8AC3E}">
        <p14:creationId xmlns:p14="http://schemas.microsoft.com/office/powerpoint/2010/main" val="22267719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1140E55-4582-4584-A52A-3E0F9ECBD18C}" type="slidenum">
              <a:rPr lang="en-GB" smtClean="0"/>
              <a:t>8</a:t>
            </a:fld>
            <a:endParaRPr lang="en-GB" dirty="0"/>
          </a:p>
        </p:txBody>
      </p:sp>
    </p:spTree>
    <p:extLst>
      <p:ext uri="{BB962C8B-B14F-4D97-AF65-F5344CB8AC3E}">
        <p14:creationId xmlns:p14="http://schemas.microsoft.com/office/powerpoint/2010/main" val="19777415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1140E55-4582-4584-A52A-3E0F9ECBD18C}" type="slidenum">
              <a:rPr lang="en-GB" smtClean="0"/>
              <a:t>10</a:t>
            </a:fld>
            <a:endParaRPr lang="en-GB" dirty="0"/>
          </a:p>
        </p:txBody>
      </p:sp>
    </p:spTree>
    <p:extLst>
      <p:ext uri="{BB962C8B-B14F-4D97-AF65-F5344CB8AC3E}">
        <p14:creationId xmlns:p14="http://schemas.microsoft.com/office/powerpoint/2010/main" val="13375555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1140E55-4582-4584-A52A-3E0F9ECBD18C}" type="slidenum">
              <a:rPr lang="en-GB" smtClean="0"/>
              <a:t>11</a:t>
            </a:fld>
            <a:endParaRPr lang="en-GB" dirty="0"/>
          </a:p>
        </p:txBody>
      </p:sp>
    </p:spTree>
    <p:extLst>
      <p:ext uri="{BB962C8B-B14F-4D97-AF65-F5344CB8AC3E}">
        <p14:creationId xmlns:p14="http://schemas.microsoft.com/office/powerpoint/2010/main" val="20009640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1B0C1-D231-44FA-826E-1DACF095A1C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9CE58D6-9EA5-4672-8974-B6EC42DB7ED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C4E504E-EA62-4749-8573-C3A9A68241AE}"/>
              </a:ext>
            </a:extLst>
          </p:cNvPr>
          <p:cNvSpPr>
            <a:spLocks noGrp="1"/>
          </p:cNvSpPr>
          <p:nvPr>
            <p:ph type="dt" sz="half" idx="10"/>
          </p:nvPr>
        </p:nvSpPr>
        <p:spPr/>
        <p:txBody>
          <a:bodyPr/>
          <a:lstStyle/>
          <a:p>
            <a:fld id="{C8FF55BF-7DD7-4CE1-AD11-58FEF0393C3C}" type="datetimeFigureOut">
              <a:rPr lang="en-GB" smtClean="0"/>
              <a:t>05/12/2022</a:t>
            </a:fld>
            <a:endParaRPr lang="en-GB" dirty="0"/>
          </a:p>
        </p:txBody>
      </p:sp>
      <p:sp>
        <p:nvSpPr>
          <p:cNvPr id="5" name="Footer Placeholder 4">
            <a:extLst>
              <a:ext uri="{FF2B5EF4-FFF2-40B4-BE49-F238E27FC236}">
                <a16:creationId xmlns:a16="http://schemas.microsoft.com/office/drawing/2014/main" id="{639C9979-F780-4882-A566-1F22B34FEFD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55E8C9D6-0BFE-47F2-BE8D-36F54255DACF}"/>
              </a:ext>
            </a:extLst>
          </p:cNvPr>
          <p:cNvSpPr>
            <a:spLocks noGrp="1"/>
          </p:cNvSpPr>
          <p:nvPr>
            <p:ph type="sldNum" sz="quarter" idx="12"/>
          </p:nvPr>
        </p:nvSpPr>
        <p:spPr/>
        <p:txBody>
          <a:bodyPr/>
          <a:lstStyle/>
          <a:p>
            <a:fld id="{EA6C7B60-CF91-48C6-8739-66CD39B5444C}" type="slidenum">
              <a:rPr lang="en-GB" smtClean="0"/>
              <a:t>‹#›</a:t>
            </a:fld>
            <a:endParaRPr lang="en-GB" dirty="0"/>
          </a:p>
        </p:txBody>
      </p:sp>
    </p:spTree>
    <p:extLst>
      <p:ext uri="{BB962C8B-B14F-4D97-AF65-F5344CB8AC3E}">
        <p14:creationId xmlns:p14="http://schemas.microsoft.com/office/powerpoint/2010/main" val="2914977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D6EF1-CC78-4F0F-938D-8FA6404B419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415C58B-9C10-4267-9768-3D184D84C23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FA0DB79-C7DF-4E40-806A-8A12C7874C9B}"/>
              </a:ext>
            </a:extLst>
          </p:cNvPr>
          <p:cNvSpPr>
            <a:spLocks noGrp="1"/>
          </p:cNvSpPr>
          <p:nvPr>
            <p:ph type="dt" sz="half" idx="10"/>
          </p:nvPr>
        </p:nvSpPr>
        <p:spPr/>
        <p:txBody>
          <a:bodyPr/>
          <a:lstStyle/>
          <a:p>
            <a:fld id="{C8FF55BF-7DD7-4CE1-AD11-58FEF0393C3C}" type="datetimeFigureOut">
              <a:rPr lang="en-GB" smtClean="0"/>
              <a:t>05/12/2022</a:t>
            </a:fld>
            <a:endParaRPr lang="en-GB" dirty="0"/>
          </a:p>
        </p:txBody>
      </p:sp>
      <p:sp>
        <p:nvSpPr>
          <p:cNvPr id="5" name="Footer Placeholder 4">
            <a:extLst>
              <a:ext uri="{FF2B5EF4-FFF2-40B4-BE49-F238E27FC236}">
                <a16:creationId xmlns:a16="http://schemas.microsoft.com/office/drawing/2014/main" id="{947B9CF7-40DF-4A1B-BC28-B8FD75A1E17D}"/>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9D74FABD-9E74-40E0-8790-F9FB0DE67A22}"/>
              </a:ext>
            </a:extLst>
          </p:cNvPr>
          <p:cNvSpPr>
            <a:spLocks noGrp="1"/>
          </p:cNvSpPr>
          <p:nvPr>
            <p:ph type="sldNum" sz="quarter" idx="12"/>
          </p:nvPr>
        </p:nvSpPr>
        <p:spPr/>
        <p:txBody>
          <a:bodyPr/>
          <a:lstStyle/>
          <a:p>
            <a:fld id="{EA6C7B60-CF91-48C6-8739-66CD39B5444C}" type="slidenum">
              <a:rPr lang="en-GB" smtClean="0"/>
              <a:t>‹#›</a:t>
            </a:fld>
            <a:endParaRPr lang="en-GB" dirty="0"/>
          </a:p>
        </p:txBody>
      </p:sp>
    </p:spTree>
    <p:extLst>
      <p:ext uri="{BB962C8B-B14F-4D97-AF65-F5344CB8AC3E}">
        <p14:creationId xmlns:p14="http://schemas.microsoft.com/office/powerpoint/2010/main" val="3170685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4B754BC-5C52-411E-B7B3-D63DEF9268D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E9361DA-79CB-4074-A8FD-98D44724946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E2317C0-3A08-4154-8D5A-406241957675}"/>
              </a:ext>
            </a:extLst>
          </p:cNvPr>
          <p:cNvSpPr>
            <a:spLocks noGrp="1"/>
          </p:cNvSpPr>
          <p:nvPr>
            <p:ph type="dt" sz="half" idx="10"/>
          </p:nvPr>
        </p:nvSpPr>
        <p:spPr/>
        <p:txBody>
          <a:bodyPr/>
          <a:lstStyle/>
          <a:p>
            <a:fld id="{C8FF55BF-7DD7-4CE1-AD11-58FEF0393C3C}" type="datetimeFigureOut">
              <a:rPr lang="en-GB" smtClean="0"/>
              <a:t>05/12/2022</a:t>
            </a:fld>
            <a:endParaRPr lang="en-GB" dirty="0"/>
          </a:p>
        </p:txBody>
      </p:sp>
      <p:sp>
        <p:nvSpPr>
          <p:cNvPr id="5" name="Footer Placeholder 4">
            <a:extLst>
              <a:ext uri="{FF2B5EF4-FFF2-40B4-BE49-F238E27FC236}">
                <a16:creationId xmlns:a16="http://schemas.microsoft.com/office/drawing/2014/main" id="{6CE86E5B-028A-44BD-875E-AA3B4E819CB7}"/>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A55FB217-D81B-440E-A2F8-619D2AF0833C}"/>
              </a:ext>
            </a:extLst>
          </p:cNvPr>
          <p:cNvSpPr>
            <a:spLocks noGrp="1"/>
          </p:cNvSpPr>
          <p:nvPr>
            <p:ph type="sldNum" sz="quarter" idx="12"/>
          </p:nvPr>
        </p:nvSpPr>
        <p:spPr/>
        <p:txBody>
          <a:bodyPr/>
          <a:lstStyle/>
          <a:p>
            <a:fld id="{EA6C7B60-CF91-48C6-8739-66CD39B5444C}" type="slidenum">
              <a:rPr lang="en-GB" smtClean="0"/>
              <a:t>‹#›</a:t>
            </a:fld>
            <a:endParaRPr lang="en-GB" dirty="0"/>
          </a:p>
        </p:txBody>
      </p:sp>
    </p:spTree>
    <p:extLst>
      <p:ext uri="{BB962C8B-B14F-4D97-AF65-F5344CB8AC3E}">
        <p14:creationId xmlns:p14="http://schemas.microsoft.com/office/powerpoint/2010/main" val="1042306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6A11E-D479-4134-A88F-513E53D3CD8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6371B14-4384-46DA-B26E-D3FFFD8014C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C3BB1E0-411E-446E-B57D-7297B405FBBD}"/>
              </a:ext>
            </a:extLst>
          </p:cNvPr>
          <p:cNvSpPr>
            <a:spLocks noGrp="1"/>
          </p:cNvSpPr>
          <p:nvPr>
            <p:ph type="dt" sz="half" idx="10"/>
          </p:nvPr>
        </p:nvSpPr>
        <p:spPr/>
        <p:txBody>
          <a:bodyPr/>
          <a:lstStyle/>
          <a:p>
            <a:fld id="{C8FF55BF-7DD7-4CE1-AD11-58FEF0393C3C}" type="datetimeFigureOut">
              <a:rPr lang="en-GB" smtClean="0"/>
              <a:t>05/12/2022</a:t>
            </a:fld>
            <a:endParaRPr lang="en-GB" dirty="0"/>
          </a:p>
        </p:txBody>
      </p:sp>
      <p:sp>
        <p:nvSpPr>
          <p:cNvPr id="5" name="Footer Placeholder 4">
            <a:extLst>
              <a:ext uri="{FF2B5EF4-FFF2-40B4-BE49-F238E27FC236}">
                <a16:creationId xmlns:a16="http://schemas.microsoft.com/office/drawing/2014/main" id="{10942D4F-221C-4B01-B98A-F1F8A6AF046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AE1675A4-8FF4-45ED-A078-A6081ECC1863}"/>
              </a:ext>
            </a:extLst>
          </p:cNvPr>
          <p:cNvSpPr>
            <a:spLocks noGrp="1"/>
          </p:cNvSpPr>
          <p:nvPr>
            <p:ph type="sldNum" sz="quarter" idx="12"/>
          </p:nvPr>
        </p:nvSpPr>
        <p:spPr/>
        <p:txBody>
          <a:bodyPr/>
          <a:lstStyle/>
          <a:p>
            <a:fld id="{EA6C7B60-CF91-48C6-8739-66CD39B5444C}" type="slidenum">
              <a:rPr lang="en-GB" smtClean="0"/>
              <a:t>‹#›</a:t>
            </a:fld>
            <a:endParaRPr lang="en-GB" dirty="0"/>
          </a:p>
        </p:txBody>
      </p:sp>
    </p:spTree>
    <p:extLst>
      <p:ext uri="{BB962C8B-B14F-4D97-AF65-F5344CB8AC3E}">
        <p14:creationId xmlns:p14="http://schemas.microsoft.com/office/powerpoint/2010/main" val="2449150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37C82-E4BB-427F-9125-2135006504D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2CC7FAB-2D43-4FF9-982A-4B92B3DFC2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7D0CC6-F187-4D5B-8B1D-958A9B53A997}"/>
              </a:ext>
            </a:extLst>
          </p:cNvPr>
          <p:cNvSpPr>
            <a:spLocks noGrp="1"/>
          </p:cNvSpPr>
          <p:nvPr>
            <p:ph type="dt" sz="half" idx="10"/>
          </p:nvPr>
        </p:nvSpPr>
        <p:spPr/>
        <p:txBody>
          <a:bodyPr/>
          <a:lstStyle/>
          <a:p>
            <a:fld id="{C8FF55BF-7DD7-4CE1-AD11-58FEF0393C3C}" type="datetimeFigureOut">
              <a:rPr lang="en-GB" smtClean="0"/>
              <a:t>05/12/2022</a:t>
            </a:fld>
            <a:endParaRPr lang="en-GB" dirty="0"/>
          </a:p>
        </p:txBody>
      </p:sp>
      <p:sp>
        <p:nvSpPr>
          <p:cNvPr id="5" name="Footer Placeholder 4">
            <a:extLst>
              <a:ext uri="{FF2B5EF4-FFF2-40B4-BE49-F238E27FC236}">
                <a16:creationId xmlns:a16="http://schemas.microsoft.com/office/drawing/2014/main" id="{349BF138-EA46-43AB-84B9-70984CC7F1DF}"/>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66E7DDB-52B2-40FF-B243-E4B2238989AD}"/>
              </a:ext>
            </a:extLst>
          </p:cNvPr>
          <p:cNvSpPr>
            <a:spLocks noGrp="1"/>
          </p:cNvSpPr>
          <p:nvPr>
            <p:ph type="sldNum" sz="quarter" idx="12"/>
          </p:nvPr>
        </p:nvSpPr>
        <p:spPr/>
        <p:txBody>
          <a:bodyPr/>
          <a:lstStyle/>
          <a:p>
            <a:fld id="{EA6C7B60-CF91-48C6-8739-66CD39B5444C}" type="slidenum">
              <a:rPr lang="en-GB" smtClean="0"/>
              <a:t>‹#›</a:t>
            </a:fld>
            <a:endParaRPr lang="en-GB" dirty="0"/>
          </a:p>
        </p:txBody>
      </p:sp>
    </p:spTree>
    <p:extLst>
      <p:ext uri="{BB962C8B-B14F-4D97-AF65-F5344CB8AC3E}">
        <p14:creationId xmlns:p14="http://schemas.microsoft.com/office/powerpoint/2010/main" val="31011119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7C1EE-9D8C-4D1B-B905-1EA26535AF8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908306D-4913-4FDD-8386-B946E850CDE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79E8AAC-1225-4EAD-9F96-4461D630A3A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2FFC8D9-04D1-4F2C-AA9A-EA1299F5F01E}"/>
              </a:ext>
            </a:extLst>
          </p:cNvPr>
          <p:cNvSpPr>
            <a:spLocks noGrp="1"/>
          </p:cNvSpPr>
          <p:nvPr>
            <p:ph type="dt" sz="half" idx="10"/>
          </p:nvPr>
        </p:nvSpPr>
        <p:spPr/>
        <p:txBody>
          <a:bodyPr/>
          <a:lstStyle/>
          <a:p>
            <a:fld id="{C8FF55BF-7DD7-4CE1-AD11-58FEF0393C3C}" type="datetimeFigureOut">
              <a:rPr lang="en-GB" smtClean="0"/>
              <a:t>05/12/2022</a:t>
            </a:fld>
            <a:endParaRPr lang="en-GB" dirty="0"/>
          </a:p>
        </p:txBody>
      </p:sp>
      <p:sp>
        <p:nvSpPr>
          <p:cNvPr id="6" name="Footer Placeholder 5">
            <a:extLst>
              <a:ext uri="{FF2B5EF4-FFF2-40B4-BE49-F238E27FC236}">
                <a16:creationId xmlns:a16="http://schemas.microsoft.com/office/drawing/2014/main" id="{7A30ADBB-B9CB-44E8-952A-14A3F6CC046F}"/>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811F9705-4A96-4E60-8583-A3B9865FACDD}"/>
              </a:ext>
            </a:extLst>
          </p:cNvPr>
          <p:cNvSpPr>
            <a:spLocks noGrp="1"/>
          </p:cNvSpPr>
          <p:nvPr>
            <p:ph type="sldNum" sz="quarter" idx="12"/>
          </p:nvPr>
        </p:nvSpPr>
        <p:spPr/>
        <p:txBody>
          <a:bodyPr/>
          <a:lstStyle/>
          <a:p>
            <a:fld id="{EA6C7B60-CF91-48C6-8739-66CD39B5444C}" type="slidenum">
              <a:rPr lang="en-GB" smtClean="0"/>
              <a:t>‹#›</a:t>
            </a:fld>
            <a:endParaRPr lang="en-GB" dirty="0"/>
          </a:p>
        </p:txBody>
      </p:sp>
    </p:spTree>
    <p:extLst>
      <p:ext uri="{BB962C8B-B14F-4D97-AF65-F5344CB8AC3E}">
        <p14:creationId xmlns:p14="http://schemas.microsoft.com/office/powerpoint/2010/main" val="3743696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2D99A-06ED-40A8-84B6-723180F37F9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0A477FD-6D43-40AF-B7B9-14BB313176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5022DF1-F5BC-4044-8D35-1A80C4234FE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61C3167-0D3E-4757-BE05-98191A019A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380E63E-0837-4F9F-944F-5DF0A1F9AFB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297DBB4-3456-45BB-AA52-F7C917563E60}"/>
              </a:ext>
            </a:extLst>
          </p:cNvPr>
          <p:cNvSpPr>
            <a:spLocks noGrp="1"/>
          </p:cNvSpPr>
          <p:nvPr>
            <p:ph type="dt" sz="half" idx="10"/>
          </p:nvPr>
        </p:nvSpPr>
        <p:spPr/>
        <p:txBody>
          <a:bodyPr/>
          <a:lstStyle/>
          <a:p>
            <a:fld id="{C8FF55BF-7DD7-4CE1-AD11-58FEF0393C3C}" type="datetimeFigureOut">
              <a:rPr lang="en-GB" smtClean="0"/>
              <a:t>05/12/2022</a:t>
            </a:fld>
            <a:endParaRPr lang="en-GB" dirty="0"/>
          </a:p>
        </p:txBody>
      </p:sp>
      <p:sp>
        <p:nvSpPr>
          <p:cNvPr id="8" name="Footer Placeholder 7">
            <a:extLst>
              <a:ext uri="{FF2B5EF4-FFF2-40B4-BE49-F238E27FC236}">
                <a16:creationId xmlns:a16="http://schemas.microsoft.com/office/drawing/2014/main" id="{7B089C00-9FAE-4D6C-B0BD-9FEAA5748959}"/>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108BB9DA-4560-40F0-8248-3D8392E5F4B0}"/>
              </a:ext>
            </a:extLst>
          </p:cNvPr>
          <p:cNvSpPr>
            <a:spLocks noGrp="1"/>
          </p:cNvSpPr>
          <p:nvPr>
            <p:ph type="sldNum" sz="quarter" idx="12"/>
          </p:nvPr>
        </p:nvSpPr>
        <p:spPr/>
        <p:txBody>
          <a:bodyPr/>
          <a:lstStyle/>
          <a:p>
            <a:fld id="{EA6C7B60-CF91-48C6-8739-66CD39B5444C}" type="slidenum">
              <a:rPr lang="en-GB" smtClean="0"/>
              <a:t>‹#›</a:t>
            </a:fld>
            <a:endParaRPr lang="en-GB" dirty="0"/>
          </a:p>
        </p:txBody>
      </p:sp>
    </p:spTree>
    <p:extLst>
      <p:ext uri="{BB962C8B-B14F-4D97-AF65-F5344CB8AC3E}">
        <p14:creationId xmlns:p14="http://schemas.microsoft.com/office/powerpoint/2010/main" val="3477939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BBA96-CB57-4B1A-B807-95E0210628A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64DC30E-878F-4E3A-A728-6F74FB828EC0}"/>
              </a:ext>
            </a:extLst>
          </p:cNvPr>
          <p:cNvSpPr>
            <a:spLocks noGrp="1"/>
          </p:cNvSpPr>
          <p:nvPr>
            <p:ph type="dt" sz="half" idx="10"/>
          </p:nvPr>
        </p:nvSpPr>
        <p:spPr/>
        <p:txBody>
          <a:bodyPr/>
          <a:lstStyle/>
          <a:p>
            <a:fld id="{C8FF55BF-7DD7-4CE1-AD11-58FEF0393C3C}" type="datetimeFigureOut">
              <a:rPr lang="en-GB" smtClean="0"/>
              <a:t>05/12/2022</a:t>
            </a:fld>
            <a:endParaRPr lang="en-GB" dirty="0"/>
          </a:p>
        </p:txBody>
      </p:sp>
      <p:sp>
        <p:nvSpPr>
          <p:cNvPr id="4" name="Footer Placeholder 3">
            <a:extLst>
              <a:ext uri="{FF2B5EF4-FFF2-40B4-BE49-F238E27FC236}">
                <a16:creationId xmlns:a16="http://schemas.microsoft.com/office/drawing/2014/main" id="{1E81BAA7-D7AA-4DB9-917E-45E7F1E5998B}"/>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A407E84B-3043-438D-A7CB-521BE5C0D3C9}"/>
              </a:ext>
            </a:extLst>
          </p:cNvPr>
          <p:cNvSpPr>
            <a:spLocks noGrp="1"/>
          </p:cNvSpPr>
          <p:nvPr>
            <p:ph type="sldNum" sz="quarter" idx="12"/>
          </p:nvPr>
        </p:nvSpPr>
        <p:spPr/>
        <p:txBody>
          <a:bodyPr/>
          <a:lstStyle/>
          <a:p>
            <a:fld id="{EA6C7B60-CF91-48C6-8739-66CD39B5444C}" type="slidenum">
              <a:rPr lang="en-GB" smtClean="0"/>
              <a:t>‹#›</a:t>
            </a:fld>
            <a:endParaRPr lang="en-GB" dirty="0"/>
          </a:p>
        </p:txBody>
      </p:sp>
    </p:spTree>
    <p:extLst>
      <p:ext uri="{BB962C8B-B14F-4D97-AF65-F5344CB8AC3E}">
        <p14:creationId xmlns:p14="http://schemas.microsoft.com/office/powerpoint/2010/main" val="1111326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6253B4-36F6-410A-8EDA-4C7FF27A729D}"/>
              </a:ext>
            </a:extLst>
          </p:cNvPr>
          <p:cNvSpPr>
            <a:spLocks noGrp="1"/>
          </p:cNvSpPr>
          <p:nvPr>
            <p:ph type="dt" sz="half" idx="10"/>
          </p:nvPr>
        </p:nvSpPr>
        <p:spPr/>
        <p:txBody>
          <a:bodyPr/>
          <a:lstStyle/>
          <a:p>
            <a:fld id="{C8FF55BF-7DD7-4CE1-AD11-58FEF0393C3C}" type="datetimeFigureOut">
              <a:rPr lang="en-GB" smtClean="0"/>
              <a:t>05/12/2022</a:t>
            </a:fld>
            <a:endParaRPr lang="en-GB" dirty="0"/>
          </a:p>
        </p:txBody>
      </p:sp>
      <p:sp>
        <p:nvSpPr>
          <p:cNvPr id="3" name="Footer Placeholder 2">
            <a:extLst>
              <a:ext uri="{FF2B5EF4-FFF2-40B4-BE49-F238E27FC236}">
                <a16:creationId xmlns:a16="http://schemas.microsoft.com/office/drawing/2014/main" id="{534C3F87-9DEF-4AA9-BA6C-5A3813A8F547}"/>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78816100-11AE-43B9-97BE-4C32072BB0A5}"/>
              </a:ext>
            </a:extLst>
          </p:cNvPr>
          <p:cNvSpPr>
            <a:spLocks noGrp="1"/>
          </p:cNvSpPr>
          <p:nvPr>
            <p:ph type="sldNum" sz="quarter" idx="12"/>
          </p:nvPr>
        </p:nvSpPr>
        <p:spPr/>
        <p:txBody>
          <a:bodyPr/>
          <a:lstStyle/>
          <a:p>
            <a:fld id="{EA6C7B60-CF91-48C6-8739-66CD39B5444C}" type="slidenum">
              <a:rPr lang="en-GB" smtClean="0"/>
              <a:t>‹#›</a:t>
            </a:fld>
            <a:endParaRPr lang="en-GB" dirty="0"/>
          </a:p>
        </p:txBody>
      </p:sp>
    </p:spTree>
    <p:extLst>
      <p:ext uri="{BB962C8B-B14F-4D97-AF65-F5344CB8AC3E}">
        <p14:creationId xmlns:p14="http://schemas.microsoft.com/office/powerpoint/2010/main" val="86105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A3315-5238-41C9-AF87-10CF36EAAD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C492846-3DFA-4F1B-B32A-5222D04EA0E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1D16090-FD41-4301-8312-872470F9FF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3F0644-797E-4C92-8CF9-EA8A1E59950E}"/>
              </a:ext>
            </a:extLst>
          </p:cNvPr>
          <p:cNvSpPr>
            <a:spLocks noGrp="1"/>
          </p:cNvSpPr>
          <p:nvPr>
            <p:ph type="dt" sz="half" idx="10"/>
          </p:nvPr>
        </p:nvSpPr>
        <p:spPr/>
        <p:txBody>
          <a:bodyPr/>
          <a:lstStyle/>
          <a:p>
            <a:fld id="{C8FF55BF-7DD7-4CE1-AD11-58FEF0393C3C}" type="datetimeFigureOut">
              <a:rPr lang="en-GB" smtClean="0"/>
              <a:t>05/12/2022</a:t>
            </a:fld>
            <a:endParaRPr lang="en-GB" dirty="0"/>
          </a:p>
        </p:txBody>
      </p:sp>
      <p:sp>
        <p:nvSpPr>
          <p:cNvPr id="6" name="Footer Placeholder 5">
            <a:extLst>
              <a:ext uri="{FF2B5EF4-FFF2-40B4-BE49-F238E27FC236}">
                <a16:creationId xmlns:a16="http://schemas.microsoft.com/office/drawing/2014/main" id="{C9188164-CFD7-406B-94CC-30EA7E642C97}"/>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7066B7E5-4591-4E63-AFEE-052F9E7C7534}"/>
              </a:ext>
            </a:extLst>
          </p:cNvPr>
          <p:cNvSpPr>
            <a:spLocks noGrp="1"/>
          </p:cNvSpPr>
          <p:nvPr>
            <p:ph type="sldNum" sz="quarter" idx="12"/>
          </p:nvPr>
        </p:nvSpPr>
        <p:spPr/>
        <p:txBody>
          <a:bodyPr/>
          <a:lstStyle/>
          <a:p>
            <a:fld id="{EA6C7B60-CF91-48C6-8739-66CD39B5444C}" type="slidenum">
              <a:rPr lang="en-GB" smtClean="0"/>
              <a:t>‹#›</a:t>
            </a:fld>
            <a:endParaRPr lang="en-GB" dirty="0"/>
          </a:p>
        </p:txBody>
      </p:sp>
    </p:spTree>
    <p:extLst>
      <p:ext uri="{BB962C8B-B14F-4D97-AF65-F5344CB8AC3E}">
        <p14:creationId xmlns:p14="http://schemas.microsoft.com/office/powerpoint/2010/main" val="926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1A6D7-FAE3-45F1-9C09-55C8C4A1F9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54A7DA1-BD48-4EC4-80E0-25DD00A9AD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12B871E1-30B9-484D-B7E3-4CEBCD5C4C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5649BA-BF4E-4116-95E3-DC1BD00B2C2A}"/>
              </a:ext>
            </a:extLst>
          </p:cNvPr>
          <p:cNvSpPr>
            <a:spLocks noGrp="1"/>
          </p:cNvSpPr>
          <p:nvPr>
            <p:ph type="dt" sz="half" idx="10"/>
          </p:nvPr>
        </p:nvSpPr>
        <p:spPr/>
        <p:txBody>
          <a:bodyPr/>
          <a:lstStyle/>
          <a:p>
            <a:fld id="{C8FF55BF-7DD7-4CE1-AD11-58FEF0393C3C}" type="datetimeFigureOut">
              <a:rPr lang="en-GB" smtClean="0"/>
              <a:t>05/12/2022</a:t>
            </a:fld>
            <a:endParaRPr lang="en-GB" dirty="0"/>
          </a:p>
        </p:txBody>
      </p:sp>
      <p:sp>
        <p:nvSpPr>
          <p:cNvPr id="6" name="Footer Placeholder 5">
            <a:extLst>
              <a:ext uri="{FF2B5EF4-FFF2-40B4-BE49-F238E27FC236}">
                <a16:creationId xmlns:a16="http://schemas.microsoft.com/office/drawing/2014/main" id="{59DBAE7D-65BC-420B-A827-EEFBA1C3A1F7}"/>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E790E252-99E5-484F-A5B8-76E20398E59D}"/>
              </a:ext>
            </a:extLst>
          </p:cNvPr>
          <p:cNvSpPr>
            <a:spLocks noGrp="1"/>
          </p:cNvSpPr>
          <p:nvPr>
            <p:ph type="sldNum" sz="quarter" idx="12"/>
          </p:nvPr>
        </p:nvSpPr>
        <p:spPr/>
        <p:txBody>
          <a:bodyPr/>
          <a:lstStyle/>
          <a:p>
            <a:fld id="{EA6C7B60-CF91-48C6-8739-66CD39B5444C}" type="slidenum">
              <a:rPr lang="en-GB" smtClean="0"/>
              <a:t>‹#›</a:t>
            </a:fld>
            <a:endParaRPr lang="en-GB" dirty="0"/>
          </a:p>
        </p:txBody>
      </p:sp>
    </p:spTree>
    <p:extLst>
      <p:ext uri="{BB962C8B-B14F-4D97-AF65-F5344CB8AC3E}">
        <p14:creationId xmlns:p14="http://schemas.microsoft.com/office/powerpoint/2010/main" val="121832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745104F-D0DC-40BE-A97D-5A8D9E783E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546CD5A-68B7-4BFF-97C5-8EFBC6C2C7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CF6EDE9-D343-4277-A7F1-6154CABAEC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FF55BF-7DD7-4CE1-AD11-58FEF0393C3C}" type="datetimeFigureOut">
              <a:rPr lang="en-GB" smtClean="0"/>
              <a:t>05/12/2022</a:t>
            </a:fld>
            <a:endParaRPr lang="en-GB" dirty="0"/>
          </a:p>
        </p:txBody>
      </p:sp>
      <p:sp>
        <p:nvSpPr>
          <p:cNvPr id="5" name="Footer Placeholder 4">
            <a:extLst>
              <a:ext uri="{FF2B5EF4-FFF2-40B4-BE49-F238E27FC236}">
                <a16:creationId xmlns:a16="http://schemas.microsoft.com/office/drawing/2014/main" id="{1913AC4D-9B02-4B5B-9463-E65D98B5DE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5693CD53-B2DC-4FB6-A8B9-271868E2E8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6C7B60-CF91-48C6-8739-66CD39B5444C}" type="slidenum">
              <a:rPr lang="en-GB" smtClean="0"/>
              <a:t>‹#›</a:t>
            </a:fld>
            <a:endParaRPr lang="en-GB" dirty="0"/>
          </a:p>
        </p:txBody>
      </p:sp>
    </p:spTree>
    <p:extLst>
      <p:ext uri="{BB962C8B-B14F-4D97-AF65-F5344CB8AC3E}">
        <p14:creationId xmlns:p14="http://schemas.microsoft.com/office/powerpoint/2010/main" val="40867423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edi@hcpc-uk.or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A3F5928-D955-456A-97B5-AA390B8CE9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189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 name="Title 1">
            <a:extLst>
              <a:ext uri="{FF2B5EF4-FFF2-40B4-BE49-F238E27FC236}">
                <a16:creationId xmlns:a16="http://schemas.microsoft.com/office/drawing/2014/main" id="{BC8A9DBF-2365-4D7C-BA22-ABD64B15FAFE}"/>
              </a:ext>
            </a:extLst>
          </p:cNvPr>
          <p:cNvSpPr>
            <a:spLocks noGrp="1"/>
          </p:cNvSpPr>
          <p:nvPr>
            <p:ph type="ctrTitle"/>
          </p:nvPr>
        </p:nvSpPr>
        <p:spPr>
          <a:xfrm>
            <a:off x="1228947" y="1771997"/>
            <a:ext cx="9679449" cy="2847058"/>
          </a:xfrm>
        </p:spPr>
        <p:txBody>
          <a:bodyPr anchor="b">
            <a:normAutofit/>
          </a:bodyPr>
          <a:lstStyle/>
          <a:p>
            <a:pPr algn="l"/>
            <a:r>
              <a:rPr lang="en-GB" sz="8000" b="1" dirty="0">
                <a:solidFill>
                  <a:srgbClr val="FFFFFF"/>
                </a:solidFill>
              </a:rPr>
              <a:t>Equality, diversity and inclusion (EDI)</a:t>
            </a:r>
          </a:p>
        </p:txBody>
      </p:sp>
      <p:sp>
        <p:nvSpPr>
          <p:cNvPr id="3" name="Subtitle 2">
            <a:extLst>
              <a:ext uri="{FF2B5EF4-FFF2-40B4-BE49-F238E27FC236}">
                <a16:creationId xmlns:a16="http://schemas.microsoft.com/office/drawing/2014/main" id="{B5DB4A7F-25B7-45A2-998E-DCF081CDBA59}"/>
              </a:ext>
            </a:extLst>
          </p:cNvPr>
          <p:cNvSpPr>
            <a:spLocks noGrp="1"/>
          </p:cNvSpPr>
          <p:nvPr>
            <p:ph type="subTitle" idx="1"/>
          </p:nvPr>
        </p:nvSpPr>
        <p:spPr>
          <a:xfrm>
            <a:off x="1338349" y="5098254"/>
            <a:ext cx="9597375" cy="750259"/>
          </a:xfrm>
        </p:spPr>
        <p:txBody>
          <a:bodyPr anchor="ctr">
            <a:normAutofit/>
          </a:bodyPr>
          <a:lstStyle/>
          <a:p>
            <a:pPr algn="l"/>
            <a:r>
              <a:rPr lang="en-GB" sz="3200" dirty="0">
                <a:solidFill>
                  <a:srgbClr val="FFFFFF"/>
                </a:solidFill>
              </a:rPr>
              <a:t>Dr Pameleta Ricketts</a:t>
            </a:r>
          </a:p>
          <a:p>
            <a:pPr algn="l"/>
            <a:endParaRPr lang="en-GB" sz="1900" dirty="0">
              <a:solidFill>
                <a:srgbClr val="FFFFFF"/>
              </a:solidFill>
            </a:endParaRPr>
          </a:p>
        </p:txBody>
      </p:sp>
      <p:cxnSp>
        <p:nvCxnSpPr>
          <p:cNvPr id="10" name="Straight Connector 9">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8453437" cy="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12"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4954" y="2875093"/>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endParaRPr lang="en-US" dirty="0">
              <a:solidFill>
                <a:srgbClr val="FFFFFF"/>
              </a:solidFill>
            </a:endParaRPr>
          </a:p>
        </p:txBody>
      </p:sp>
      <p:sp>
        <p:nvSpPr>
          <p:cNvPr id="21"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3734" y="3104388"/>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dirty="0">
              <a:solidFill>
                <a:srgbClr val="FFFFFF"/>
              </a:solidFill>
            </a:endParaRPr>
          </a:p>
        </p:txBody>
      </p:sp>
      <p:sp>
        <p:nvSpPr>
          <p:cNvPr id="22"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414" y="3619532"/>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endParaRPr lang="en-US" dirty="0">
              <a:solidFill>
                <a:srgbClr val="FFFFFF"/>
              </a:solidFill>
            </a:endParaRPr>
          </a:p>
        </p:txBody>
      </p:sp>
    </p:spTree>
    <p:extLst>
      <p:ext uri="{BB962C8B-B14F-4D97-AF65-F5344CB8AC3E}">
        <p14:creationId xmlns:p14="http://schemas.microsoft.com/office/powerpoint/2010/main" val="31397342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49E8D6E8-1DE6-4A61-94A4-102B733CAADE}"/>
              </a:ext>
            </a:extLst>
          </p:cNvPr>
          <p:cNvSpPr>
            <a:spLocks noGrp="1"/>
          </p:cNvSpPr>
          <p:nvPr>
            <p:ph type="title"/>
          </p:nvPr>
        </p:nvSpPr>
        <p:spPr>
          <a:xfrm>
            <a:off x="1188069" y="381935"/>
            <a:ext cx="4008583" cy="5974414"/>
          </a:xfrm>
        </p:spPr>
        <p:txBody>
          <a:bodyPr anchor="ctr">
            <a:normAutofit/>
          </a:bodyPr>
          <a:lstStyle/>
          <a:p>
            <a:r>
              <a:rPr lang="en-GB" sz="6200" b="0" i="0" dirty="0">
                <a:solidFill>
                  <a:srgbClr val="FFFFFF"/>
                </a:solidFill>
                <a:effectLst/>
                <a:latin typeface="Lato" panose="020F0502020204030203" pitchFamily="34" charset="0"/>
              </a:rPr>
              <a:t>Success will deliver the following outcomes:</a:t>
            </a:r>
            <a:endParaRPr lang="en-GB" sz="6200" dirty="0">
              <a:solidFill>
                <a:srgbClr val="FFFFFF"/>
              </a:solidFill>
            </a:endParaRP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dirty="0"/>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dirty="0"/>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dirty="0"/>
            </a:p>
          </p:txBody>
        </p:sp>
      </p:grpSp>
      <p:sp>
        <p:nvSpPr>
          <p:cNvPr id="3" name="Content Placeholder 2">
            <a:extLst>
              <a:ext uri="{FF2B5EF4-FFF2-40B4-BE49-F238E27FC236}">
                <a16:creationId xmlns:a16="http://schemas.microsoft.com/office/drawing/2014/main" id="{16AA0F56-B59F-4BED-BF2D-D1726BBE4017}"/>
              </a:ext>
            </a:extLst>
          </p:cNvPr>
          <p:cNvSpPr>
            <a:spLocks noGrp="1"/>
          </p:cNvSpPr>
          <p:nvPr>
            <p:ph idx="1"/>
          </p:nvPr>
        </p:nvSpPr>
        <p:spPr>
          <a:xfrm>
            <a:off x="6096000" y="518400"/>
            <a:ext cx="5289753" cy="6118374"/>
          </a:xfrm>
        </p:spPr>
        <p:txBody>
          <a:bodyPr anchor="ctr">
            <a:normAutofit/>
          </a:bodyPr>
          <a:lstStyle/>
          <a:p>
            <a:pPr>
              <a:buFont typeface="Arial" panose="020B0604020202020204" pitchFamily="34" charset="0"/>
              <a:buChar char="•"/>
            </a:pPr>
            <a:r>
              <a:rPr lang="en-GB" sz="1600" b="0" i="0" dirty="0">
                <a:solidFill>
                  <a:schemeClr val="tx1">
                    <a:alpha val="80000"/>
                  </a:schemeClr>
                </a:solidFill>
                <a:effectLst/>
                <a:latin typeface="Calibri" panose="020F0502020204030204" pitchFamily="34" charset="0"/>
                <a:cs typeface="Calibri" panose="020F0502020204030204" pitchFamily="34" charset="0"/>
              </a:rPr>
              <a:t>Stakeholders are assured that HCPC are doing all they can to eliminate discrimination, harassment and victimisation and advance equity of opportunity for registrants and colleagues.</a:t>
            </a:r>
          </a:p>
          <a:p>
            <a:pPr marL="0" indent="0">
              <a:buNone/>
            </a:pPr>
            <a:endParaRPr lang="en-GB" sz="1600" b="0" i="0" dirty="0">
              <a:solidFill>
                <a:schemeClr val="tx1">
                  <a:alpha val="80000"/>
                </a:schemeClr>
              </a:solidFill>
              <a:effectLst/>
              <a:latin typeface="Calibri" panose="020F0502020204030204" pitchFamily="34" charset="0"/>
              <a:cs typeface="Calibri" panose="020F0502020204030204" pitchFamily="34" charset="0"/>
            </a:endParaRPr>
          </a:p>
          <a:p>
            <a:pPr>
              <a:buFont typeface="Arial" panose="020B0604020202020204" pitchFamily="34" charset="0"/>
              <a:buChar char="•"/>
            </a:pPr>
            <a:r>
              <a:rPr lang="en-GB" sz="1600" b="0" i="0" dirty="0">
                <a:solidFill>
                  <a:schemeClr val="tx1">
                    <a:alpha val="80000"/>
                  </a:schemeClr>
                </a:solidFill>
                <a:effectLst/>
                <a:latin typeface="Calibri" panose="020F0502020204030204" pitchFamily="34" charset="0"/>
                <a:cs typeface="Calibri" panose="020F0502020204030204" pitchFamily="34" charset="0"/>
              </a:rPr>
              <a:t>HCPC can evidence that data informs its policies, processes and decisions and that stakeholders report the positive impacts.</a:t>
            </a:r>
          </a:p>
          <a:p>
            <a:pPr>
              <a:buFont typeface="Arial" panose="020B0604020202020204" pitchFamily="34" charset="0"/>
              <a:buChar char="•"/>
            </a:pPr>
            <a:endParaRPr lang="en-GB" sz="1600" b="0" i="0" dirty="0">
              <a:solidFill>
                <a:schemeClr val="tx1">
                  <a:alpha val="80000"/>
                </a:schemeClr>
              </a:solidFill>
              <a:effectLst/>
              <a:latin typeface="Calibri" panose="020F0502020204030204" pitchFamily="34" charset="0"/>
              <a:cs typeface="Calibri" panose="020F0502020204030204" pitchFamily="34" charset="0"/>
            </a:endParaRPr>
          </a:p>
          <a:p>
            <a:pPr>
              <a:buFont typeface="Arial" panose="020B0604020202020204" pitchFamily="34" charset="0"/>
              <a:buChar char="•"/>
            </a:pPr>
            <a:r>
              <a:rPr lang="en-GB" sz="1600" b="0" i="0" dirty="0">
                <a:solidFill>
                  <a:schemeClr val="tx1">
                    <a:alpha val="80000"/>
                  </a:schemeClr>
                </a:solidFill>
                <a:effectLst/>
                <a:latin typeface="Calibri" panose="020F0502020204030204" pitchFamily="34" charset="0"/>
                <a:cs typeface="Calibri" panose="020F0502020204030204" pitchFamily="34" charset="0"/>
              </a:rPr>
              <a:t>People feel confident in speaking out when they see discrimination or bias.</a:t>
            </a:r>
          </a:p>
          <a:p>
            <a:pPr marL="0" indent="0">
              <a:buNone/>
            </a:pPr>
            <a:endParaRPr lang="en-GB" sz="1600" b="0" i="0" dirty="0">
              <a:solidFill>
                <a:schemeClr val="tx1">
                  <a:alpha val="80000"/>
                </a:schemeClr>
              </a:solidFill>
              <a:effectLst/>
              <a:latin typeface="Calibri" panose="020F0502020204030204" pitchFamily="34" charset="0"/>
              <a:cs typeface="Calibri" panose="020F0502020204030204" pitchFamily="34" charset="0"/>
            </a:endParaRPr>
          </a:p>
          <a:p>
            <a:pPr>
              <a:buFont typeface="Arial" panose="020B0604020202020204" pitchFamily="34" charset="0"/>
              <a:buChar char="•"/>
            </a:pPr>
            <a:r>
              <a:rPr lang="en-GB" sz="1600" b="0" i="0" dirty="0">
                <a:solidFill>
                  <a:schemeClr val="tx1">
                    <a:alpha val="80000"/>
                  </a:schemeClr>
                </a:solidFill>
                <a:effectLst/>
                <a:latin typeface="Calibri" panose="020F0502020204030204" pitchFamily="34" charset="0"/>
                <a:cs typeface="Calibri" panose="020F0502020204030204" pitchFamily="34" charset="0"/>
              </a:rPr>
              <a:t>HCPC publish contemporaneous and detailed information about the EDI data it holds and the action they are taking across all of it’s functions.</a:t>
            </a:r>
          </a:p>
          <a:p>
            <a:pPr marL="0" indent="0">
              <a:buNone/>
            </a:pPr>
            <a:endParaRPr lang="en-GB" sz="1600" b="0" i="0" dirty="0">
              <a:solidFill>
                <a:schemeClr val="tx1">
                  <a:alpha val="80000"/>
                </a:schemeClr>
              </a:solidFill>
              <a:effectLst/>
              <a:latin typeface="Calibri" panose="020F0502020204030204" pitchFamily="34" charset="0"/>
              <a:cs typeface="Calibri" panose="020F0502020204030204" pitchFamily="34" charset="0"/>
            </a:endParaRPr>
          </a:p>
          <a:p>
            <a:pPr>
              <a:buFont typeface="Arial" panose="020B0604020202020204" pitchFamily="34" charset="0"/>
              <a:buChar char="•"/>
            </a:pPr>
            <a:r>
              <a:rPr lang="en-GB" sz="1600" b="0" i="0" dirty="0">
                <a:solidFill>
                  <a:schemeClr val="tx1">
                    <a:alpha val="80000"/>
                  </a:schemeClr>
                </a:solidFill>
                <a:effectLst/>
                <a:latin typeface="Calibri" panose="020F0502020204030204" pitchFamily="34" charset="0"/>
                <a:cs typeface="Calibri" panose="020F0502020204030204" pitchFamily="34" charset="0"/>
              </a:rPr>
              <a:t>HCPC regulatory decision making is fair and free from bias.</a:t>
            </a:r>
          </a:p>
          <a:p>
            <a:pPr marL="0" indent="0">
              <a:buNone/>
            </a:pPr>
            <a:endParaRPr lang="en-GB" sz="1600" b="0" i="0" dirty="0">
              <a:solidFill>
                <a:schemeClr val="tx1">
                  <a:alpha val="80000"/>
                </a:schemeClr>
              </a:solidFill>
              <a:effectLst/>
              <a:latin typeface="Calibri" panose="020F0502020204030204" pitchFamily="34" charset="0"/>
              <a:cs typeface="Calibri" panose="020F0502020204030204" pitchFamily="34" charset="0"/>
            </a:endParaRPr>
          </a:p>
          <a:p>
            <a:pPr>
              <a:buFont typeface="Arial" panose="020B0604020202020204" pitchFamily="34" charset="0"/>
              <a:buChar char="•"/>
            </a:pPr>
            <a:r>
              <a:rPr lang="en-GB" sz="1600" b="0" i="0" dirty="0">
                <a:solidFill>
                  <a:schemeClr val="tx1">
                    <a:alpha val="80000"/>
                  </a:schemeClr>
                </a:solidFill>
                <a:effectLst/>
                <a:latin typeface="Calibri" panose="020F0502020204030204" pitchFamily="34" charset="0"/>
                <a:cs typeface="Calibri" panose="020F0502020204030204" pitchFamily="34" charset="0"/>
              </a:rPr>
              <a:t>HCPC actively listens, learns and is transparent about its EDI challenges, holds itself accountable for progress, and sets an example to all of it’s stakeholders.</a:t>
            </a:r>
          </a:p>
          <a:p>
            <a:endParaRPr lang="en-GB" sz="1400" dirty="0">
              <a:solidFill>
                <a:schemeClr val="tx1">
                  <a:alpha val="80000"/>
                </a:schemeClr>
              </a:solidFill>
            </a:endParaRP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8920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49E8D6E8-1DE6-4A61-94A4-102B733CAADE}"/>
              </a:ext>
            </a:extLst>
          </p:cNvPr>
          <p:cNvSpPr>
            <a:spLocks noGrp="1"/>
          </p:cNvSpPr>
          <p:nvPr>
            <p:ph type="title"/>
          </p:nvPr>
        </p:nvSpPr>
        <p:spPr>
          <a:xfrm>
            <a:off x="771437" y="353961"/>
            <a:ext cx="4518316" cy="6002388"/>
          </a:xfrm>
        </p:spPr>
        <p:txBody>
          <a:bodyPr anchor="ctr">
            <a:normAutofit/>
          </a:bodyPr>
          <a:lstStyle/>
          <a:p>
            <a:r>
              <a:rPr lang="en-GB" sz="6200" dirty="0">
                <a:solidFill>
                  <a:srgbClr val="FFFFFF"/>
                </a:solidFill>
              </a:rPr>
              <a:t>Successful delivery of the strategy requires your support and input:</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dirty="0"/>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dirty="0"/>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dirty="0"/>
            </a:p>
          </p:txBody>
        </p:sp>
      </p:grpSp>
      <p:sp>
        <p:nvSpPr>
          <p:cNvPr id="3" name="Content Placeholder 2">
            <a:extLst>
              <a:ext uri="{FF2B5EF4-FFF2-40B4-BE49-F238E27FC236}">
                <a16:creationId xmlns:a16="http://schemas.microsoft.com/office/drawing/2014/main" id="{16AA0F56-B59F-4BED-BF2D-D1726BBE4017}"/>
              </a:ext>
            </a:extLst>
          </p:cNvPr>
          <p:cNvSpPr>
            <a:spLocks noGrp="1"/>
          </p:cNvSpPr>
          <p:nvPr>
            <p:ph idx="1"/>
          </p:nvPr>
        </p:nvSpPr>
        <p:spPr>
          <a:xfrm>
            <a:off x="6096000" y="297180"/>
            <a:ext cx="5289753" cy="6339594"/>
          </a:xfrm>
        </p:spPr>
        <p:txBody>
          <a:bodyPr anchor="ctr">
            <a:normAutofit fontScale="92500" lnSpcReduction="10000"/>
          </a:bodyPr>
          <a:lstStyle/>
          <a:p>
            <a:pPr>
              <a:buFont typeface="Arial" panose="020B0604020202020204" pitchFamily="34" charset="0"/>
              <a:buChar char="•"/>
            </a:pPr>
            <a:endParaRPr lang="en-GB" sz="2400" b="0" i="0" dirty="0">
              <a:solidFill>
                <a:schemeClr val="tx1">
                  <a:alpha val="80000"/>
                </a:schemeClr>
              </a:solidFill>
              <a:effectLst/>
              <a:latin typeface="Calibri" panose="020F0502020204030204" pitchFamily="34" charset="0"/>
              <a:cs typeface="Calibri" panose="020F0502020204030204" pitchFamily="34" charset="0"/>
            </a:endParaRPr>
          </a:p>
          <a:p>
            <a:pPr>
              <a:buFont typeface="Arial" panose="020B0604020202020204" pitchFamily="34" charset="0"/>
              <a:buChar char="•"/>
            </a:pPr>
            <a:r>
              <a:rPr lang="en-GB" sz="2600" b="0" i="0" dirty="0">
                <a:solidFill>
                  <a:schemeClr val="tx1">
                    <a:alpha val="80000"/>
                  </a:schemeClr>
                </a:solidFill>
                <a:effectLst/>
                <a:latin typeface="Calibri" panose="020F0502020204030204" pitchFamily="34" charset="0"/>
                <a:cs typeface="Calibri" panose="020F0502020204030204" pitchFamily="34" charset="0"/>
              </a:rPr>
              <a:t>Complete diversity data at registration, registration renewal or log on any time via the Portal to update your details.  The data you provide helps to identify and inform patterns and trends on issues such as fitness to practice and pay gap reporting.</a:t>
            </a:r>
          </a:p>
          <a:p>
            <a:pPr>
              <a:buFont typeface="Arial" panose="020B0604020202020204" pitchFamily="34" charset="0"/>
              <a:buChar char="•"/>
            </a:pPr>
            <a:endParaRPr lang="en-GB" sz="2600" dirty="0">
              <a:solidFill>
                <a:schemeClr val="tx1">
                  <a:alpha val="80000"/>
                </a:schemeClr>
              </a:solidFill>
              <a:latin typeface="Calibri" panose="020F0502020204030204" pitchFamily="34" charset="0"/>
              <a:cs typeface="Calibri" panose="020F0502020204030204" pitchFamily="34" charset="0"/>
            </a:endParaRPr>
          </a:p>
          <a:p>
            <a:pPr>
              <a:buFont typeface="Arial" panose="020B0604020202020204" pitchFamily="34" charset="0"/>
              <a:buChar char="•"/>
            </a:pPr>
            <a:r>
              <a:rPr lang="en-GB" sz="2600" b="0" i="0" dirty="0">
                <a:solidFill>
                  <a:schemeClr val="tx1">
                    <a:alpha val="80000"/>
                  </a:schemeClr>
                </a:solidFill>
                <a:effectLst/>
                <a:latin typeface="Calibri" panose="020F0502020204030204" pitchFamily="34" charset="0"/>
                <a:cs typeface="Calibri" panose="020F0502020204030204" pitchFamily="34" charset="0"/>
              </a:rPr>
              <a:t>Have your say during consultations.</a:t>
            </a:r>
          </a:p>
          <a:p>
            <a:pPr marL="0" indent="0">
              <a:buNone/>
            </a:pPr>
            <a:endParaRPr lang="en-GB" sz="2600" b="0" i="0" dirty="0">
              <a:solidFill>
                <a:schemeClr val="tx1">
                  <a:alpha val="80000"/>
                </a:schemeClr>
              </a:solidFill>
              <a:effectLst/>
              <a:latin typeface="Calibri" panose="020F0502020204030204" pitchFamily="34" charset="0"/>
              <a:cs typeface="Calibri" panose="020F0502020204030204" pitchFamily="34" charset="0"/>
            </a:endParaRPr>
          </a:p>
          <a:p>
            <a:pPr>
              <a:buFont typeface="Arial" panose="020B0604020202020204" pitchFamily="34" charset="0"/>
              <a:buChar char="•"/>
            </a:pPr>
            <a:r>
              <a:rPr lang="en-GB" sz="2600" b="0" i="0" dirty="0">
                <a:solidFill>
                  <a:schemeClr val="tx1">
                    <a:alpha val="80000"/>
                  </a:schemeClr>
                </a:solidFill>
                <a:effectLst/>
                <a:latin typeface="Calibri" panose="020F0502020204030204" pitchFamily="34" charset="0"/>
                <a:cs typeface="Calibri" panose="020F0502020204030204" pitchFamily="34" charset="0"/>
              </a:rPr>
              <a:t>Join the HCPC EDI Forum to find out</a:t>
            </a:r>
            <a:endParaRPr lang="en-GB" sz="1600" b="0" i="0" dirty="0">
              <a:solidFill>
                <a:schemeClr val="tx1">
                  <a:alpha val="80000"/>
                </a:schemeClr>
              </a:solidFill>
              <a:effectLst/>
              <a:latin typeface="Calibri" panose="020F0502020204030204" pitchFamily="34" charset="0"/>
              <a:cs typeface="Calibri" panose="020F0502020204030204" pitchFamily="34" charset="0"/>
            </a:endParaRPr>
          </a:p>
          <a:p>
            <a:pPr marL="0" indent="0">
              <a:buNone/>
            </a:pPr>
            <a:endParaRPr lang="en-GB" sz="1600" b="0" i="0" dirty="0">
              <a:solidFill>
                <a:schemeClr val="tx1">
                  <a:alpha val="80000"/>
                </a:schemeClr>
              </a:solidFill>
              <a:effectLst/>
              <a:latin typeface="Calibri" panose="020F0502020204030204" pitchFamily="34" charset="0"/>
              <a:cs typeface="Calibri" panose="020F0502020204030204" pitchFamily="34" charset="0"/>
            </a:endParaRPr>
          </a:p>
          <a:p>
            <a:pPr marL="0" indent="0">
              <a:buNone/>
            </a:pPr>
            <a:endParaRPr lang="en-GB" sz="1600" b="0" i="0" dirty="0">
              <a:solidFill>
                <a:schemeClr val="tx1">
                  <a:alpha val="80000"/>
                </a:schemeClr>
              </a:solidFill>
              <a:effectLst/>
              <a:latin typeface="Calibri" panose="020F0502020204030204" pitchFamily="34" charset="0"/>
              <a:cs typeface="Calibri" panose="020F0502020204030204" pitchFamily="34" charset="0"/>
            </a:endParaRPr>
          </a:p>
          <a:p>
            <a:pPr marL="0" indent="0">
              <a:buNone/>
            </a:pPr>
            <a:r>
              <a:rPr lang="en-GB" sz="2600" dirty="0">
                <a:solidFill>
                  <a:schemeClr val="tx1">
                    <a:alpha val="80000"/>
                  </a:schemeClr>
                </a:solidFill>
              </a:rPr>
              <a:t>If you would be interested in joining the forum, please email </a:t>
            </a:r>
            <a:r>
              <a:rPr lang="en-GB" sz="2600" dirty="0">
                <a:solidFill>
                  <a:schemeClr val="accent1">
                    <a:lumMod val="75000"/>
                    <a:alpha val="80000"/>
                  </a:schemeClr>
                </a:solidFill>
                <a:hlinkClick r:id="rId3"/>
              </a:rPr>
              <a:t>edi@hcpc-uk.org</a:t>
            </a:r>
            <a:endParaRPr lang="en-GB" sz="2600" dirty="0">
              <a:solidFill>
                <a:schemeClr val="accent1">
                  <a:lumMod val="75000"/>
                  <a:alpha val="80000"/>
                </a:schemeClr>
              </a:solidFill>
            </a:endParaRPr>
          </a:p>
          <a:p>
            <a:pPr marL="0" indent="0">
              <a:buNone/>
            </a:pPr>
            <a:r>
              <a:rPr lang="en-GB" sz="4000" dirty="0">
                <a:solidFill>
                  <a:schemeClr val="accent1">
                    <a:lumMod val="75000"/>
                    <a:alpha val="80000"/>
                  </a:schemeClr>
                </a:solidFill>
              </a:rPr>
              <a:t> </a:t>
            </a:r>
          </a:p>
          <a:p>
            <a:pPr marL="0" indent="0">
              <a:buNone/>
            </a:pPr>
            <a:endParaRPr lang="en-GB" sz="1400" dirty="0">
              <a:solidFill>
                <a:schemeClr val="tx1">
                  <a:alpha val="80000"/>
                </a:schemeClr>
              </a:solidFill>
            </a:endParaRP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4805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5AE9FC70-8A26-4CF2-8E04-EBDADB8B81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8">
            <a:extLst>
              <a:ext uri="{FF2B5EF4-FFF2-40B4-BE49-F238E27FC236}">
                <a16:creationId xmlns:a16="http://schemas.microsoft.com/office/drawing/2014/main" id="{609CB703-C563-4F1F-BF28-83C06E978C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81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 name="Title 1">
            <a:extLst>
              <a:ext uri="{FF2B5EF4-FFF2-40B4-BE49-F238E27FC236}">
                <a16:creationId xmlns:a16="http://schemas.microsoft.com/office/drawing/2014/main" id="{722133D5-508C-459B-9318-9E0DC46CE611}"/>
              </a:ext>
            </a:extLst>
          </p:cNvPr>
          <p:cNvSpPr>
            <a:spLocks noGrp="1"/>
          </p:cNvSpPr>
          <p:nvPr>
            <p:ph type="title"/>
          </p:nvPr>
        </p:nvSpPr>
        <p:spPr>
          <a:xfrm>
            <a:off x="5407707" y="1529820"/>
            <a:ext cx="5833787" cy="2274155"/>
          </a:xfrm>
        </p:spPr>
        <p:txBody>
          <a:bodyPr vert="horz" lIns="91440" tIns="45720" rIns="91440" bIns="45720" rtlCol="0" anchor="b">
            <a:normAutofit fontScale="90000"/>
          </a:bodyPr>
          <a:lstStyle/>
          <a:p>
            <a:pPr algn="r"/>
            <a:r>
              <a:rPr lang="en-US" sz="5600" b="1" kern="1200" dirty="0">
                <a:solidFill>
                  <a:srgbClr val="FFFFFF"/>
                </a:solidFill>
                <a:latin typeface="+mj-lt"/>
                <a:ea typeface="+mj-ea"/>
                <a:cs typeface="+mj-cs"/>
              </a:rPr>
              <a:t>My Journey:</a:t>
            </a:r>
            <a:br>
              <a:rPr lang="en-US" sz="5600" b="1" kern="1200" dirty="0">
                <a:solidFill>
                  <a:srgbClr val="FFFFFF"/>
                </a:solidFill>
                <a:latin typeface="+mj-lt"/>
                <a:ea typeface="+mj-ea"/>
                <a:cs typeface="+mj-cs"/>
              </a:rPr>
            </a:br>
            <a:r>
              <a:rPr lang="en-US" sz="5600" b="1" kern="1200" dirty="0">
                <a:solidFill>
                  <a:srgbClr val="FFFFFF"/>
                </a:solidFill>
                <a:latin typeface="+mj-lt"/>
                <a:ea typeface="+mj-ea"/>
                <a:cs typeface="+mj-cs"/>
              </a:rPr>
              <a:t>The good the bad and the ugly</a:t>
            </a:r>
          </a:p>
        </p:txBody>
      </p:sp>
      <p:sp>
        <p:nvSpPr>
          <p:cNvPr id="41"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9041" y="2597379"/>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endParaRPr lang="en-US" dirty="0">
              <a:solidFill>
                <a:srgbClr val="FFFFFF"/>
              </a:solidFill>
            </a:endParaRPr>
          </a:p>
        </p:txBody>
      </p:sp>
      <p:cxnSp>
        <p:nvCxnSpPr>
          <p:cNvPr id="43" name="Straight Connector 42">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56114" y="3503032"/>
            <a:ext cx="0" cy="334609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pic>
        <p:nvPicPr>
          <p:cNvPr id="22" name="Graphic 21" descr="Hike">
            <a:extLst>
              <a:ext uri="{FF2B5EF4-FFF2-40B4-BE49-F238E27FC236}">
                <a16:creationId xmlns:a16="http://schemas.microsoft.com/office/drawing/2014/main" id="{34D45E01-0F13-6194-55ED-F09B4569B3F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508391" y="2814239"/>
            <a:ext cx="3217333" cy="3217333"/>
          </a:xfrm>
          <a:prstGeom prst="rect">
            <a:avLst/>
          </a:prstGeom>
        </p:spPr>
      </p:pic>
      <p:sp>
        <p:nvSpPr>
          <p:cNvPr id="45"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7821" y="2826674"/>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dirty="0">
              <a:solidFill>
                <a:srgbClr val="FFFFFF"/>
              </a:solidFill>
            </a:endParaRPr>
          </a:p>
        </p:txBody>
      </p:sp>
      <p:sp>
        <p:nvSpPr>
          <p:cNvPr id="47"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9869" y="610939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endParaRPr lang="en-US" dirty="0">
              <a:solidFill>
                <a:srgbClr val="FFFFFF"/>
              </a:solidFill>
            </a:endParaRPr>
          </a:p>
        </p:txBody>
      </p:sp>
    </p:spTree>
    <p:extLst>
      <p:ext uri="{BB962C8B-B14F-4D97-AF65-F5344CB8AC3E}">
        <p14:creationId xmlns:p14="http://schemas.microsoft.com/office/powerpoint/2010/main" val="30167955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0C706AD-6E4D-46A8-812A-5AB8BBCF4B5E}"/>
              </a:ext>
            </a:extLst>
          </p:cNvPr>
          <p:cNvSpPr>
            <a:spLocks noGrp="1"/>
          </p:cNvSpPr>
          <p:nvPr>
            <p:ph type="title"/>
          </p:nvPr>
        </p:nvSpPr>
        <p:spPr>
          <a:xfrm>
            <a:off x="1245072" y="1289765"/>
            <a:ext cx="3651101" cy="4270963"/>
          </a:xfrm>
        </p:spPr>
        <p:txBody>
          <a:bodyPr anchor="ctr">
            <a:normAutofit/>
          </a:bodyPr>
          <a:lstStyle/>
          <a:p>
            <a:pPr algn="ctr"/>
            <a:r>
              <a:rPr lang="en-GB" sz="5600" b="1" dirty="0">
                <a:solidFill>
                  <a:srgbClr val="FFFFFF"/>
                </a:solidFill>
              </a:rPr>
              <a:t>Takeaway messages</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dirty="0"/>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dirty="0"/>
          </a:p>
        </p:txBody>
      </p:sp>
      <p:sp>
        <p:nvSpPr>
          <p:cNvPr id="3" name="Content Placeholder 2">
            <a:extLst>
              <a:ext uri="{FF2B5EF4-FFF2-40B4-BE49-F238E27FC236}">
                <a16:creationId xmlns:a16="http://schemas.microsoft.com/office/drawing/2014/main" id="{4287523C-368A-4442-93BB-DEEBFF2ADFB9}"/>
              </a:ext>
            </a:extLst>
          </p:cNvPr>
          <p:cNvSpPr>
            <a:spLocks noGrp="1"/>
          </p:cNvSpPr>
          <p:nvPr>
            <p:ph idx="1"/>
          </p:nvPr>
        </p:nvSpPr>
        <p:spPr>
          <a:xfrm>
            <a:off x="6297233" y="253496"/>
            <a:ext cx="4771607" cy="6283106"/>
          </a:xfrm>
        </p:spPr>
        <p:txBody>
          <a:bodyPr anchor="ctr">
            <a:normAutofit fontScale="92500" lnSpcReduction="10000"/>
          </a:bodyPr>
          <a:lstStyle/>
          <a:p>
            <a:r>
              <a:rPr lang="en-GB" sz="2000" dirty="0">
                <a:solidFill>
                  <a:schemeClr val="tx1">
                    <a:alpha val="80000"/>
                  </a:schemeClr>
                </a:solidFill>
              </a:rPr>
              <a:t>Diversity isn’t something to be feared.  Embrace it!!    </a:t>
            </a:r>
          </a:p>
          <a:p>
            <a:pPr marL="0" indent="0">
              <a:buNone/>
            </a:pPr>
            <a:endParaRPr lang="en-GB" sz="2000" dirty="0">
              <a:solidFill>
                <a:schemeClr val="tx1">
                  <a:alpha val="80000"/>
                </a:schemeClr>
              </a:solidFill>
            </a:endParaRPr>
          </a:p>
          <a:p>
            <a:r>
              <a:rPr lang="en-GB" sz="2000" dirty="0">
                <a:solidFill>
                  <a:schemeClr val="tx1">
                    <a:alpha val="80000"/>
                  </a:schemeClr>
                </a:solidFill>
              </a:rPr>
              <a:t>If you don’t know, get to know! </a:t>
            </a:r>
          </a:p>
          <a:p>
            <a:endParaRPr lang="en-GB" sz="2000" dirty="0">
              <a:solidFill>
                <a:schemeClr val="tx1">
                  <a:alpha val="80000"/>
                </a:schemeClr>
              </a:solidFill>
            </a:endParaRPr>
          </a:p>
          <a:p>
            <a:r>
              <a:rPr lang="en-GB" sz="2000" dirty="0">
                <a:solidFill>
                  <a:schemeClr val="tx1">
                    <a:alpha val="80000"/>
                  </a:schemeClr>
                </a:solidFill>
              </a:rPr>
              <a:t>Respectfully ask and listen with fascination</a:t>
            </a:r>
          </a:p>
          <a:p>
            <a:pPr marL="0" indent="0">
              <a:buNone/>
            </a:pPr>
            <a:endParaRPr lang="en-GB" sz="2000" dirty="0">
              <a:solidFill>
                <a:schemeClr val="tx1">
                  <a:alpha val="80000"/>
                </a:schemeClr>
              </a:solidFill>
            </a:endParaRPr>
          </a:p>
          <a:p>
            <a:r>
              <a:rPr lang="en-GB" sz="2000" dirty="0">
                <a:solidFill>
                  <a:schemeClr val="tx1">
                    <a:alpha val="80000"/>
                  </a:schemeClr>
                </a:solidFill>
              </a:rPr>
              <a:t>Importance of genuine allyship</a:t>
            </a:r>
          </a:p>
          <a:p>
            <a:pPr marL="0" indent="0">
              <a:buNone/>
            </a:pPr>
            <a:endParaRPr lang="en-GB" sz="2000" dirty="0">
              <a:solidFill>
                <a:schemeClr val="tx1">
                  <a:alpha val="80000"/>
                </a:schemeClr>
              </a:solidFill>
            </a:endParaRPr>
          </a:p>
          <a:p>
            <a:r>
              <a:rPr lang="en-GB" sz="2000" dirty="0">
                <a:solidFill>
                  <a:schemeClr val="tx1">
                    <a:alpha val="80000"/>
                  </a:schemeClr>
                </a:solidFill>
              </a:rPr>
              <a:t>Importance of civility and compassionate leadership</a:t>
            </a:r>
          </a:p>
          <a:p>
            <a:pPr marL="0" indent="0">
              <a:buNone/>
            </a:pPr>
            <a:endParaRPr lang="en-GB" sz="2000" dirty="0">
              <a:solidFill>
                <a:schemeClr val="tx1">
                  <a:alpha val="80000"/>
                </a:schemeClr>
              </a:solidFill>
            </a:endParaRPr>
          </a:p>
          <a:p>
            <a:r>
              <a:rPr lang="en-GB" sz="2000" dirty="0">
                <a:solidFill>
                  <a:schemeClr val="tx1">
                    <a:alpha val="80000"/>
                  </a:schemeClr>
                </a:solidFill>
              </a:rPr>
              <a:t>Speak up</a:t>
            </a:r>
          </a:p>
          <a:p>
            <a:pPr marL="0" indent="0">
              <a:buNone/>
            </a:pPr>
            <a:endParaRPr lang="en-GB" sz="2000" dirty="0">
              <a:solidFill>
                <a:schemeClr val="tx1">
                  <a:alpha val="80000"/>
                </a:schemeClr>
              </a:solidFill>
            </a:endParaRPr>
          </a:p>
          <a:p>
            <a:r>
              <a:rPr lang="en-GB" sz="2000" dirty="0">
                <a:solidFill>
                  <a:schemeClr val="tx1">
                    <a:alpha val="80000"/>
                  </a:schemeClr>
                </a:solidFill>
              </a:rPr>
              <a:t>Challenge</a:t>
            </a:r>
          </a:p>
          <a:p>
            <a:pPr marL="0" indent="0">
              <a:buNone/>
            </a:pPr>
            <a:endParaRPr lang="en-GB" sz="2000" dirty="0">
              <a:solidFill>
                <a:schemeClr val="tx1">
                  <a:alpha val="80000"/>
                </a:schemeClr>
              </a:solidFill>
            </a:endParaRPr>
          </a:p>
          <a:p>
            <a:r>
              <a:rPr lang="en-GB" sz="2000" dirty="0">
                <a:solidFill>
                  <a:schemeClr val="tx1">
                    <a:alpha val="80000"/>
                  </a:schemeClr>
                </a:solidFill>
              </a:rPr>
              <a:t>Zero tolerance to racism, discrimination, bullying and harassment.  </a:t>
            </a:r>
          </a:p>
          <a:p>
            <a:pPr marL="0" indent="0">
              <a:buNone/>
            </a:pPr>
            <a:endParaRPr lang="en-GB" sz="2000" dirty="0">
              <a:solidFill>
                <a:schemeClr val="tx1">
                  <a:alpha val="80000"/>
                </a:schemeClr>
              </a:solidFill>
            </a:endParaRP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dirty="0"/>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44475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0C706AD-6E4D-46A8-812A-5AB8BBCF4B5E}"/>
              </a:ext>
            </a:extLst>
          </p:cNvPr>
          <p:cNvSpPr>
            <a:spLocks noGrp="1"/>
          </p:cNvSpPr>
          <p:nvPr>
            <p:ph type="title"/>
          </p:nvPr>
        </p:nvSpPr>
        <p:spPr>
          <a:xfrm>
            <a:off x="1245072" y="1289765"/>
            <a:ext cx="3651101" cy="4270963"/>
          </a:xfrm>
        </p:spPr>
        <p:txBody>
          <a:bodyPr anchor="ctr">
            <a:normAutofit/>
          </a:bodyPr>
          <a:lstStyle/>
          <a:p>
            <a:pPr algn="ctr"/>
            <a:r>
              <a:rPr lang="en-GB" sz="5600" b="1"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Thank you </a:t>
            </a:r>
            <a:endParaRPr lang="en-GB" sz="5600" b="1" dirty="0">
              <a:solidFill>
                <a:srgbClr val="FFFFFF"/>
              </a:solidFill>
            </a:endParaRP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dirty="0"/>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dirty="0"/>
          </a:p>
        </p:txBody>
      </p:sp>
      <p:sp>
        <p:nvSpPr>
          <p:cNvPr id="3" name="Content Placeholder 2">
            <a:extLst>
              <a:ext uri="{FF2B5EF4-FFF2-40B4-BE49-F238E27FC236}">
                <a16:creationId xmlns:a16="http://schemas.microsoft.com/office/drawing/2014/main" id="{4287523C-368A-4442-93BB-DEEBFF2ADFB9}"/>
              </a:ext>
            </a:extLst>
          </p:cNvPr>
          <p:cNvSpPr>
            <a:spLocks noGrp="1"/>
          </p:cNvSpPr>
          <p:nvPr>
            <p:ph idx="1"/>
          </p:nvPr>
        </p:nvSpPr>
        <p:spPr>
          <a:xfrm>
            <a:off x="6297233" y="518400"/>
            <a:ext cx="4771607" cy="5837949"/>
          </a:xfrm>
        </p:spPr>
        <p:txBody>
          <a:bodyPr anchor="ctr">
            <a:normAutofit/>
          </a:bodyPr>
          <a:lstStyle/>
          <a:p>
            <a:pPr marL="0" indent="0">
              <a:spcAft>
                <a:spcPts val="1000"/>
              </a:spcAft>
              <a:buNone/>
            </a:pPr>
            <a:r>
              <a:rPr lang="en-GB" sz="4400" b="1" dirty="0">
                <a:solidFill>
                  <a:schemeClr val="tx1">
                    <a:alpha val="80000"/>
                  </a:schemeClr>
                </a:solidFill>
                <a:effectLst/>
                <a:latin typeface="Arial" panose="020B0604020202020204" pitchFamily="34" charset="0"/>
                <a:ea typeface="Calibri" panose="020F0502020204030204" pitchFamily="34" charset="0"/>
                <a:cs typeface="Times New Roman" panose="02020603050405020304" pitchFamily="18" charset="0"/>
              </a:rPr>
              <a:t>Any Questions</a:t>
            </a:r>
            <a:endParaRPr lang="en-GB" sz="4400" b="1" dirty="0">
              <a:solidFill>
                <a:schemeClr val="tx1">
                  <a:alpha val="8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2000" dirty="0">
              <a:solidFill>
                <a:schemeClr val="tx1">
                  <a:alpha val="80000"/>
                </a:schemeClr>
              </a:solidFill>
            </a:endParaRP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dirty="0"/>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1304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A5A36D0-0E3B-487D-A7B0-76EEF67974B6}"/>
              </a:ext>
            </a:extLst>
          </p:cNvPr>
          <p:cNvSpPr>
            <a:spLocks noGrp="1"/>
          </p:cNvSpPr>
          <p:nvPr>
            <p:ph type="title"/>
          </p:nvPr>
        </p:nvSpPr>
        <p:spPr>
          <a:xfrm>
            <a:off x="1245072" y="1289765"/>
            <a:ext cx="3651101" cy="4270963"/>
          </a:xfrm>
        </p:spPr>
        <p:txBody>
          <a:bodyPr anchor="ctr">
            <a:normAutofit/>
          </a:bodyPr>
          <a:lstStyle/>
          <a:p>
            <a:pPr algn="ctr"/>
            <a:r>
              <a:rPr lang="en-GB" sz="5600" dirty="0">
                <a:solidFill>
                  <a:srgbClr val="FFFFFF"/>
                </a:solidFill>
              </a:rPr>
              <a:t>Outline of session </a:t>
            </a:r>
          </a:p>
        </p:txBody>
      </p:sp>
      <p:sp>
        <p:nvSpPr>
          <p:cNvPr id="37"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dirty="0"/>
          </a:p>
        </p:txBody>
      </p:sp>
      <p:sp>
        <p:nvSpPr>
          <p:cNvPr id="38"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dirty="0"/>
          </a:p>
        </p:txBody>
      </p:sp>
      <p:graphicFrame>
        <p:nvGraphicFramePr>
          <p:cNvPr id="20" name="Content Placeholder 2">
            <a:extLst>
              <a:ext uri="{FF2B5EF4-FFF2-40B4-BE49-F238E27FC236}">
                <a16:creationId xmlns:a16="http://schemas.microsoft.com/office/drawing/2014/main" id="{3A8AA932-C13F-DAAA-A605-51FE5DE178F4}"/>
              </a:ext>
            </a:extLst>
          </p:cNvPr>
          <p:cNvGraphicFramePr>
            <a:graphicFrameLocks noGrp="1"/>
          </p:cNvGraphicFramePr>
          <p:nvPr>
            <p:ph idx="1"/>
            <p:extLst>
              <p:ext uri="{D42A27DB-BD31-4B8C-83A1-F6EECF244321}">
                <p14:modId xmlns:p14="http://schemas.microsoft.com/office/powerpoint/2010/main" val="2541933907"/>
              </p:ext>
            </p:extLst>
          </p:nvPr>
        </p:nvGraphicFramePr>
        <p:xfrm>
          <a:off x="6297233" y="518400"/>
          <a:ext cx="4771607" cy="58379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9"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dirty="0"/>
          </a:p>
        </p:txBody>
      </p:sp>
      <p:cxnSp>
        <p:nvCxnSpPr>
          <p:cNvPr id="40"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8329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a:extLst>
              <a:ext uri="{FF2B5EF4-FFF2-40B4-BE49-F238E27FC236}">
                <a16:creationId xmlns:a16="http://schemas.microsoft.com/office/drawing/2014/main" id="{4B560DE5-78DC-4BE9-AB20-86A2707E8C82}"/>
              </a:ext>
            </a:extLst>
          </p:cNvPr>
          <p:cNvPicPr>
            <a:picLocks noGrp="1" noChangeAspect="1"/>
          </p:cNvPicPr>
          <p:nvPr>
            <p:ph idx="1"/>
          </p:nvPr>
        </p:nvPicPr>
        <p:blipFill>
          <a:blip r:embed="rId3"/>
          <a:stretch>
            <a:fillRect/>
          </a:stretch>
        </p:blipFill>
        <p:spPr bwMode="auto">
          <a:xfrm>
            <a:off x="304800" y="232229"/>
            <a:ext cx="11625943" cy="6371771"/>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ACACCDE0-7FBE-4A54-9048-68D01329E15F}"/>
              </a:ext>
            </a:extLst>
          </p:cNvPr>
          <p:cNvSpPr txBox="1"/>
          <p:nvPr/>
        </p:nvSpPr>
        <p:spPr>
          <a:xfrm>
            <a:off x="8284029" y="1825171"/>
            <a:ext cx="2964541" cy="1569660"/>
          </a:xfrm>
          <a:prstGeom prst="rect">
            <a:avLst/>
          </a:prstGeom>
          <a:noFill/>
        </p:spPr>
        <p:txBody>
          <a:bodyPr wrap="square" rtlCol="0">
            <a:spAutoFit/>
          </a:bodyPr>
          <a:lstStyle/>
          <a:p>
            <a:r>
              <a:rPr lang="en-GB" sz="9600" b="1" u="sng" dirty="0">
                <a:latin typeface="Aharoni" panose="02010803020104030203" pitchFamily="2" charset="-79"/>
                <a:cs typeface="Aharoni" panose="02010803020104030203" pitchFamily="2" charset="-79"/>
              </a:rPr>
              <a:t>NOT</a:t>
            </a:r>
          </a:p>
        </p:txBody>
      </p:sp>
    </p:spTree>
    <p:extLst>
      <p:ext uri="{BB962C8B-B14F-4D97-AF65-F5344CB8AC3E}">
        <p14:creationId xmlns:p14="http://schemas.microsoft.com/office/powerpoint/2010/main" val="3768477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1162185-5169-4821-857C-F3E039467AAA}"/>
              </a:ext>
            </a:extLst>
          </p:cNvPr>
          <p:cNvSpPr>
            <a:spLocks noGrp="1"/>
          </p:cNvSpPr>
          <p:nvPr>
            <p:ph idx="1"/>
          </p:nvPr>
        </p:nvSpPr>
        <p:spPr/>
        <p:txBody>
          <a:bodyPr/>
          <a:lstStyle/>
          <a:p>
            <a:endParaRPr lang="en-GB" dirty="0"/>
          </a:p>
        </p:txBody>
      </p:sp>
      <p:pic>
        <p:nvPicPr>
          <p:cNvPr id="5" name="Picture 4">
            <a:extLst>
              <a:ext uri="{FF2B5EF4-FFF2-40B4-BE49-F238E27FC236}">
                <a16:creationId xmlns:a16="http://schemas.microsoft.com/office/drawing/2014/main" id="{736131A9-3661-44A5-BBC9-CC28C5C25A98}"/>
              </a:ext>
            </a:extLst>
          </p:cNvPr>
          <p:cNvPicPr>
            <a:picLocks noChangeAspect="1"/>
          </p:cNvPicPr>
          <p:nvPr/>
        </p:nvPicPr>
        <p:blipFill>
          <a:blip r:embed="rId3"/>
          <a:stretch>
            <a:fillRect/>
          </a:stretch>
        </p:blipFill>
        <p:spPr>
          <a:xfrm>
            <a:off x="485776" y="390525"/>
            <a:ext cx="11258550" cy="6076950"/>
          </a:xfrm>
          <a:prstGeom prst="rect">
            <a:avLst/>
          </a:prstGeom>
        </p:spPr>
      </p:pic>
    </p:spTree>
    <p:extLst>
      <p:ext uri="{BB962C8B-B14F-4D97-AF65-F5344CB8AC3E}">
        <p14:creationId xmlns:p14="http://schemas.microsoft.com/office/powerpoint/2010/main" val="540843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22FA7CDC-1FDD-41B1-A5CC-37CD98E13A8D}"/>
              </a:ext>
            </a:extLst>
          </p:cNvPr>
          <p:cNvSpPr>
            <a:spLocks noGrp="1"/>
          </p:cNvSpPr>
          <p:nvPr>
            <p:ph type="title"/>
          </p:nvPr>
        </p:nvSpPr>
        <p:spPr>
          <a:xfrm>
            <a:off x="1188069" y="381935"/>
            <a:ext cx="4008583" cy="5974414"/>
          </a:xfrm>
        </p:spPr>
        <p:txBody>
          <a:bodyPr anchor="ctr">
            <a:normAutofit/>
          </a:bodyPr>
          <a:lstStyle/>
          <a:p>
            <a:r>
              <a:rPr lang="en-GB" sz="6200" b="1" dirty="0">
                <a:solidFill>
                  <a:srgbClr val="FFFFFF"/>
                </a:solidFill>
              </a:rPr>
              <a:t>Health and Care Professions Council (HCPC)</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dirty="0"/>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dirty="0"/>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dirty="0"/>
            </a:p>
          </p:txBody>
        </p:sp>
      </p:grpSp>
      <p:sp>
        <p:nvSpPr>
          <p:cNvPr id="3" name="Content Placeholder 2">
            <a:extLst>
              <a:ext uri="{FF2B5EF4-FFF2-40B4-BE49-F238E27FC236}">
                <a16:creationId xmlns:a16="http://schemas.microsoft.com/office/drawing/2014/main" id="{4235EA65-C037-400A-B29E-156C750DC28C}"/>
              </a:ext>
            </a:extLst>
          </p:cNvPr>
          <p:cNvSpPr>
            <a:spLocks noGrp="1"/>
          </p:cNvSpPr>
          <p:nvPr>
            <p:ph idx="1"/>
          </p:nvPr>
        </p:nvSpPr>
        <p:spPr>
          <a:xfrm>
            <a:off x="6297233" y="518400"/>
            <a:ext cx="4771607" cy="5837949"/>
          </a:xfrm>
        </p:spPr>
        <p:txBody>
          <a:bodyPr anchor="ctr">
            <a:normAutofit lnSpcReduction="10000"/>
          </a:bodyPr>
          <a:lstStyle/>
          <a:p>
            <a:endParaRPr lang="en-GB" dirty="0">
              <a:solidFill>
                <a:schemeClr val="tx1">
                  <a:alpha val="80000"/>
                </a:schemeClr>
              </a:solidFill>
            </a:endParaRPr>
          </a:p>
          <a:p>
            <a:r>
              <a:rPr lang="en-GB" dirty="0">
                <a:solidFill>
                  <a:schemeClr val="tx1">
                    <a:alpha val="80000"/>
                  </a:schemeClr>
                </a:solidFill>
              </a:rPr>
              <a:t>HCPC aims to be recognised as an organisation that actively upholds and promotes best practice in equality, diversity and inclusion and be an active ally for change. </a:t>
            </a:r>
          </a:p>
          <a:p>
            <a:r>
              <a:rPr lang="en-GB" dirty="0">
                <a:solidFill>
                  <a:schemeClr val="tx1">
                    <a:alpha val="80000"/>
                  </a:schemeClr>
                </a:solidFill>
              </a:rPr>
              <a:t>Improving the quantity and quality of diversity data is an important step towards achieving this aim.</a:t>
            </a:r>
          </a:p>
          <a:p>
            <a:endParaRPr lang="en-GB" sz="2000" dirty="0">
              <a:solidFill>
                <a:schemeClr val="accent1">
                  <a:lumMod val="75000"/>
                </a:schemeClr>
              </a:solidFill>
            </a:endParaRPr>
          </a:p>
          <a:p>
            <a:endParaRPr lang="en-GB" sz="2000" dirty="0">
              <a:solidFill>
                <a:schemeClr val="accent1">
                  <a:lumMod val="75000"/>
                </a:schemeClr>
              </a:solidFill>
            </a:endParaRPr>
          </a:p>
          <a:p>
            <a:pPr marL="0" indent="0">
              <a:buNone/>
            </a:pPr>
            <a:r>
              <a:rPr lang="en-GB" sz="2000" dirty="0">
                <a:solidFill>
                  <a:schemeClr val="accent1">
                    <a:lumMod val="75000"/>
                  </a:schemeClr>
                </a:solidFill>
              </a:rPr>
              <a:t>	                   </a:t>
            </a:r>
            <a:r>
              <a:rPr lang="en-GB" sz="1800" dirty="0">
                <a:solidFill>
                  <a:schemeClr val="accent1">
                    <a:lumMod val="75000"/>
                  </a:schemeClr>
                </a:solidFill>
              </a:rPr>
              <a:t>HCPC EDI Strategy 2021- 26</a:t>
            </a:r>
          </a:p>
          <a:p>
            <a:endParaRPr lang="en-GB" sz="2000" dirty="0">
              <a:solidFill>
                <a:schemeClr val="tx1">
                  <a:alpha val="80000"/>
                </a:schemeClr>
              </a:solidFill>
            </a:endParaRP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6246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0C706AD-6E4D-46A8-812A-5AB8BBCF4B5E}"/>
              </a:ext>
            </a:extLst>
          </p:cNvPr>
          <p:cNvSpPr>
            <a:spLocks noGrp="1"/>
          </p:cNvSpPr>
          <p:nvPr>
            <p:ph type="title"/>
          </p:nvPr>
        </p:nvSpPr>
        <p:spPr>
          <a:xfrm>
            <a:off x="1245072" y="1289765"/>
            <a:ext cx="3651101" cy="4270963"/>
          </a:xfrm>
        </p:spPr>
        <p:txBody>
          <a:bodyPr anchor="ctr">
            <a:normAutofit/>
          </a:bodyPr>
          <a:lstStyle/>
          <a:p>
            <a:pPr algn="ctr"/>
            <a:r>
              <a:rPr lang="en-GB" sz="5600" b="1"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Equality Act 2010</a:t>
            </a:r>
            <a:endParaRPr lang="en-GB" sz="5600" b="1" dirty="0">
              <a:solidFill>
                <a:srgbClr val="FFFFFF"/>
              </a:solidFill>
            </a:endParaRP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dirty="0"/>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dirty="0"/>
          </a:p>
        </p:txBody>
      </p:sp>
      <p:sp>
        <p:nvSpPr>
          <p:cNvPr id="3" name="Content Placeholder 2">
            <a:extLst>
              <a:ext uri="{FF2B5EF4-FFF2-40B4-BE49-F238E27FC236}">
                <a16:creationId xmlns:a16="http://schemas.microsoft.com/office/drawing/2014/main" id="{4287523C-368A-4442-93BB-DEEBFF2ADFB9}"/>
              </a:ext>
            </a:extLst>
          </p:cNvPr>
          <p:cNvSpPr>
            <a:spLocks noGrp="1"/>
          </p:cNvSpPr>
          <p:nvPr>
            <p:ph idx="1"/>
          </p:nvPr>
        </p:nvSpPr>
        <p:spPr>
          <a:xfrm>
            <a:off x="6297233" y="518400"/>
            <a:ext cx="4771607" cy="5837949"/>
          </a:xfrm>
        </p:spPr>
        <p:txBody>
          <a:bodyPr anchor="ctr">
            <a:normAutofit/>
          </a:bodyPr>
          <a:lstStyle/>
          <a:p>
            <a:pPr marL="0" indent="0">
              <a:spcAft>
                <a:spcPts val="1000"/>
              </a:spcAft>
              <a:buNone/>
            </a:pPr>
            <a:r>
              <a:rPr lang="en-GB" sz="2000" dirty="0">
                <a:solidFill>
                  <a:schemeClr val="tx1">
                    <a:alpha val="80000"/>
                  </a:schemeClr>
                </a:solidFill>
                <a:effectLst/>
                <a:latin typeface="Arial" panose="020B0604020202020204" pitchFamily="34" charset="0"/>
                <a:ea typeface="Calibri" panose="020F0502020204030204" pitchFamily="34" charset="0"/>
                <a:cs typeface="Times New Roman" panose="02020603050405020304" pitchFamily="18" charset="0"/>
              </a:rPr>
              <a:t>Provides a legal framework to protect the rights of individuals and advance equality of opportunity for all.</a:t>
            </a:r>
            <a:endParaRPr lang="en-GB" sz="2000" dirty="0">
              <a:solidFill>
                <a:schemeClr val="tx1">
                  <a:alpha val="80000"/>
                </a:schemeClr>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GB" sz="2000" dirty="0">
              <a:solidFill>
                <a:schemeClr val="tx1">
                  <a:alpha val="80000"/>
                </a:schemeClr>
              </a:solidFill>
            </a:endParaRP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dirty="0"/>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6459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Content Placeholder 3" descr="Diagram&#10;&#10;Description automatically generated">
            <a:extLst>
              <a:ext uri="{FF2B5EF4-FFF2-40B4-BE49-F238E27FC236}">
                <a16:creationId xmlns:a16="http://schemas.microsoft.com/office/drawing/2014/main" id="{ECB9A777-FA2B-4385-A1E4-C8033CF8CA0E}"/>
              </a:ext>
            </a:extLst>
          </p:cNvPr>
          <p:cNvPicPr>
            <a:picLocks/>
          </p:cNvPicPr>
          <p:nvPr/>
        </p:nvPicPr>
        <p:blipFill>
          <a:blip r:embed="rId2" cstate="print">
            <a:extLst>
              <a:ext uri="{28A0092B-C50C-407E-A947-70E740481C1C}">
                <a14:useLocalDpi xmlns:a14="http://schemas.microsoft.com/office/drawing/2010/main" val="0"/>
              </a:ext>
            </a:extLst>
          </a:blip>
          <a:stretch>
            <a:fillRect/>
          </a:stretch>
        </p:blipFill>
        <p:spPr bwMode="auto">
          <a:xfrm>
            <a:off x="5360276" y="527852"/>
            <a:ext cx="6400800" cy="5820396"/>
          </a:xfrm>
          <a:prstGeom prst="rect">
            <a:avLst/>
          </a:prstGeom>
          <a:noFill/>
        </p:spPr>
      </p:pic>
      <p:sp>
        <p:nvSpPr>
          <p:cNvPr id="2" name="TextBox 1">
            <a:extLst>
              <a:ext uri="{FF2B5EF4-FFF2-40B4-BE49-F238E27FC236}">
                <a16:creationId xmlns:a16="http://schemas.microsoft.com/office/drawing/2014/main" id="{0B2DA565-BE7F-466B-9DF8-7813F28B039E}"/>
              </a:ext>
            </a:extLst>
          </p:cNvPr>
          <p:cNvSpPr txBox="1"/>
          <p:nvPr/>
        </p:nvSpPr>
        <p:spPr>
          <a:xfrm>
            <a:off x="255683" y="1228397"/>
            <a:ext cx="5002926" cy="4401205"/>
          </a:xfrm>
          <a:prstGeom prst="rect">
            <a:avLst/>
          </a:prstGeom>
          <a:noFill/>
        </p:spPr>
        <p:txBody>
          <a:bodyPr wrap="square" rtlCol="0">
            <a:spAutoFit/>
          </a:bodyPr>
          <a:lstStyle/>
          <a:p>
            <a:r>
              <a:rPr lang="en-GB" sz="2800" dirty="0">
                <a:solidFill>
                  <a:schemeClr val="accent1">
                    <a:lumMod val="75000"/>
                  </a:schemeClr>
                </a:solidFill>
              </a:rPr>
              <a:t>HCPC has a legal duty promote equality of opportunity, eliminate unlawful discrimination and foster good relations between key equality strands. These include age, disability, gender, race, religion or belief, sexual orientation, gender reassignment, pregnancy and maternity. </a:t>
            </a:r>
          </a:p>
        </p:txBody>
      </p:sp>
    </p:spTree>
    <p:extLst>
      <p:ext uri="{BB962C8B-B14F-4D97-AF65-F5344CB8AC3E}">
        <p14:creationId xmlns:p14="http://schemas.microsoft.com/office/powerpoint/2010/main" val="2557462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21">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23">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F147C897-5328-4C57-ACE3-8FFA19679F56}"/>
              </a:ext>
            </a:extLst>
          </p:cNvPr>
          <p:cNvSpPr>
            <a:spLocks noGrp="1"/>
          </p:cNvSpPr>
          <p:nvPr>
            <p:ph type="title"/>
          </p:nvPr>
        </p:nvSpPr>
        <p:spPr>
          <a:xfrm>
            <a:off x="1188069" y="381935"/>
            <a:ext cx="4008583" cy="5974414"/>
          </a:xfrm>
        </p:spPr>
        <p:txBody>
          <a:bodyPr anchor="ctr">
            <a:normAutofit/>
          </a:bodyPr>
          <a:lstStyle/>
          <a:p>
            <a:r>
              <a:rPr lang="en-GB" sz="8000" b="1" dirty="0">
                <a:solidFill>
                  <a:srgbClr val="FFFFFF"/>
                </a:solidFill>
              </a:rPr>
              <a:t>HCPC Strategic Aims</a:t>
            </a:r>
          </a:p>
        </p:txBody>
      </p:sp>
      <p:grpSp>
        <p:nvGrpSpPr>
          <p:cNvPr id="36" name="Group 25">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27"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dirty="0"/>
            </a:p>
          </p:txBody>
        </p:sp>
        <p:sp>
          <p:nvSpPr>
            <p:cNvPr id="37"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dirty="0"/>
            </a:p>
          </p:txBody>
        </p:sp>
        <p:sp>
          <p:nvSpPr>
            <p:cNvPr id="29"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dirty="0"/>
            </a:p>
          </p:txBody>
        </p:sp>
      </p:grpSp>
      <p:sp>
        <p:nvSpPr>
          <p:cNvPr id="3" name="Content Placeholder 2">
            <a:extLst>
              <a:ext uri="{FF2B5EF4-FFF2-40B4-BE49-F238E27FC236}">
                <a16:creationId xmlns:a16="http://schemas.microsoft.com/office/drawing/2014/main" id="{D14ED1D5-3BD0-4F6A-B111-C62F599B7D84}"/>
              </a:ext>
            </a:extLst>
          </p:cNvPr>
          <p:cNvSpPr>
            <a:spLocks noGrp="1"/>
          </p:cNvSpPr>
          <p:nvPr>
            <p:ph idx="1"/>
          </p:nvPr>
        </p:nvSpPr>
        <p:spPr>
          <a:xfrm>
            <a:off x="6163404" y="518400"/>
            <a:ext cx="5185475" cy="6125748"/>
          </a:xfrm>
        </p:spPr>
        <p:txBody>
          <a:bodyPr anchor="ctr">
            <a:noAutofit/>
          </a:bodyPr>
          <a:lstStyle/>
          <a:p>
            <a:pPr>
              <a:buFont typeface="+mj-lt"/>
              <a:buAutoNum type="arabicPeriod"/>
            </a:pPr>
            <a:r>
              <a:rPr lang="en-GB" sz="1400" b="0" i="0" dirty="0">
                <a:solidFill>
                  <a:schemeClr val="tx1">
                    <a:alpha val="80000"/>
                  </a:schemeClr>
                </a:solidFill>
                <a:effectLst/>
              </a:rPr>
              <a:t>Proactively seek opportunities to exceed its legal obligations to eliminate discrimination, harassment and victimisation and ensure equity of opportunity for registrants, service users, HCPC colleagues and HCPC partners.</a:t>
            </a:r>
          </a:p>
          <a:p>
            <a:pPr>
              <a:buFont typeface="+mj-lt"/>
              <a:buAutoNum type="arabicPeriod"/>
            </a:pPr>
            <a:endParaRPr lang="en-GB" sz="1400" b="0" i="0" dirty="0">
              <a:solidFill>
                <a:schemeClr val="tx1">
                  <a:alpha val="80000"/>
                </a:schemeClr>
              </a:solidFill>
              <a:effectLst/>
            </a:endParaRPr>
          </a:p>
          <a:p>
            <a:pPr>
              <a:buFont typeface="+mj-lt"/>
              <a:buAutoNum type="arabicPeriod"/>
            </a:pPr>
            <a:r>
              <a:rPr lang="en-GB" sz="1400" b="0" i="0" dirty="0">
                <a:solidFill>
                  <a:schemeClr val="tx1">
                    <a:alpha val="80000"/>
                  </a:schemeClr>
                </a:solidFill>
                <a:effectLst/>
              </a:rPr>
              <a:t>Significantly improve the quality of data and insights to inform understanding and knowledge of the diversity and experiences of registrants, service users, HCPC colleagues and partners in order to identify and address how they are impacted by HCPC policies, processes and decisions.</a:t>
            </a:r>
          </a:p>
          <a:p>
            <a:pPr>
              <a:buFont typeface="+mj-lt"/>
              <a:buAutoNum type="arabicPeriod"/>
            </a:pPr>
            <a:endParaRPr lang="en-GB" sz="1400" b="0" i="0" dirty="0">
              <a:solidFill>
                <a:schemeClr val="tx1">
                  <a:alpha val="80000"/>
                </a:schemeClr>
              </a:solidFill>
              <a:effectLst/>
            </a:endParaRPr>
          </a:p>
          <a:p>
            <a:pPr>
              <a:buFont typeface="+mj-lt"/>
              <a:buAutoNum type="arabicPeriod"/>
            </a:pPr>
            <a:r>
              <a:rPr lang="en-GB" sz="1400" b="0" i="0" dirty="0">
                <a:solidFill>
                  <a:schemeClr val="tx1">
                    <a:alpha val="80000"/>
                  </a:schemeClr>
                </a:solidFill>
                <a:effectLst/>
              </a:rPr>
              <a:t>Ensure decision-making, within all its regulatory processes, is free from bias and discrimination and that everyone who has contact feels valued and respected.</a:t>
            </a:r>
          </a:p>
          <a:p>
            <a:pPr>
              <a:buFont typeface="+mj-lt"/>
              <a:buAutoNum type="arabicPeriod"/>
            </a:pPr>
            <a:endParaRPr lang="en-GB" sz="1400" b="0" i="0" dirty="0">
              <a:solidFill>
                <a:schemeClr val="tx1">
                  <a:alpha val="80000"/>
                </a:schemeClr>
              </a:solidFill>
              <a:effectLst/>
            </a:endParaRPr>
          </a:p>
          <a:p>
            <a:pPr>
              <a:buFont typeface="+mj-lt"/>
              <a:buAutoNum type="arabicPeriod"/>
            </a:pPr>
            <a:r>
              <a:rPr lang="en-GB" sz="1400" b="0" i="0" dirty="0">
                <a:solidFill>
                  <a:schemeClr val="tx1">
                    <a:alpha val="80000"/>
                  </a:schemeClr>
                </a:solidFill>
                <a:effectLst/>
              </a:rPr>
              <a:t>Ensure that registrants, service users, HCPC colleagues and partners feel equipped and confident to, and do, speak out when they see bias or discrimination, and to ask questions and challenge in a way that encourages constructive conversation and supports positive change.</a:t>
            </a:r>
          </a:p>
          <a:p>
            <a:pPr>
              <a:buFont typeface="+mj-lt"/>
              <a:buAutoNum type="arabicPeriod"/>
            </a:pPr>
            <a:endParaRPr lang="en-GB" sz="1400" b="0" i="0" dirty="0">
              <a:solidFill>
                <a:schemeClr val="tx1">
                  <a:alpha val="80000"/>
                </a:schemeClr>
              </a:solidFill>
              <a:effectLst/>
            </a:endParaRPr>
          </a:p>
          <a:p>
            <a:pPr>
              <a:buFont typeface="+mj-lt"/>
              <a:buAutoNum type="arabicPeriod"/>
            </a:pPr>
            <a:r>
              <a:rPr lang="en-GB" sz="1400" b="0" i="0" dirty="0">
                <a:solidFill>
                  <a:schemeClr val="tx1">
                    <a:alpha val="80000"/>
                  </a:schemeClr>
                </a:solidFill>
                <a:effectLst/>
              </a:rPr>
              <a:t>Influence inclusive cultures and diversity amongst registrants and within the institutions that employ them, and those that educate and train future registrants</a:t>
            </a:r>
            <a:r>
              <a:rPr lang="en-GB" sz="1400" b="0" i="0" dirty="0">
                <a:solidFill>
                  <a:schemeClr val="tx1">
                    <a:alpha val="80000"/>
                  </a:schemeClr>
                </a:solidFill>
                <a:effectLst/>
                <a:latin typeface="+mj-lt"/>
              </a:rPr>
              <a:t>.</a:t>
            </a:r>
            <a:br>
              <a:rPr lang="en-GB" sz="1400" b="0" i="0" dirty="0">
                <a:solidFill>
                  <a:schemeClr val="tx1">
                    <a:alpha val="80000"/>
                  </a:schemeClr>
                </a:solidFill>
                <a:effectLst/>
                <a:latin typeface="+mj-lt"/>
              </a:rPr>
            </a:br>
            <a:endParaRPr lang="en-GB" sz="1400" dirty="0">
              <a:solidFill>
                <a:schemeClr val="tx1">
                  <a:alpha val="80000"/>
                </a:schemeClr>
              </a:solidFill>
              <a:latin typeface="+mj-lt"/>
            </a:endParaRPr>
          </a:p>
        </p:txBody>
      </p:sp>
      <p:cxnSp>
        <p:nvCxnSpPr>
          <p:cNvPr id="31" name="Straight Connector 30">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5477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16BAC3FB-F74A-40DD-AB2B-7D485D61504D}"/>
              </a:ext>
            </a:extLst>
          </p:cNvPr>
          <p:cNvSpPr>
            <a:spLocks noGrp="1"/>
          </p:cNvSpPr>
          <p:nvPr>
            <p:ph type="title"/>
          </p:nvPr>
        </p:nvSpPr>
        <p:spPr>
          <a:xfrm>
            <a:off x="1188069" y="381935"/>
            <a:ext cx="4008583" cy="5974414"/>
          </a:xfrm>
        </p:spPr>
        <p:txBody>
          <a:bodyPr anchor="ctr">
            <a:normAutofit/>
          </a:bodyPr>
          <a:lstStyle/>
          <a:p>
            <a:r>
              <a:rPr lang="en-GB" sz="8000" b="1" dirty="0">
                <a:solidFill>
                  <a:srgbClr val="FFFFFF"/>
                </a:solidFill>
              </a:rPr>
              <a:t>Strategic aims (con’t)</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dirty="0"/>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dirty="0"/>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dirty="0"/>
            </a:p>
          </p:txBody>
        </p:sp>
      </p:grpSp>
      <p:sp>
        <p:nvSpPr>
          <p:cNvPr id="3" name="Content Placeholder 2">
            <a:extLst>
              <a:ext uri="{FF2B5EF4-FFF2-40B4-BE49-F238E27FC236}">
                <a16:creationId xmlns:a16="http://schemas.microsoft.com/office/drawing/2014/main" id="{4E9FE846-215C-4B0A-9F52-8CB39731BD2A}"/>
              </a:ext>
            </a:extLst>
          </p:cNvPr>
          <p:cNvSpPr>
            <a:spLocks noGrp="1"/>
          </p:cNvSpPr>
          <p:nvPr>
            <p:ph idx="1"/>
          </p:nvPr>
        </p:nvSpPr>
        <p:spPr>
          <a:xfrm>
            <a:off x="6096000" y="518400"/>
            <a:ext cx="5179141" cy="5837949"/>
          </a:xfrm>
        </p:spPr>
        <p:txBody>
          <a:bodyPr anchor="ctr">
            <a:normAutofit/>
          </a:bodyPr>
          <a:lstStyle/>
          <a:p>
            <a:pPr marL="0" indent="0">
              <a:buNone/>
            </a:pPr>
            <a:r>
              <a:rPr lang="en-GB" sz="2000" dirty="0">
                <a:solidFill>
                  <a:schemeClr val="tx1">
                    <a:alpha val="80000"/>
                  </a:schemeClr>
                </a:solidFill>
              </a:rPr>
              <a:t>Internally, as an organisation, HCPC will:</a:t>
            </a:r>
          </a:p>
          <a:p>
            <a:pPr marL="0" indent="0">
              <a:buNone/>
            </a:pPr>
            <a:endParaRPr lang="en-GB" sz="2000" dirty="0">
              <a:solidFill>
                <a:schemeClr val="tx1">
                  <a:alpha val="80000"/>
                </a:schemeClr>
              </a:solidFill>
            </a:endParaRPr>
          </a:p>
          <a:p>
            <a:pPr marL="514350" indent="-514350">
              <a:buAutoNum type="arabicPeriod" startAt="6"/>
            </a:pPr>
            <a:r>
              <a:rPr lang="en-GB" sz="2000" dirty="0">
                <a:solidFill>
                  <a:schemeClr val="tx1">
                    <a:alpha val="80000"/>
                  </a:schemeClr>
                </a:solidFill>
              </a:rPr>
              <a:t>Promote and harness the rich diversity of colleagues and partners, ensuring a diverse workforce and representation at all levels.</a:t>
            </a:r>
          </a:p>
          <a:p>
            <a:pPr marL="0" indent="0">
              <a:buNone/>
            </a:pPr>
            <a:endParaRPr lang="en-GB" sz="2000" dirty="0">
              <a:solidFill>
                <a:schemeClr val="tx1">
                  <a:alpha val="80000"/>
                </a:schemeClr>
              </a:solidFill>
            </a:endParaRPr>
          </a:p>
          <a:p>
            <a:pPr marL="514350" indent="-514350">
              <a:buAutoNum type="arabicPeriod" startAt="7"/>
            </a:pPr>
            <a:r>
              <a:rPr lang="en-GB" sz="2000" dirty="0">
                <a:solidFill>
                  <a:schemeClr val="tx1">
                    <a:alpha val="80000"/>
                  </a:schemeClr>
                </a:solidFill>
              </a:rPr>
              <a:t>Develop and embed an inclusive culture, that encourages and values diversity and the uniqueness and experiences of colleagues and partners, enabling them to be themselves and bring their whole self to work.</a:t>
            </a:r>
          </a:p>
          <a:p>
            <a:pPr marL="0" indent="0">
              <a:buNone/>
            </a:pPr>
            <a:r>
              <a:rPr lang="en-GB" sz="2000" dirty="0">
                <a:solidFill>
                  <a:schemeClr val="tx1">
                    <a:alpha val="80000"/>
                  </a:schemeClr>
                </a:solidFill>
              </a:rPr>
              <a:t> </a:t>
            </a:r>
          </a:p>
          <a:p>
            <a:pPr marL="0" indent="0">
              <a:buNone/>
            </a:pPr>
            <a:endParaRPr lang="en-GB" sz="2000" dirty="0">
              <a:solidFill>
                <a:schemeClr val="tx1">
                  <a:alpha val="80000"/>
                </a:schemeClr>
              </a:solidFill>
            </a:endParaRP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53765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820</TotalTime>
  <Words>694</Words>
  <Application>Microsoft Office PowerPoint</Application>
  <PresentationFormat>Widescreen</PresentationFormat>
  <Paragraphs>83</Paragraphs>
  <Slides>14</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Aharoni</vt:lpstr>
      <vt:lpstr>Arial</vt:lpstr>
      <vt:lpstr>Calibri</vt:lpstr>
      <vt:lpstr>Calibri Light</vt:lpstr>
      <vt:lpstr>Lato</vt:lpstr>
      <vt:lpstr>Office Theme</vt:lpstr>
      <vt:lpstr>Equality, diversity and inclusion (EDI)</vt:lpstr>
      <vt:lpstr>Outline of session </vt:lpstr>
      <vt:lpstr>PowerPoint Presentation</vt:lpstr>
      <vt:lpstr>PowerPoint Presentation</vt:lpstr>
      <vt:lpstr>Health and Care Professions Council (HCPC)</vt:lpstr>
      <vt:lpstr>Equality Act 2010</vt:lpstr>
      <vt:lpstr>PowerPoint Presentation</vt:lpstr>
      <vt:lpstr>HCPC Strategic Aims</vt:lpstr>
      <vt:lpstr>Strategic aims (con’t)</vt:lpstr>
      <vt:lpstr>Success will deliver the following outcomes:</vt:lpstr>
      <vt:lpstr>Successful delivery of the strategy requires your support and input:</vt:lpstr>
      <vt:lpstr>My Journey: The good the bad and the ugly</vt:lpstr>
      <vt:lpstr>Takeaway messages</vt:lpstr>
      <vt:lpstr>Thank you </vt:lpstr>
    </vt:vector>
  </TitlesOfParts>
  <Company>BCHC NHS Foundation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Equality, diversity and belonging  </dc:title>
  <dc:creator>RICKETTS, Pam (BIRMINGHAM COMMUNITY HEALTHCARE NHS FOUNDATION TRUST)</dc:creator>
  <cp:lastModifiedBy>Mindy Dalloway</cp:lastModifiedBy>
  <cp:revision>8</cp:revision>
  <dcterms:created xsi:type="dcterms:W3CDTF">2022-10-10T20:18:25Z</dcterms:created>
  <dcterms:modified xsi:type="dcterms:W3CDTF">2022-12-05T10:20:22Z</dcterms:modified>
</cp:coreProperties>
</file>