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297" r:id="rId4"/>
    <p:sldId id="287" r:id="rId5"/>
    <p:sldId id="291" r:id="rId6"/>
    <p:sldId id="283" r:id="rId7"/>
    <p:sldId id="294" r:id="rId8"/>
    <p:sldId id="286" r:id="rId9"/>
    <p:sldId id="295" r:id="rId10"/>
    <p:sldId id="289" r:id="rId11"/>
    <p:sldId id="296" r:id="rId12"/>
    <p:sldId id="303" r:id="rId13"/>
    <p:sldId id="274" r:id="rId14"/>
    <p:sldId id="293" r:id="rId15"/>
    <p:sldId id="281" r:id="rId16"/>
    <p:sldId id="290" r:id="rId17"/>
    <p:sldId id="304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3" autoAdjust="0"/>
    <p:restoredTop sz="89648"/>
  </p:normalViewPr>
  <p:slideViewPr>
    <p:cSldViewPr snapToGrid="0" snapToObjects="1">
      <p:cViewPr varScale="1">
        <p:scale>
          <a:sx n="73" d="100"/>
          <a:sy n="73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8FC7-BB76-484F-932E-5ACA32114C3B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B3A6-ECEA-7440-B2E5-CAACACEA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2CBA-6CD6-7349-BA7E-773B6A6E7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50" y="3904090"/>
            <a:ext cx="11492285" cy="106954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F9105-2D18-DC4D-9EEC-61564241B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450" y="5065713"/>
            <a:ext cx="8594779" cy="627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96DCAA-A2DC-E54F-95B2-BAA09406D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6337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BAD7-43A8-704C-9AAF-54C9A9E5BE7C}"/>
              </a:ext>
            </a:extLst>
          </p:cNvPr>
          <p:cNvSpPr/>
          <p:nvPr userDrawn="1"/>
        </p:nvSpPr>
        <p:spPr>
          <a:xfrm>
            <a:off x="307450" y="6243907"/>
            <a:ext cx="149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circlehealth.co.uk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90E56-7CE8-D343-AA53-989618E49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037" y="5548906"/>
            <a:ext cx="241869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8697-7E50-874D-AE48-7F29945D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291755"/>
            <a:ext cx="11701007" cy="195298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CC986-9F77-F74C-A2F4-538D9CAE3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3D90C7-5AD6-C449-9921-6CF915F6C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7A21E-78F0-0541-AB93-6EB0C4347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9"/>
            <a:ext cx="2743200" cy="365125"/>
          </a:xfrm>
          <a:prstGeom prst="rect">
            <a:avLst/>
          </a:prstGeom>
        </p:spPr>
        <p:txBody>
          <a:bodyPr/>
          <a:lstStyle/>
          <a:p>
            <a:fld id="{64CA7AA9-512A-BB4D-BC2A-58F4D1553B7A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6" y="635635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9"/>
            <a:ext cx="2743200" cy="365125"/>
          </a:xfrm>
          <a:prstGeom prst="rect">
            <a:avLst/>
          </a:prstGeom>
        </p:spPr>
        <p:txBody>
          <a:bodyPr/>
          <a:lstStyle/>
          <a:p>
            <a:fld id="{48C2C119-FCD6-4F4B-ACDB-101813171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0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51311"/>
            <a:ext cx="10972800" cy="45259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DCC3-F180-474A-8B47-8FFB6C4B59A8}" type="datetime1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8935-5A53-493A-BCE7-91D064BF4A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35360" y="836712"/>
            <a:ext cx="10945216" cy="468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31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igh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3964-2153-4B40-BC61-09ADBF37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44504"/>
            <a:ext cx="6715539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72E89-D89F-DC41-B15F-8EEA014C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089329"/>
            <a:ext cx="6715539" cy="547844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EE2F48-68B3-C94D-B340-030139209D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"/>
            <a:ext cx="4511675" cy="33713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2F5B3A8-99C5-C845-B983-FF9136BF5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325" y="3506525"/>
            <a:ext cx="4511675" cy="33514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4D6883-8614-1149-9BE4-532CDA3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417516D-BB0A-9A41-B535-3B7ABC44E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0"/>
            <a:ext cx="4511675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5076270-7934-5B41-B53E-75D7FAD12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324" y="2321580"/>
            <a:ext cx="4511675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F580C39-28D3-B448-A455-A22B343957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323" y="4643161"/>
            <a:ext cx="4511675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EEACF2-0A03-6943-88B1-B66B496D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44504"/>
            <a:ext cx="6715539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3707A9F-A532-804E-ACC3-E3822DCB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089329"/>
            <a:ext cx="6715539" cy="548639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2F2AB-ED62-DF46-A4FA-71DBD2B4C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t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417516D-BB0A-9A41-B535-3B7ABC44E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4643160"/>
            <a:ext cx="3922905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5076270-7934-5B41-B53E-75D7FAD12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7986" y="4643161"/>
            <a:ext cx="4176028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F580C39-28D3-B448-A455-A22B343957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69093" y="4643161"/>
            <a:ext cx="3926569" cy="221484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629C79-93E7-E746-A499-0722CECD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" y="244504"/>
            <a:ext cx="11653299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39C03-0DE4-2345-B05C-2536CA65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1" y="1089330"/>
            <a:ext cx="11653299" cy="330774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C4C095-B3BE-F644-991C-26EB48F3A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417516D-BB0A-9A41-B535-3B7ABC44E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643161"/>
            <a:ext cx="12192000" cy="221483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629C79-93E7-E746-A499-0722CECD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" y="244504"/>
            <a:ext cx="11653299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39C03-0DE4-2345-B05C-2536CA65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1" y="1089330"/>
            <a:ext cx="11653299" cy="330774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EA4D5-E5E7-D640-8EF4-BBCB62767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8F6847-1445-7342-8A20-9F0ABC3C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44504"/>
            <a:ext cx="11701007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34AFE-EFDD-9242-9EE0-234086B3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7A2AA59-863F-DD40-9649-3113B907A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2962"/>
            <a:ext cx="4511675" cy="6845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2CFD63-607B-194D-B557-DBD4F73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44504"/>
            <a:ext cx="6715539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68B29A-3AD6-6E47-87AA-492A1DF1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089330"/>
            <a:ext cx="6715539" cy="5494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2AAE3-19D7-CD40-9F35-628F40F36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7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F7B0A-A6F2-0F45-B79F-C30CE2C61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852" y="1143341"/>
            <a:ext cx="5616672" cy="49147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F64A-8F18-2C43-9943-2344AC803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852" y="1634811"/>
            <a:ext cx="5616672" cy="40265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EC9CB-60A1-974A-86BA-233F30275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625" y="1143341"/>
            <a:ext cx="5597055" cy="49147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32825-DF5E-3542-9E47-81644C874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625" y="1634811"/>
            <a:ext cx="5597055" cy="40265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90EE31-3100-C446-9504-CC38B3F7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44504"/>
            <a:ext cx="11701007" cy="84482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9ED87-8BC5-CF42-A63F-D47F704FC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C5FC7-B785-E847-9861-403B9E2FF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04" y="5958429"/>
            <a:ext cx="175579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8045C-1651-364B-B196-FC8E5BC1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BB9D-E007-2046-99A4-BCF73447F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BDBC-D011-DB44-B8E3-9AFA571B8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D667-B75B-AB42-976C-E0DB5B2EFC4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4042-954B-9A42-B37B-EF2FC2543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D08BF-EA4B-B24D-ADAE-CE108A293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525A-CBF9-DA45-B839-77868E01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3" r:id="rId5"/>
    <p:sldLayoutId id="2147483654" r:id="rId6"/>
    <p:sldLayoutId id="2147483652" r:id="rId7"/>
    <p:sldLayoutId id="2147483653" r:id="rId8"/>
    <p:sldLayoutId id="2147483655" r:id="rId9"/>
    <p:sldLayoutId id="2147483662" r:id="rId10"/>
    <p:sldLayoutId id="2147483661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58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A4EB501-FE35-DB41-AC09-F39D546EC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50" y="1575951"/>
            <a:ext cx="11492285" cy="22775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Contact Physiotherapy</a:t>
            </a:r>
            <a:br>
              <a:rPr lang="en-US" dirty="0" smtClean="0"/>
            </a:br>
            <a:r>
              <a:rPr lang="en-US" dirty="0" smtClean="0"/>
              <a:t>Operational Case study</a:t>
            </a:r>
            <a:br>
              <a:rPr lang="en-US" dirty="0" smtClean="0"/>
            </a:br>
            <a:r>
              <a:rPr lang="en-US" dirty="0" smtClean="0"/>
              <a:t>Bedfordshire MSK Service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the story so far !!</a:t>
            </a:r>
            <a:endParaRPr lang="en-US" sz="3100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D8FAD62E-2785-2E4D-A1A4-4252E069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450" y="4049486"/>
            <a:ext cx="8594779" cy="1262347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b="1" dirty="0" err="1" smtClean="0"/>
              <a:t>Dr</a:t>
            </a:r>
            <a:r>
              <a:rPr lang="en-US" sz="1600" b="1" dirty="0" smtClean="0"/>
              <a:t> Simon Lowe </a:t>
            </a:r>
            <a:r>
              <a:rPr lang="en-US" sz="1600" b="1" dirty="0" err="1" smtClean="0"/>
              <a:t>MBChB</a:t>
            </a:r>
            <a:r>
              <a:rPr lang="en-US" sz="1600" b="1" dirty="0" smtClean="0"/>
              <a:t>, MRCGP, Dip Sports Med. Accredited </a:t>
            </a:r>
            <a:r>
              <a:rPr lang="en-US" sz="1600" b="1" dirty="0" err="1" smtClean="0"/>
              <a:t>GPwER</a:t>
            </a:r>
            <a:endParaRPr lang="en-US" sz="1600" b="1" dirty="0" smtClean="0"/>
          </a:p>
          <a:p>
            <a:r>
              <a:rPr lang="en-US" sz="1600" dirty="0" smtClean="0"/>
              <a:t>Ex-GP</a:t>
            </a:r>
          </a:p>
          <a:p>
            <a:r>
              <a:rPr lang="en-US" sz="1600" dirty="0" smtClean="0"/>
              <a:t>Lead </a:t>
            </a:r>
            <a:r>
              <a:rPr lang="en-US" sz="1600" dirty="0" smtClean="0"/>
              <a:t>MSK Physician Circle Integrated </a:t>
            </a:r>
            <a:r>
              <a:rPr lang="en-US" sz="1600" dirty="0" smtClean="0"/>
              <a:t>Care</a:t>
            </a:r>
          </a:p>
          <a:p>
            <a:r>
              <a:rPr lang="en-US" sz="1600" dirty="0" smtClean="0"/>
              <a:t>Tutor RCGP Joint injection course</a:t>
            </a:r>
          </a:p>
          <a:p>
            <a:r>
              <a:rPr lang="en-US" sz="1600" dirty="0" smtClean="0"/>
              <a:t>Tutor Versus Arthritis Core Skills course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174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the perfect FCP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4950" y="1632857"/>
            <a:ext cx="9392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 :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Improve patient pathway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Shorter waiting times </a:t>
            </a:r>
            <a:r>
              <a:rPr lang="en-GB" dirty="0" smtClean="0"/>
              <a:t>– </a:t>
            </a:r>
            <a:r>
              <a:rPr lang="en-GB" dirty="0" smtClean="0"/>
              <a:t>MSK and non-MSK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Better consultations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Resources , education events ,lifestyle interventions, mental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Identifying links with LTCs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Reduce GP workload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Consultations often for several things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Avoid reviewing with GPs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( de-skilling GPs)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Evidence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Ensuring FCP adequately trained </a:t>
            </a:r>
            <a:r>
              <a:rPr lang="en-GB" dirty="0" err="1" smtClean="0"/>
              <a:t>eg</a:t>
            </a:r>
            <a:r>
              <a:rPr lang="en-GB" dirty="0" smtClean="0"/>
              <a:t>: investigate </a:t>
            </a:r>
            <a:r>
              <a:rPr lang="en-GB" dirty="0" smtClean="0"/>
              <a:t>appropriately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Whose </a:t>
            </a:r>
            <a:r>
              <a:rPr lang="en-GB" dirty="0" smtClean="0"/>
              <a:t>responsibility is the patient ?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do we prove benefit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criteria are we interested  in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ensure that providing FCP achieves aims?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1306286"/>
            <a:ext cx="90917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Proving </a:t>
            </a:r>
            <a:r>
              <a:rPr lang="en-GB" dirty="0">
                <a:solidFill>
                  <a:srgbClr val="FF0000"/>
                </a:solidFill>
              </a:rPr>
              <a:t>that </a:t>
            </a:r>
            <a:r>
              <a:rPr lang="en-GB" dirty="0" smtClean="0">
                <a:solidFill>
                  <a:srgbClr val="FF0000"/>
                </a:solidFill>
              </a:rPr>
              <a:t>FCP reduces </a:t>
            </a:r>
            <a:r>
              <a:rPr lang="en-GB" dirty="0">
                <a:solidFill>
                  <a:srgbClr val="FF0000"/>
                </a:solidFill>
              </a:rPr>
              <a:t>GP workload </a:t>
            </a:r>
            <a:endParaRPr lang="en-GB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Questionnaires to patients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 </a:t>
            </a:r>
            <a:r>
              <a:rPr lang="en-GB" dirty="0" smtClean="0"/>
              <a:t>outcomes ( subjective)</a:t>
            </a:r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GIRFT</a:t>
            </a:r>
            <a:r>
              <a:rPr lang="en-GB" dirty="0" smtClean="0"/>
              <a:t>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Avoiding </a:t>
            </a:r>
            <a:r>
              <a:rPr lang="en-GB" dirty="0" smtClean="0"/>
              <a:t>duplication – appropriate triage </a:t>
            </a:r>
            <a:r>
              <a:rPr lang="en-GB" dirty="0" err="1" smtClean="0"/>
              <a:t>incl</a:t>
            </a:r>
            <a:r>
              <a:rPr lang="en-GB" dirty="0" smtClean="0"/>
              <a:t> FCP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Training needs of </a:t>
            </a:r>
            <a:r>
              <a:rPr lang="en-GB" dirty="0" smtClean="0">
                <a:solidFill>
                  <a:srgbClr val="FF0000"/>
                </a:solidFill>
              </a:rPr>
              <a:t>FCP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Eg</a:t>
            </a:r>
            <a:r>
              <a:rPr lang="en-GB" dirty="0" smtClean="0"/>
              <a:t>. rheumatology, CWP, imaging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Creating </a:t>
            </a:r>
            <a:r>
              <a:rPr lang="en-GB" dirty="0">
                <a:solidFill>
                  <a:srgbClr val="FF0000"/>
                </a:solidFill>
              </a:rPr>
              <a:t>links with </a:t>
            </a:r>
            <a:r>
              <a:rPr lang="en-GB" dirty="0" smtClean="0">
                <a:solidFill>
                  <a:srgbClr val="FF0000"/>
                </a:solidFill>
              </a:rPr>
              <a:t>GP and allied staff so that FCP is value added</a:t>
            </a:r>
            <a:r>
              <a:rPr lang="en-GB" dirty="0" smtClean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Driving the development of good MSK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Becoming </a:t>
            </a:r>
            <a:r>
              <a:rPr lang="en-GB" dirty="0" smtClean="0"/>
              <a:t>an enthusiastic and valued member of PHCT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Training AHP – minor illness , paramedics, physicians assistants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MDT with GP complex cases </a:t>
            </a:r>
            <a:r>
              <a:rPr lang="en-GB" dirty="0" smtClean="0"/>
              <a:t>–where is the time ?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Taking a role in PHE exercise 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Pushing the value of lifestyle interventions </a:t>
            </a:r>
            <a:r>
              <a:rPr lang="en-GB" dirty="0" smtClean="0"/>
              <a:t>– PHE physical champion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Patient education </a:t>
            </a:r>
            <a:r>
              <a:rPr lang="en-GB" dirty="0" smtClean="0"/>
              <a:t>–resources , events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Recognising that seeing patients all the time is not necessarily best use of time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457" y="152305"/>
            <a:ext cx="9371686" cy="648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Bedfordshire MSK Service Experience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90" t="35618" r="890" b="-133"/>
          <a:stretch/>
        </p:blipFill>
        <p:spPr>
          <a:xfrm>
            <a:off x="3995263" y="890320"/>
            <a:ext cx="2102060" cy="2841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43" y="364187"/>
            <a:ext cx="2362200" cy="3517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191398"/>
            <a:ext cx="4140000" cy="2537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6475" y="70718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Community Activity</a:t>
            </a:r>
          </a:p>
          <a:p>
            <a:r>
              <a:rPr lang="en-GB" dirty="0"/>
              <a:t>2016/17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99519" y="800305"/>
            <a:ext cx="1738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Community hubs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91681" y="3869391"/>
            <a:ext cx="359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 Community Therapy locations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0" y="4198403"/>
            <a:ext cx="4428000" cy="25505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4433" y="3814137"/>
            <a:ext cx="359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 Secondary Care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Outcomes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33614" y="627665"/>
            <a:ext cx="50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N= 447 </a:t>
            </a:r>
            <a:r>
              <a:rPr lang="en-GB" dirty="0" smtClean="0"/>
              <a:t>Nov 2019- Bedfordshire FCP appointment outcomes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72" y="1729362"/>
            <a:ext cx="6447531" cy="44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Bedfordshire MSK Service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smtClean="0"/>
              <a:t>What </a:t>
            </a:r>
            <a:r>
              <a:rPr lang="en-GB" dirty="0" smtClean="0"/>
              <a:t>are we </a:t>
            </a:r>
            <a:r>
              <a:rPr lang="en-GB" dirty="0" smtClean="0"/>
              <a:t>doing to promote FCP model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60319" y="1396587"/>
            <a:ext cx="4859383" cy="978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contacting Clinical Directors /PCN Managers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60320" y="3174274"/>
            <a:ext cx="4859383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arrange meetings with CDs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560320" y="4454435"/>
            <a:ext cx="4859383" cy="849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present proposal at Locality meetings</a:t>
            </a:r>
          </a:p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560320" y="5917474"/>
            <a:ext cx="4859383" cy="94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Offer one to one meetings to discuss individual PCN needs and challenges</a:t>
            </a:r>
          </a:p>
          <a:p>
            <a:pPr algn="ctr"/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59383" y="3984171"/>
            <a:ext cx="0" cy="470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59383" y="2375162"/>
            <a:ext cx="0" cy="79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59383" y="5303520"/>
            <a:ext cx="0" cy="61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MSK pathway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4558937" y="1421268"/>
            <a:ext cx="2730137" cy="113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600" dirty="0" smtClean="0"/>
              <a:t>GP/ Nurse appointment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Time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8937" y="655211"/>
            <a:ext cx="2573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Patient presents in primary care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29154" y="3003301"/>
            <a:ext cx="41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Referral or self referral to MSK service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7576" y="3499831"/>
            <a:ext cx="1606732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MSK Triage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442752" y="4590007"/>
            <a:ext cx="1606732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Physio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107576" y="5141083"/>
            <a:ext cx="1606732" cy="574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Secondary 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7992730" y="4592654"/>
            <a:ext cx="1606732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MSK clinic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58937" y="440798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MSK specialist knowledge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372790" y="4085280"/>
            <a:ext cx="3076303" cy="965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Evolved MSK pathway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83743" y="666917"/>
            <a:ext cx="2573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Patient presents in primary care</a:t>
            </a:r>
          </a:p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167069" y="1331935"/>
            <a:ext cx="1606732" cy="64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Receptionist screening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7953791" y="1516978"/>
            <a:ext cx="1582093" cy="446144"/>
          </a:xfrm>
          <a:prstGeom prst="rightArrow">
            <a:avLst>
              <a:gd name="adj1" fmla="val 50920"/>
              <a:gd name="adj2" fmla="val 963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033748" y="2559332"/>
            <a:ext cx="1789612" cy="85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/>
          </a:p>
          <a:p>
            <a:pPr algn="ctr"/>
            <a:r>
              <a:rPr lang="en-GB" sz="1400" b="1" dirty="0" smtClean="0"/>
              <a:t>First contact Physiotherapist</a:t>
            </a:r>
            <a:endParaRPr lang="en-GB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8335972" y="2547653"/>
            <a:ext cx="1939125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400" dirty="0" smtClean="0"/>
              <a:t>Other advanced practitioners </a:t>
            </a:r>
            <a:r>
              <a:rPr lang="en-GB" sz="1400" dirty="0" err="1" smtClean="0"/>
              <a:t>eg</a:t>
            </a:r>
            <a:r>
              <a:rPr lang="en-GB" sz="1400" dirty="0" smtClean="0"/>
              <a:t> nurse, paramedic</a:t>
            </a:r>
            <a:endParaRPr lang="en-GB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884458" y="2547653"/>
            <a:ext cx="1785968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GP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0360766" y="2767206"/>
            <a:ext cx="1582093" cy="446144"/>
          </a:xfrm>
          <a:prstGeom prst="rightArrow">
            <a:avLst>
              <a:gd name="adj1" fmla="val 50920"/>
              <a:gd name="adj2" fmla="val 963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508850" y="2081515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MSK specialist knowledge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6186682" y="2547653"/>
            <a:ext cx="1785968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Self referral</a:t>
            </a:r>
          </a:p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722882" y="3909170"/>
            <a:ext cx="1785968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Lifestyle interventions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67069" y="3909170"/>
            <a:ext cx="1785968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Self management resources</a:t>
            </a:r>
          </a:p>
          <a:p>
            <a:pPr algn="ctr"/>
            <a:endParaRPr lang="en-GB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7611256" y="3887579"/>
            <a:ext cx="1785968" cy="86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Education events</a:t>
            </a:r>
          </a:p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78265" y="5270687"/>
            <a:ext cx="41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Referral or self referral to MSK service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80862" y="6000352"/>
            <a:ext cx="1776788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Physio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7483217" y="6008551"/>
            <a:ext cx="1853000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care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093530" y="6000352"/>
            <a:ext cx="1753807" cy="46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MSK service</a:t>
            </a:r>
          </a:p>
          <a:p>
            <a:pPr algn="ctr"/>
            <a:endParaRPr lang="en-GB" dirty="0" smtClean="0"/>
          </a:p>
        </p:txBody>
      </p:sp>
      <p:sp>
        <p:nvSpPr>
          <p:cNvPr id="28" name="Oval 27"/>
          <p:cNvSpPr/>
          <p:nvPr/>
        </p:nvSpPr>
        <p:spPr>
          <a:xfrm>
            <a:off x="4405930" y="1732822"/>
            <a:ext cx="3076303" cy="965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244504"/>
            <a:ext cx="11701007" cy="5424776"/>
          </a:xfrm>
        </p:spPr>
        <p:txBody>
          <a:bodyPr>
            <a:normAutofit/>
          </a:bodyPr>
          <a:lstStyle/>
          <a:p>
            <a:r>
              <a:rPr lang="en-GB" dirty="0" smtClean="0"/>
              <a:t>				</a:t>
            </a:r>
            <a:r>
              <a:rPr lang="en-GB" dirty="0"/>
              <a:t>	</a:t>
            </a:r>
            <a:r>
              <a:rPr lang="en-GB" dirty="0" smtClean="0"/>
              <a:t>Thankyou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	Any Questions ,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1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6" y="313509"/>
            <a:ext cx="11521441" cy="52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5329502"/>
            <a:ext cx="11650701" cy="1528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274" y="391886"/>
            <a:ext cx="92485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Why do we need to improve MSK services in Primary Care?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8" y="1528497"/>
            <a:ext cx="1175549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813B-2A8D-4DE2-95D4-71D86B5F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Quality of life is reduced more with an MSK problem than with any other long-term condition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A5613-E629-4BDB-A938-4571B419F561}"/>
              </a:ext>
            </a:extLst>
          </p:cNvPr>
          <p:cNvSpPr txBox="1"/>
          <p:nvPr/>
        </p:nvSpPr>
        <p:spPr>
          <a:xfrm>
            <a:off x="3223592" y="4973515"/>
            <a:ext cx="5744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of Life scores for GP Patient Survey respondents aged 45 and over, by type and composition of LTCs</a:t>
            </a:r>
          </a:p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9613F-8494-4EE8-AAAC-4DDC11340B18}"/>
              </a:ext>
            </a:extLst>
          </p:cNvPr>
          <p:cNvSpPr txBox="1"/>
          <p:nvPr/>
        </p:nvSpPr>
        <p:spPr>
          <a:xfrm>
            <a:off x="6453714" y="6223858"/>
            <a:ext cx="42077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Reference: ARUK ‘Musculoskeletal conditions and multimorbidity’.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43829-96F8-4273-92E8-17AF4CDD0205}"/>
              </a:ext>
            </a:extLst>
          </p:cNvPr>
          <p:cNvSpPr txBox="1"/>
          <p:nvPr/>
        </p:nvSpPr>
        <p:spPr>
          <a:xfrm>
            <a:off x="2267775" y="3758097"/>
            <a:ext cx="113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LTCs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DAD52-8F22-4953-8D4A-B2368E4F9266}"/>
              </a:ext>
            </a:extLst>
          </p:cNvPr>
          <p:cNvSpPr txBox="1"/>
          <p:nvPr/>
        </p:nvSpPr>
        <p:spPr>
          <a:xfrm>
            <a:off x="5198164" y="3753297"/>
            <a:ext cx="179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LTCs (no MSK)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A4B68-8D78-4A29-A7C2-DA3C3E596D0A}"/>
              </a:ext>
            </a:extLst>
          </p:cNvPr>
          <p:cNvSpPr txBox="1"/>
          <p:nvPr/>
        </p:nvSpPr>
        <p:spPr>
          <a:xfrm>
            <a:off x="8126586" y="3753297"/>
            <a:ext cx="23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MSK (no other LTCs)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3D33C-B695-4FA9-93B8-20C5694F07B6}"/>
              </a:ext>
            </a:extLst>
          </p:cNvPr>
          <p:cNvSpPr/>
          <p:nvPr/>
        </p:nvSpPr>
        <p:spPr>
          <a:xfrm>
            <a:off x="1982852" y="1969966"/>
            <a:ext cx="1702908" cy="16681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8FF71A-4105-4EBF-BB10-5081E159431B}"/>
              </a:ext>
            </a:extLst>
          </p:cNvPr>
          <p:cNvSpPr/>
          <p:nvPr/>
        </p:nvSpPr>
        <p:spPr>
          <a:xfrm>
            <a:off x="5325717" y="2063908"/>
            <a:ext cx="1540565" cy="15196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0.79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D6E4EB-90A4-4608-88BC-CFC18EF330EC}"/>
              </a:ext>
            </a:extLst>
          </p:cNvPr>
          <p:cNvSpPr/>
          <p:nvPr/>
        </p:nvSpPr>
        <p:spPr>
          <a:xfrm>
            <a:off x="8506238" y="2291973"/>
            <a:ext cx="1142999" cy="11370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9CC62-6C74-47CA-BC91-FA642A8D7883}"/>
              </a:ext>
            </a:extLst>
          </p:cNvPr>
          <p:cNvSpPr txBox="1"/>
          <p:nvPr/>
        </p:nvSpPr>
        <p:spPr>
          <a:xfrm>
            <a:off x="2590800" y="4429671"/>
            <a:ext cx="876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back pain is commonest cause of Disability 11% - 2010 survey </a:t>
            </a:r>
          </a:p>
        </p:txBody>
      </p:sp>
    </p:spTree>
    <p:extLst>
      <p:ext uri="{BB962C8B-B14F-4D97-AF65-F5344CB8AC3E}">
        <p14:creationId xmlns:p14="http://schemas.microsoft.com/office/powerpoint/2010/main" val="12592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526" y="3592286"/>
            <a:ext cx="108291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Reimbursement </a:t>
            </a:r>
            <a:r>
              <a:rPr lang="en-GB" sz="2800" dirty="0" smtClean="0"/>
              <a:t>70%/30% </a:t>
            </a:r>
            <a:r>
              <a:rPr lang="en-GB" sz="2800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2019: </a:t>
            </a:r>
            <a:r>
              <a:rPr lang="en-GB" dirty="0" smtClean="0"/>
              <a:t> </a:t>
            </a:r>
            <a:r>
              <a:rPr lang="en-GB" dirty="0" smtClean="0"/>
              <a:t>Pharmacists and Social prescribers</a:t>
            </a:r>
          </a:p>
          <a:p>
            <a:r>
              <a:rPr lang="en-GB" dirty="0" smtClean="0"/>
              <a:t>2020: </a:t>
            </a:r>
            <a:r>
              <a:rPr lang="en-GB" dirty="0" smtClean="0"/>
              <a:t>First Contact Physiotherapists, Physicians associates &amp; Paramedics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3317966"/>
            <a:ext cx="9000308" cy="33049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6" y="156754"/>
            <a:ext cx="9457508" cy="32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483327"/>
            <a:ext cx="10502537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091" y="3801291"/>
            <a:ext cx="8856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Change in funding to 100% reimbursement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Removal of contractual responsibility if scheme ceases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Addition </a:t>
            </a:r>
            <a:r>
              <a:rPr lang="en-GB" dirty="0"/>
              <a:t>of 7 additional </a:t>
            </a:r>
            <a:r>
              <a:rPr lang="en-GB" dirty="0" smtClean="0"/>
              <a:t>roles; Pharmacy technicians , Care coordinators, Health </a:t>
            </a:r>
            <a:r>
              <a:rPr lang="en-GB" dirty="0"/>
              <a:t>coaches </a:t>
            </a:r>
            <a:r>
              <a:rPr lang="en-GB" dirty="0" smtClean="0"/>
              <a:t>,Dieticians, Podiatrists &amp; OT  (</a:t>
            </a:r>
            <a:r>
              <a:rPr lang="en-GB" dirty="0"/>
              <a:t>mental health professionals from </a:t>
            </a:r>
            <a:r>
              <a:rPr lang="en-GB" dirty="0" err="1"/>
              <a:t>april</a:t>
            </a:r>
            <a:r>
              <a:rPr lang="en-GB" dirty="0"/>
              <a:t> 21)</a:t>
            </a:r>
          </a:p>
          <a:p>
            <a:endParaRPr lang="en-GB" dirty="0"/>
          </a:p>
          <a:p>
            <a:r>
              <a:rPr lang="en-GB" dirty="0" smtClean="0"/>
              <a:t>Funding 2020/21 </a:t>
            </a:r>
            <a:r>
              <a:rPr lang="en-GB" dirty="0" smtClean="0"/>
              <a:t>100% </a:t>
            </a:r>
          </a:p>
          <a:p>
            <a:r>
              <a:rPr lang="en-GB" dirty="0" smtClean="0"/>
              <a:t>2020-21      </a:t>
            </a:r>
            <a:r>
              <a:rPr lang="en-GB" dirty="0"/>
              <a:t>7 FTE – </a:t>
            </a:r>
            <a:r>
              <a:rPr lang="en-GB" dirty="0" err="1"/>
              <a:t>ave</a:t>
            </a:r>
            <a:r>
              <a:rPr lang="en-GB" dirty="0"/>
              <a:t> £344,00</a:t>
            </a:r>
          </a:p>
          <a:p>
            <a:r>
              <a:rPr lang="en-GB" dirty="0"/>
              <a:t>2023/24     </a:t>
            </a:r>
            <a:r>
              <a:rPr lang="en-GB" dirty="0" smtClean="0"/>
              <a:t>20FTE </a:t>
            </a:r>
            <a:r>
              <a:rPr lang="en-GB" dirty="0"/>
              <a:t>– </a:t>
            </a:r>
            <a:r>
              <a:rPr lang="en-GB" dirty="0" err="1"/>
              <a:t>ave</a:t>
            </a:r>
            <a:r>
              <a:rPr lang="en-GB" dirty="0"/>
              <a:t> £1.13million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Enable them to build up the workforce they need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Different demographics may drive priorities in different </a:t>
            </a:r>
            <a:r>
              <a:rPr lang="en-GB" dirty="0" smtClean="0">
                <a:solidFill>
                  <a:srgbClr val="FF0000"/>
                </a:solidFill>
              </a:rPr>
              <a:t>areas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National </a:t>
            </a:r>
            <a:r>
              <a:rPr lang="en-GB" dirty="0" smtClean="0"/>
              <a:t>Agenda for FCP driven by……..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8269" y="1069026"/>
            <a:ext cx="7780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in 5 GP appointments </a:t>
            </a:r>
            <a:r>
              <a:rPr lang="en-GB" sz="2000" dirty="0" smtClean="0"/>
              <a:t>involve MSK condition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Massive Shortage </a:t>
            </a:r>
            <a:r>
              <a:rPr lang="en-GB" sz="2000" dirty="0" smtClean="0"/>
              <a:t>of </a:t>
            </a:r>
            <a:r>
              <a:rPr lang="en-GB" sz="2000" dirty="0" smtClean="0"/>
              <a:t>GP’s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Need to expand the Primary Care team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FCP potentially gives speedier </a:t>
            </a:r>
            <a:r>
              <a:rPr lang="en-GB" sz="2000" dirty="0" smtClean="0"/>
              <a:t>access to MSK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Access to physical activity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Get It Right First </a:t>
            </a:r>
            <a:r>
              <a:rPr lang="en-GB" sz="2000" dirty="0" smtClean="0"/>
              <a:t>Time</a:t>
            </a:r>
            <a:endParaRPr lang="en-GB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852" y="3427770"/>
            <a:ext cx="11701007" cy="84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Some of the challenges!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0669" y="4272596"/>
            <a:ext cx="10298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Suggested 1 FCP per 10k population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Not </a:t>
            </a:r>
            <a:r>
              <a:rPr lang="en-GB" sz="2000" dirty="0" smtClean="0"/>
              <a:t>currently enough specialised Physiotherapists to meet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Potential to create </a:t>
            </a:r>
            <a:r>
              <a:rPr lang="en-GB" sz="2000" dirty="0" smtClean="0"/>
              <a:t>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Where is the evidence that reduces GP workload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Limited </a:t>
            </a:r>
            <a:r>
              <a:rPr lang="en-GB" sz="2000" dirty="0" smtClean="0"/>
              <a:t>estates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Lack GP focus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553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244503"/>
            <a:ext cx="11701007" cy="620854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Making the case!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677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0559" y="1351919"/>
            <a:ext cx="7642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/>
              <a:t>“Physiotherapists </a:t>
            </a:r>
            <a:r>
              <a:rPr lang="en-GB" sz="1600" i="1" dirty="0"/>
              <a:t>providing a first point of contact service means that patients</a:t>
            </a:r>
          </a:p>
          <a:p>
            <a:r>
              <a:rPr lang="en-GB" sz="1600" i="1" dirty="0"/>
              <a:t>presenting with a musculoskeletal (MSK) problem for a GP appointment are</a:t>
            </a:r>
          </a:p>
          <a:p>
            <a:r>
              <a:rPr lang="en-GB" sz="1600" i="1" dirty="0"/>
              <a:t>offered an appointment with a physiotherapist instead. Physiotherapists</a:t>
            </a:r>
          </a:p>
          <a:p>
            <a:r>
              <a:rPr lang="en-GB" sz="1600" i="1" dirty="0"/>
              <a:t>working in general practice are able to address the needs of a large proportion</a:t>
            </a:r>
          </a:p>
          <a:p>
            <a:r>
              <a:rPr lang="en-GB" sz="1600" i="1" dirty="0"/>
              <a:t>of the patient population.</a:t>
            </a:r>
            <a:r>
              <a:rPr lang="en-GB" sz="1050" i="1" dirty="0"/>
              <a:t>(3) </a:t>
            </a:r>
            <a:r>
              <a:rPr lang="en-GB" sz="1600" i="1" dirty="0"/>
              <a:t>They have the clinical expertise and autonomy</a:t>
            </a:r>
          </a:p>
          <a:p>
            <a:r>
              <a:rPr lang="en-GB" sz="1600" i="1" dirty="0"/>
              <a:t>to assess, diagnose and treat patients with a range of </a:t>
            </a:r>
            <a:r>
              <a:rPr lang="en-GB" sz="1600" i="1" dirty="0" smtClean="0"/>
              <a:t>conditions.”</a:t>
            </a:r>
            <a:endParaRPr lang="en-GB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" y="5087197"/>
            <a:ext cx="6783434" cy="105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" y="3347473"/>
            <a:ext cx="2147455" cy="11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Need to demonstrate ?</a:t>
            </a:r>
            <a:endParaRPr lang="en-GB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384663" y="2312126"/>
            <a:ext cx="732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1</a:t>
            </a:r>
            <a:r>
              <a:rPr lang="en-GB" sz="3600" dirty="0">
                <a:solidFill>
                  <a:srgbClr val="FF0000"/>
                </a:solidFill>
              </a:rPr>
              <a:t>: Benefit to patient care </a:t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663" y="389273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2: Reduced GP Workload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rcl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585D"/>
      </a:accent1>
      <a:accent2>
        <a:srgbClr val="78797A"/>
      </a:accent2>
      <a:accent3>
        <a:srgbClr val="FF585D"/>
      </a:accent3>
      <a:accent4>
        <a:srgbClr val="78797A"/>
      </a:accent4>
      <a:accent5>
        <a:srgbClr val="FF585D"/>
      </a:accent5>
      <a:accent6>
        <a:srgbClr val="78797A"/>
      </a:accent6>
      <a:hlink>
        <a:srgbClr val="FF585D"/>
      </a:hlink>
      <a:folHlink>
        <a:srgbClr val="78797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B6CE1A5-F55B-B44D-B804-B9D9E22369BD}" vid="{79835B9F-3002-334D-AC6D-25DC216561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Template - Integrated Care - RGB SCREEN</Template>
  <TotalTime>1832</TotalTime>
  <Words>674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Office Theme</vt:lpstr>
      <vt:lpstr>First Contact Physiotherapy Operational Case study Bedfordshire MSK Service   the story so far !!</vt:lpstr>
      <vt:lpstr>PowerPoint Presentation</vt:lpstr>
      <vt:lpstr>Quality of life is reduced more with an MSK problem than with any other long-term condition </vt:lpstr>
      <vt:lpstr>PowerPoint Presentation</vt:lpstr>
      <vt:lpstr>PowerPoint Presentation</vt:lpstr>
      <vt:lpstr>The National Agenda for FCP driven by……..</vt:lpstr>
      <vt:lpstr>Making the case! </vt:lpstr>
      <vt:lpstr>Introduction</vt:lpstr>
      <vt:lpstr>Need to demonstrate ?</vt:lpstr>
      <vt:lpstr>The role of the perfect FCP </vt:lpstr>
      <vt:lpstr>How do we ensure that providing FCP achieves aims? </vt:lpstr>
      <vt:lpstr>Bedfordshire MSK Service Experience</vt:lpstr>
      <vt:lpstr>Pilot Outcomes</vt:lpstr>
      <vt:lpstr>Bedfordshire MSK Service.    What are we doing to promote FCP model ?</vt:lpstr>
      <vt:lpstr>Current MSK pathway</vt:lpstr>
      <vt:lpstr>Evolved MSK pathway</vt:lpstr>
      <vt:lpstr>     Thankyou        Any Questions , comments</vt:lpstr>
      <vt:lpstr>PowerPoint Presentation</vt:lpstr>
    </vt:vector>
  </TitlesOfParts>
  <Company>Circle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Contact Physiotherapy</dc:title>
  <dc:creator>Tom Beadle</dc:creator>
  <cp:lastModifiedBy>Simon Lowe</cp:lastModifiedBy>
  <cp:revision>116</cp:revision>
  <dcterms:created xsi:type="dcterms:W3CDTF">2019-08-21T08:16:53Z</dcterms:created>
  <dcterms:modified xsi:type="dcterms:W3CDTF">2020-03-09T20:08:58Z</dcterms:modified>
</cp:coreProperties>
</file>