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ppt/slideLayouts/slideLayout24.xml" ContentType="application/vnd.openxmlformats-officedocument.presentationml.slideLayout+xml"/>
  <Override PartName="/ppt/theme/theme23.xml" ContentType="application/vnd.openxmlformats-officedocument.theme+xml"/>
  <Override PartName="/ppt/slideLayouts/slideLayout25.xml" ContentType="application/vnd.openxmlformats-officedocument.presentationml.slideLayout+xml"/>
  <Override PartName="/ppt/theme/theme24.xml" ContentType="application/vnd.openxmlformats-officedocument.theme+xml"/>
  <Override PartName="/ppt/slideLayouts/slideLayout26.xml" ContentType="application/vnd.openxmlformats-officedocument.presentationml.slideLayout+xml"/>
  <Override PartName="/ppt/theme/theme25.xml" ContentType="application/vnd.openxmlformats-officedocument.theme+xml"/>
  <Override PartName="/ppt/slideLayouts/slideLayout27.xml" ContentType="application/vnd.openxmlformats-officedocument.presentationml.slideLayout+xml"/>
  <Override PartName="/ppt/theme/theme26.xml" ContentType="application/vnd.openxmlformats-officedocument.theme+xml"/>
  <Override PartName="/ppt/slideLayouts/slideLayout28.xml" ContentType="application/vnd.openxmlformats-officedocument.presentationml.slideLayout+xml"/>
  <Override PartName="/ppt/theme/theme27.xml" ContentType="application/vnd.openxmlformats-officedocument.theme+xml"/>
  <Override PartName="/ppt/slideLayouts/slideLayout29.xml" ContentType="application/vnd.openxmlformats-officedocument.presentationml.slideLayout+xml"/>
  <Override PartName="/ppt/theme/theme28.xml" ContentType="application/vnd.openxmlformats-officedocument.theme+xml"/>
  <Override PartName="/ppt/slideLayouts/slideLayout30.xml" ContentType="application/vnd.openxmlformats-officedocument.presentationml.slideLayout+xml"/>
  <Override PartName="/ppt/theme/theme29.xml" ContentType="application/vnd.openxmlformats-officedocument.theme+xml"/>
  <Override PartName="/ppt/slideLayouts/slideLayout31.xml" ContentType="application/vnd.openxmlformats-officedocument.presentationml.slideLayout+xml"/>
  <Override PartName="/ppt/theme/theme30.xml" ContentType="application/vnd.openxmlformats-officedocument.theme+xml"/>
  <Override PartName="/ppt/slideLayouts/slideLayout32.xml" ContentType="application/vnd.openxmlformats-officedocument.presentationml.slideLayout+xml"/>
  <Override PartName="/ppt/theme/theme31.xml" ContentType="application/vnd.openxmlformats-officedocument.theme+xml"/>
  <Override PartName="/ppt/slideLayouts/slideLayout33.xml" ContentType="application/vnd.openxmlformats-officedocument.presentationml.slideLayout+xml"/>
  <Override PartName="/ppt/theme/theme32.xml" ContentType="application/vnd.openxmlformats-officedocument.theme+xml"/>
  <Override PartName="/ppt/slideLayouts/slideLayout34.xml" ContentType="application/vnd.openxmlformats-officedocument.presentationml.slideLayout+xml"/>
  <Override PartName="/ppt/theme/theme33.xml" ContentType="application/vnd.openxmlformats-officedocument.theme+xml"/>
  <Override PartName="/ppt/slideLayouts/slideLayout35.xml" ContentType="application/vnd.openxmlformats-officedocument.presentationml.slideLayout+xml"/>
  <Override PartName="/ppt/theme/theme34.xml" ContentType="application/vnd.openxmlformats-officedocument.theme+xml"/>
  <Override PartName="/ppt/slideLayouts/slideLayout36.xml" ContentType="application/vnd.openxmlformats-officedocument.presentationml.slideLayout+xml"/>
  <Override PartName="/ppt/theme/theme3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694" r:id="rId2"/>
    <p:sldMasterId id="2147483692" r:id="rId3"/>
    <p:sldMasterId id="2147483690" r:id="rId4"/>
    <p:sldMasterId id="2147483688" r:id="rId5"/>
    <p:sldMasterId id="2147483686" r:id="rId6"/>
    <p:sldMasterId id="2147483702" r:id="rId7"/>
    <p:sldMasterId id="2147483684" r:id="rId8"/>
    <p:sldMasterId id="2147483682" r:id="rId9"/>
    <p:sldMasterId id="2147483680" r:id="rId10"/>
    <p:sldMasterId id="2147483678" r:id="rId11"/>
    <p:sldMasterId id="2147483676" r:id="rId12"/>
    <p:sldMasterId id="2147483674" r:id="rId13"/>
    <p:sldMasterId id="2147483672" r:id="rId14"/>
    <p:sldMasterId id="2147483718" r:id="rId15"/>
    <p:sldMasterId id="2147483660" r:id="rId16"/>
    <p:sldMasterId id="2147483656" r:id="rId17"/>
    <p:sldMasterId id="2147483654" r:id="rId18"/>
    <p:sldMasterId id="2147483652" r:id="rId19"/>
    <p:sldMasterId id="2147483650" r:id="rId20"/>
    <p:sldMasterId id="2147483704" r:id="rId21"/>
    <p:sldMasterId id="2147483706" r:id="rId22"/>
    <p:sldMasterId id="2147483708" r:id="rId23"/>
    <p:sldMasterId id="2147483710" r:id="rId24"/>
    <p:sldMasterId id="2147483712" r:id="rId25"/>
    <p:sldMasterId id="2147483714" r:id="rId26"/>
    <p:sldMasterId id="2147483716" r:id="rId27"/>
    <p:sldMasterId id="2147483698" r:id="rId28"/>
    <p:sldMasterId id="2147483670" r:id="rId29"/>
    <p:sldMasterId id="2147483668" r:id="rId30"/>
    <p:sldMasterId id="2147483666" r:id="rId31"/>
    <p:sldMasterId id="2147483664" r:id="rId32"/>
    <p:sldMasterId id="2147483662" r:id="rId33"/>
    <p:sldMasterId id="2147483658" r:id="rId34"/>
    <p:sldMasterId id="2147483700" r:id="rId35"/>
    <p:sldMasterId id="2147483721" r:id="rId36"/>
    <p:sldMasterId id="2147483733" r:id="rId37"/>
  </p:sldMasterIdLst>
  <p:notesMasterIdLst>
    <p:notesMasterId r:id="rId50"/>
  </p:notesMasterIdLst>
  <p:sldIdLst>
    <p:sldId id="257" r:id="rId38"/>
    <p:sldId id="269" r:id="rId39"/>
    <p:sldId id="271" r:id="rId40"/>
    <p:sldId id="274" r:id="rId41"/>
    <p:sldId id="262" r:id="rId42"/>
    <p:sldId id="267" r:id="rId43"/>
    <p:sldId id="261" r:id="rId44"/>
    <p:sldId id="270" r:id="rId45"/>
    <p:sldId id="272" r:id="rId46"/>
    <p:sldId id="273" r:id="rId47"/>
    <p:sldId id="264" r:id="rId48"/>
    <p:sldId id="26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800"/>
    <a:srgbClr val="FFB81C"/>
    <a:srgbClr val="005EB8"/>
    <a:srgbClr val="00B1AC"/>
    <a:srgbClr val="00A499"/>
    <a:srgbClr val="AE2573"/>
    <a:srgbClr val="41B6E6"/>
    <a:srgbClr val="73C5C2"/>
    <a:srgbClr val="009F98"/>
    <a:srgbClr val="5BB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24"/>
    <p:restoredTop sz="94688"/>
  </p:normalViewPr>
  <p:slideViewPr>
    <p:cSldViewPr snapToGrid="0" snapToObjects="1" showGuides="1">
      <p:cViewPr>
        <p:scale>
          <a:sx n="70" d="100"/>
          <a:sy n="70" d="100"/>
        </p:scale>
        <p:origin x="-2178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EFF89-903D-4BD7-B48B-FA5F18D66958}" type="datetimeFigureOut">
              <a:rPr lang="en-GB" smtClean="0"/>
              <a:t>23/01/2020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84252-D3BE-4CEE-B786-3BDF86BAF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D347D-5A67-7E43-BE6F-AE7294B95AB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8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My focus is on capacity and capability development in NMAHPs… what does that look like?</a:t>
            </a:r>
          </a:p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89CB122-9C3E-4952-93A4-D9479C5E1BD6}" type="slidenum">
              <a:rPr lang="en-GB" altLang="en-US" smtClean="0"/>
              <a:pPr/>
              <a:t>5</a:t>
            </a:fld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3C300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02FDBE-4B64-5947-9F4F-8948D420C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950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8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419411B5-4513-C447-A6A9-3D7F8C61C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1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54C715B5-F8D1-C344-BEDA-3012016539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9A1E7765-BD20-1E4B-A943-E82FF07568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2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A5325B8B-D3B5-1F4C-9C00-65E48956ED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D125DA4B-FEAD-9A4D-8C0D-F232B754D0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8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ECCB5A52-8DEC-AA40-B3C6-FE2EBF1C9E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B4588FD4-0765-CF42-B201-E5F8038212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0593C86C-056E-BF4D-B838-A4D4DA225D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41F2F4AE-662E-734D-91BF-A56D0D15FB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6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0593C86C-056E-BF4D-B838-A4D4DA225D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FCCC0B75-36C5-874B-9447-D66C846A58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7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38EE95BC-4B1B-E146-AFAD-2D6D476260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389770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2FEC11C-5E9B-8C41-8A7B-46EFDDC49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94114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95581107-E57C-2E4E-98FF-C10FEA085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8301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E72276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1D1C7916-19B8-FC4D-B0C6-B6BB54C8DC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765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EA78F1BF-0C37-1948-ADCA-BEDC41DC36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4099669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05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2514"/>
            <a:ext cx="10972800" cy="720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9138"/>
            <a:ext cx="10972800" cy="4464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D62EC5C-40CD-4146-B765-7C97F9F95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506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Page title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08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184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346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183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0AFFB94A-C797-864C-9E1B-5063EEF70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402549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4FA15162-A394-C048-8A17-43C6D25B1D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8246455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61AEE41F-2519-4E4A-B50A-55FCB3CB9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1707663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938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4F1BFA57-A11E-D04F-B901-3FB2A6F7E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429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7EA45D5A-EFED-2241-8D07-6D3012999E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6252917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938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BA831F18-C313-3F41-9851-01E049376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6072810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E72276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BA0D774-1C9C-1644-9A19-EC4E3F28A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7342755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3C300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17DAFC5B-2B7C-B94D-A0F7-5BC78E6576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1925401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7D1320E5-4EC0-BF46-A4B6-A3C84EE7B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8873296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5BBDB5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64836989-B41A-894C-A7E3-D7E742DE58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7539804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 userDrawn="1">
          <p15:clr>
            <a:srgbClr val="FBAE40"/>
          </p15:clr>
        </p15:guide>
        <p15:guide id="2" pos="415" userDrawn="1">
          <p15:clr>
            <a:srgbClr val="FBAE40"/>
          </p15:clr>
        </p15:guide>
        <p15:guide id="3" pos="726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47A0CF18-62DE-4D42-921E-A450962C96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655742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64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64" y="1909786"/>
            <a:ext cx="10874375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285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2658"/>
            <a:ext cx="10972800" cy="720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9138"/>
            <a:ext cx="10972800" cy="4464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D62EC5C-40CD-4146-B765-7C97F9F95BC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43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6012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5BBDB5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3EE707C-856C-F440-B3DD-C464DF090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436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87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21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419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9385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5" y="1909786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91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5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068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64" y="1909786"/>
            <a:ext cx="10874375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7D1320E5-4EC0-BF46-A4B6-A3C84EE7B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64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8367112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64" y="1909786"/>
            <a:ext cx="10874375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7D1320E5-4EC0-BF46-A4B6-A3C84EE7B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64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1655653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64" y="1909786"/>
            <a:ext cx="10874375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7D1320E5-4EC0-BF46-A4B6-A3C84EE7B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64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6810405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85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5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870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39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11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65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49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06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68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84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0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7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9F30FA0A-9954-184E-ADE4-B7D312055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28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8F8C99B4-8511-DA44-B906-E2492194D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006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99092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3C6407-0662-634A-9DBD-92FB8DDD8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4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emf"/></Relationships>
</file>

<file path=ppt/slideMasters/_rels/slideMaster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video" Target="../media/media1.mp4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emf"/><Relationship Id="rId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emf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emf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emf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emf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emf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emf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emf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57CEC4-3771-6941-BCB2-C9154222A121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6EF9DD-FF5B-DD41-959D-E92AC5C6C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539633-DE63-2047-95E1-3CC7432FD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71718D-6F02-EE46-AC29-B6A581E3AC1F}"/>
              </a:ext>
            </a:extLst>
          </p:cNvPr>
          <p:cNvSpPr/>
          <p:nvPr userDrawn="1"/>
        </p:nvSpPr>
        <p:spPr>
          <a:xfrm>
            <a:off x="6095999" y="1001210"/>
            <a:ext cx="6093912" cy="5903089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4EC037-9C67-DD45-9664-2078F6C561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286CAF-D700-FC43-95EA-7072E15DB852}"/>
              </a:ext>
            </a:extLst>
          </p:cNvPr>
          <p:cNvSpPr/>
          <p:nvPr userDrawn="1"/>
        </p:nvSpPr>
        <p:spPr>
          <a:xfrm>
            <a:off x="6093909" y="1001210"/>
            <a:ext cx="6096000" cy="5903089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78FDC8-34D4-7144-A1A2-941BE987E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03C89B-C2F6-D44D-927C-67DE40ABDF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FC22D5-6951-C541-A083-1F4BFCC689C7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3CEA21-4022-EF4D-A0AF-E9A573D40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2CF3C9-7295-B945-816B-CA2C2889B8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684A83-BC7F-4945-B28D-FB8F8E54F482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6C4D0A-73F9-5C40-8C2F-1300324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906E1B-28AB-1D4F-9B7E-7CBE15FFDD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B21E31-7BB1-2149-93A4-9DAAD7468D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963D8E-251A-CA47-9A0E-8A5CC6F545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A42EBD-C3D0-D644-8C12-BAF077F426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096000" y="1001210"/>
            <a:ext cx="6096000" cy="5856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B21E31-7BB1-2149-93A4-9DAAD7468D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Online Media 1" descr="Light green banner.mp4">
            <a:hlinkClick r:id="" action="ppaction://media"/>
            <a:extLst>
              <a:ext uri="{FF2B5EF4-FFF2-40B4-BE49-F238E27FC236}">
                <a16:creationId xmlns:a16="http://schemas.microsoft.com/office/drawing/2014/main" xmlns="" id="{A8453348-B447-924D-BA01-A8BC523A2217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5233" r="2317"/>
          <a:stretch/>
        </p:blipFill>
        <p:spPr>
          <a:xfrm>
            <a:off x="6096000" y="5618598"/>
            <a:ext cx="6096000" cy="12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2324A-DFD0-3D4A-9C3A-16848EA28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37530A-FC01-ED4D-9F4D-3692E0B83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9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2ECF58-3985-8046-8730-B6AFEAACC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2F04E8-0711-F740-B23C-D252DF06C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0C1159-1930-8746-BE1B-B9805403F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917EA-E05D-CE4F-ABE5-B75BF7928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1B71F9-BE27-6E4A-91B3-4D3220D88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64BE3F-77F3-6647-8CEF-5F4EA2B0E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42A758-DDA4-004E-9E89-BD8B38723F8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77BEFF-64C7-9444-8768-D7F599E74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35E51A-127D-0C4A-ABC1-79EB03124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9CFE79-4902-9841-AFB0-98C98B34A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B23EFA-33F8-6A4B-95D3-7560028C1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EB149C-C8E8-1E49-ADAB-9A2789425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9120" y="5908119"/>
            <a:ext cx="17247144" cy="5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0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BB7CB1-FAB5-DF4B-ADF0-BB15497C10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9129" y="5913103"/>
            <a:ext cx="17247153" cy="5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03D368-8784-154D-9F09-C6FE713ACE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13361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36DDD2-FDA1-1A4A-AE2C-E9AFAF8DDA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E662BC-F499-1B40-9259-784435350A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5CCFCD-2B01-8948-9628-7DB1D1EE06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6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F384-3B85-3049-8255-2DD1A6075A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05B0CA-6152-ED42-9D22-B9141207AC7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8C21CC-DFC1-FF4D-8A4B-6F2B9F7AC4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68" y="5472224"/>
            <a:ext cx="12200468" cy="98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5D2EFC-9826-EB4B-BDA9-3E883A081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1" r="30311"/>
          <a:stretch/>
        </p:blipFill>
        <p:spPr>
          <a:xfrm>
            <a:off x="-16936" y="5679440"/>
            <a:ext cx="12217403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20E761-C83B-664C-B8A6-9B4DD856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745B5A-12A4-DB4F-8464-272DA048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383C08-AC88-9F43-8F88-ECF255816E8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9E0A53-6FA9-DB43-A890-5BA37E7A6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BB4B1E-D0EB-4C45-8E8A-4DDF3A8FF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B7A29E-6C67-3048-AAE2-321232C3906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4F9DF1-8D89-CA49-92F4-99DB47939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7A84AD-6F55-FD4D-BF98-156E57A17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6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9B24BE6-299E-D547-AE7D-92A46A7B236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114595-395B-BD43-8A68-3A4F7BE18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9D1E95-8744-9948-800B-5FBAB780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5D92EC-17F5-DD4A-82B6-67B01A3FDDC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E28CE1-5C5D-B649-B411-65DC4107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C95D6C-5FF7-7F4D-9974-3A59DA19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D6E6D4-F51E-5944-88F0-08B7B4C83BC2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ECC201-11E4-6F43-AC39-7A14B06A9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4E6546-732B-8C4D-9AFF-BA68945AD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AEB5A1-3BF0-7B48-BFA1-98DBCEBA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64D0E1-8279-EE4A-AD79-C39D21E79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530685-0086-F242-B64E-671B02621DD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91648F-5A0E-6A45-8B34-357F46D23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C24C3F-1096-1444-8934-E9513FBC2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8011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EB149C-C8E8-1E49-ADAB-9A27894256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79120" y="5908263"/>
            <a:ext cx="17247144" cy="5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E8441-8FD7-4944-A463-50D25E5AFB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34990-295D-4444-9C76-B8CC726A94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A34032-1B53-BD43-A178-BA9D1C83EE87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5C55E6-7A33-564C-95FB-D65832D19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7C298D-96A3-1740-85C0-3C048CF46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F971E0-12DB-6E4E-B11C-E516F27B5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FFD9B1-B5AE-D149-9D4E-34FD37BAB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9E3879-89DF-0641-A919-6BBB6FE6B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27FD9A-94A5-364A-8419-34D01E761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CAF598-1EFE-6446-B435-94C1B2CC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262BD0-64B4-274D-8C96-8640E4E92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9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D34A566-D5A5-3E40-A5BE-05297CE92D9C}"/>
              </a:ext>
            </a:extLst>
          </p:cNvPr>
          <p:cNvSpPr/>
          <p:nvPr userDrawn="1"/>
        </p:nvSpPr>
        <p:spPr>
          <a:xfrm>
            <a:off x="6095997" y="1001210"/>
            <a:ext cx="6093912" cy="5903089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E45F72-7F25-A54E-A23D-02B0FAF49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F05983-B555-C946-88AF-ECF68838EC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Linda.tinkler@nhs.ne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omlMJfDDdc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3" y="2642646"/>
            <a:ext cx="8316416" cy="2772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782" y="861425"/>
            <a:ext cx="11666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  <a:latin typeface="Arial"/>
                <a:ea typeface="Calibri"/>
              </a:rPr>
              <a:t>Innovating for increased visibility and opportunities in NMAHP </a:t>
            </a:r>
            <a:r>
              <a:rPr lang="en-GB" sz="3200" b="1" dirty="0" smtClean="0">
                <a:solidFill>
                  <a:srgbClr val="00B050"/>
                </a:solidFill>
                <a:latin typeface="Arial"/>
                <a:ea typeface="Calibri"/>
              </a:rPr>
              <a:t>Research</a:t>
            </a:r>
          </a:p>
          <a:p>
            <a:endParaRPr lang="en-GB" sz="2000" dirty="0" smtClean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0070C0"/>
                </a:solidFill>
                <a:latin typeface="Arial"/>
                <a:cs typeface="Arial" panose="020B0604020202020204" pitchFamily="34" charset="0"/>
              </a:rPr>
              <a:t>Linda Tinkler</a:t>
            </a:r>
          </a:p>
          <a:p>
            <a:r>
              <a:rPr lang="en-GB" sz="2000" dirty="0" smtClean="0">
                <a:solidFill>
                  <a:srgbClr val="0070C0"/>
                </a:solidFill>
                <a:latin typeface="Arial"/>
                <a:cs typeface="Arial" panose="020B0604020202020204" pitchFamily="34" charset="0"/>
              </a:rPr>
              <a:t>Trust Lead for NMAHP Research</a:t>
            </a:r>
          </a:p>
          <a:p>
            <a:r>
              <a:rPr lang="en-GB" sz="2000" dirty="0" smtClean="0">
                <a:solidFill>
                  <a:srgbClr val="0070C0"/>
                </a:solidFill>
                <a:latin typeface="Arial"/>
                <a:cs typeface="Arial" panose="020B0604020202020204" pitchFamily="34" charset="0"/>
              </a:rPr>
              <a:t>Newcastle upon Tyne Hospitals</a:t>
            </a:r>
            <a:endParaRPr lang="en-GB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16" y="2162667"/>
            <a:ext cx="1360782" cy="33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inklerL2\AppData\Local\Microsoft\Windows\Temporary Internet Files\Content.IE5\DQCI9600\215568_abd1b90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07" y="163346"/>
            <a:ext cx="7316716" cy="535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618" y="589477"/>
            <a:ext cx="767913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steps…</a:t>
            </a:r>
            <a:b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 about the range of opportunities…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can you do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your multiprofessional teams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support and develop each other? </a:t>
            </a:r>
            <a:b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22" y="589477"/>
            <a:ext cx="2199280" cy="55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0747" y="4071561"/>
            <a:ext cx="7958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Linda.tinkler@nhs.net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 smtClean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smtClean="0">
                <a:solidFill>
                  <a:srgbClr val="00B0F0"/>
                </a:solidFill>
              </a:rPr>
              <a:t>         @</a:t>
            </a:r>
            <a:r>
              <a:rPr lang="en-GB" sz="2400" b="1" kern="0" dirty="0" err="1" smtClean="0">
                <a:solidFill>
                  <a:srgbClr val="00B0F0"/>
                </a:solidFill>
              </a:rPr>
              <a:t>TinkleLin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83E4F5-DD7C-2544-AEF2-B0C8650F800B}"/>
              </a:ext>
            </a:extLst>
          </p:cNvPr>
          <p:cNvSpPr txBox="1"/>
          <p:nvPr/>
        </p:nvSpPr>
        <p:spPr>
          <a:xfrm>
            <a:off x="4765236" y="1034389"/>
            <a:ext cx="5390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listening, please do not hesitate to get in touch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keep an eye out for opportunities…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4207847" y="473282"/>
            <a:ext cx="6505645" cy="3184318"/>
          </a:xfrm>
          <a:prstGeom prst="wedgeEllipseCallout">
            <a:avLst>
              <a:gd name="adj1" fmla="val -75069"/>
              <a:gd name="adj2" fmla="val 4479"/>
            </a:avLst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0" y="682388"/>
            <a:ext cx="1850993" cy="4703700"/>
          </a:xfrm>
          <a:prstGeom prst="rect">
            <a:avLst/>
          </a:prstGeom>
        </p:spPr>
      </p:pic>
      <p:pic>
        <p:nvPicPr>
          <p:cNvPr id="1026" name="Picture 2" descr="\\nuth-fnas01\home34\Departmental Home Drives\T\TinklerL2\My Documents\My Pictures\twitter 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056"/>
          <a:stretch/>
        </p:blipFill>
        <p:spPr bwMode="auto">
          <a:xfrm>
            <a:off x="3070747" y="4619163"/>
            <a:ext cx="709708" cy="7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nklerL2\AppData\Local\Microsoft\Windows\Temporary Internet Files\Content.IE5\UJHKJ67R\Five-Tibetan-Rites-Turn-Back-The-Clock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3" y="36536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inklerL2\AppData\Local\Microsoft\Windows\Temporary Internet Files\Content.IE5\IE7WQ4JV\6795243547_af6e3cbd8d_b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59" y="150124"/>
            <a:ext cx="6717306" cy="53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inklerL2\AppData\Local\Microsoft\Windows\Temporary Internet Files\Content.IE5\DQCI9600\tumblewee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1" y="890509"/>
            <a:ext cx="7791734" cy="43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xmlns="" id="{5EEA4A5E-C0C9-ED40-B07E-912938848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675"/>
          </a:xfrm>
        </p:spPr>
      </p:pic>
    </p:spTree>
    <p:extLst>
      <p:ext uri="{BB962C8B-B14F-4D97-AF65-F5344CB8AC3E}">
        <p14:creationId xmlns:p14="http://schemas.microsoft.com/office/powerpoint/2010/main" val="420882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0" y="4430766"/>
            <a:ext cx="1447974" cy="482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4" y="4890412"/>
            <a:ext cx="1447974" cy="482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55" y="4678897"/>
            <a:ext cx="2089418" cy="696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20294"/>
          <a:stretch/>
        </p:blipFill>
        <p:spPr>
          <a:xfrm>
            <a:off x="1020224" y="2019865"/>
            <a:ext cx="10020566" cy="1950653"/>
          </a:xfrm>
          <a:prstGeom prst="rect">
            <a:avLst/>
          </a:prstGeom>
          <a:ln>
            <a:noFill/>
          </a:ln>
        </p:spPr>
      </p:pic>
      <p:sp>
        <p:nvSpPr>
          <p:cNvPr id="4" name="Down Arrow 3"/>
          <p:cNvSpPr/>
          <p:nvPr/>
        </p:nvSpPr>
        <p:spPr>
          <a:xfrm>
            <a:off x="6772550" y="1490745"/>
            <a:ext cx="341193" cy="856498"/>
          </a:xfrm>
          <a:prstGeom prst="downArrow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own Arrow Callout 1"/>
          <p:cNvSpPr/>
          <p:nvPr/>
        </p:nvSpPr>
        <p:spPr>
          <a:xfrm>
            <a:off x="3657600" y="1201002"/>
            <a:ext cx="2470245" cy="1168581"/>
          </a:xfrm>
          <a:prstGeom prst="downArrowCallout">
            <a:avLst/>
          </a:prstGeom>
          <a:noFill/>
          <a:ln w="38100" cmpd="sng">
            <a:solidFill>
              <a:srgbClr val="AE2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609832" y="1306263"/>
            <a:ext cx="2565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AE2573"/>
                </a:solidFill>
              </a:rPr>
              <a:t>HEE/ICA North Pre-Doctoral </a:t>
            </a:r>
          </a:p>
          <a:p>
            <a:pPr algn="ctr"/>
            <a:r>
              <a:rPr lang="en-GB" sz="1600" b="1" dirty="0" smtClean="0">
                <a:solidFill>
                  <a:srgbClr val="AE2573"/>
                </a:solidFill>
              </a:rPr>
              <a:t>Bridging Scheme</a:t>
            </a:r>
            <a:endParaRPr lang="en-GB" sz="1600" b="1" dirty="0">
              <a:solidFill>
                <a:srgbClr val="AE2573"/>
              </a:solidFill>
            </a:endParaRPr>
          </a:p>
        </p:txBody>
      </p:sp>
      <p:sp>
        <p:nvSpPr>
          <p:cNvPr id="8" name="Down Arrow Callout 7"/>
          <p:cNvSpPr/>
          <p:nvPr/>
        </p:nvSpPr>
        <p:spPr>
          <a:xfrm rot="10800000">
            <a:off x="5848977" y="3617496"/>
            <a:ext cx="2188341" cy="1272915"/>
          </a:xfrm>
          <a:prstGeom prst="downArrowCallout">
            <a:avLst>
              <a:gd name="adj1" fmla="val 25000"/>
              <a:gd name="adj2" fmla="val 25000"/>
              <a:gd name="adj3" fmla="val 26688"/>
              <a:gd name="adj4" fmla="val 64977"/>
            </a:avLst>
          </a:prstGeom>
          <a:noFill/>
          <a:ln w="38100" cmpd="sng">
            <a:solidFill>
              <a:srgbClr val="41B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8976" y="4098360"/>
            <a:ext cx="21883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41B6E6"/>
                </a:solidFill>
              </a:rPr>
              <a:t>HEE/ICA North Post-Doctoral Bridging Scheme</a:t>
            </a:r>
            <a:endParaRPr lang="en-GB" sz="1600" b="1" dirty="0">
              <a:solidFill>
                <a:srgbClr val="41B6E6"/>
              </a:solidFill>
            </a:endParaRPr>
          </a:p>
        </p:txBody>
      </p:sp>
      <p:sp>
        <p:nvSpPr>
          <p:cNvPr id="10" name="Down Arrow Callout 9"/>
          <p:cNvSpPr/>
          <p:nvPr/>
        </p:nvSpPr>
        <p:spPr>
          <a:xfrm rot="10800000">
            <a:off x="432874" y="3893878"/>
            <a:ext cx="2041448" cy="1440383"/>
          </a:xfrm>
          <a:prstGeom prst="downArrowCallout">
            <a:avLst>
              <a:gd name="adj1" fmla="val 17518"/>
              <a:gd name="adj2" fmla="val 24681"/>
              <a:gd name="adj3" fmla="val 25000"/>
              <a:gd name="adj4" fmla="val 64977"/>
            </a:avLst>
          </a:prstGeom>
          <a:noFill/>
          <a:ln w="38100" cmpd="sng"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BB8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550" y="4464466"/>
            <a:ext cx="186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BB800"/>
                </a:solidFill>
              </a:rPr>
              <a:t>NuTH Junior Research Internship</a:t>
            </a:r>
            <a:endParaRPr lang="en-GB" sz="1600" b="1" dirty="0">
              <a:solidFill>
                <a:srgbClr val="FBB800"/>
              </a:solidFill>
            </a:endParaRPr>
          </a:p>
        </p:txBody>
      </p:sp>
      <p:sp>
        <p:nvSpPr>
          <p:cNvPr id="12" name="Down Arrow Callout 11"/>
          <p:cNvSpPr/>
          <p:nvPr/>
        </p:nvSpPr>
        <p:spPr>
          <a:xfrm>
            <a:off x="6772550" y="1201001"/>
            <a:ext cx="4268240" cy="1121983"/>
          </a:xfrm>
          <a:prstGeom prst="downArrowCallout">
            <a:avLst/>
          </a:prstGeom>
          <a:solidFill>
            <a:schemeClr val="bg1"/>
          </a:solidFill>
          <a:ln w="381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2550" y="1244707"/>
            <a:ext cx="421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D050"/>
                </a:solidFill>
              </a:rPr>
              <a:t>Development  &amp; Skills Enhancement Award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670817" y="4098360"/>
            <a:ext cx="3388003" cy="1338461"/>
          </a:xfrm>
          <a:prstGeom prst="wedgeRoundRectCallout">
            <a:avLst>
              <a:gd name="adj1" fmla="val 3336"/>
              <a:gd name="adj2" fmla="val -81273"/>
              <a:gd name="adj3" fmla="val 16667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824223" y="4218366"/>
            <a:ext cx="306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There are lots of other opportunities to…. 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90" y="1598651"/>
            <a:ext cx="3174241" cy="74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4900" y="332888"/>
            <a:ext cx="8312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A499"/>
                </a:solidFill>
              </a:rPr>
              <a:t>NIHR LCRN NENC Awareness of Clinical Research, Green </a:t>
            </a:r>
            <a:r>
              <a:rPr lang="en-GB" sz="1600" b="1" dirty="0" smtClean="0">
                <a:solidFill>
                  <a:srgbClr val="00A499"/>
                </a:solidFill>
              </a:rPr>
              <a:t>Shoots, Leadership Pilot</a:t>
            </a:r>
          </a:p>
          <a:p>
            <a:pPr algn="ctr"/>
            <a:r>
              <a:rPr lang="en-GB" sz="1600" b="1" dirty="0" smtClean="0">
                <a:solidFill>
                  <a:srgbClr val="00A499"/>
                </a:solidFill>
              </a:rPr>
              <a:t>HEE R&amp;DNW Programme</a:t>
            </a:r>
            <a:r>
              <a:rPr lang="en-GB" sz="1600" b="1" dirty="0" smtClean="0">
                <a:solidFill>
                  <a:srgbClr val="00A499"/>
                </a:solidFill>
              </a:rPr>
              <a:t> 2019</a:t>
            </a:r>
            <a:endParaRPr lang="en-GB" sz="1600" b="1" dirty="0">
              <a:solidFill>
                <a:srgbClr val="00A499"/>
              </a:solidFill>
            </a:endParaRPr>
          </a:p>
        </p:txBody>
      </p:sp>
      <p:sp>
        <p:nvSpPr>
          <p:cNvPr id="20" name="Down Arrow Callout 19"/>
          <p:cNvSpPr/>
          <p:nvPr/>
        </p:nvSpPr>
        <p:spPr>
          <a:xfrm rot="10800000">
            <a:off x="2946113" y="3970518"/>
            <a:ext cx="2526639" cy="1326452"/>
          </a:xfrm>
          <a:prstGeom prst="downArrowCallout">
            <a:avLst/>
          </a:prstGeom>
          <a:noFill/>
          <a:ln w="38100" cmpd="sng"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EB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6111" y="4756854"/>
            <a:ext cx="257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5EB8"/>
                </a:solidFill>
              </a:rPr>
              <a:t>Chief Nurse Senior Research Fellowship</a:t>
            </a:r>
            <a:endParaRPr lang="en-GB" sz="1600" b="1" dirty="0">
              <a:solidFill>
                <a:srgbClr val="005EB8"/>
              </a:solidFill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432874" y="232012"/>
            <a:ext cx="9016561" cy="786529"/>
          </a:xfrm>
          <a:prstGeom prst="rect">
            <a:avLst/>
          </a:prstGeom>
          <a:noFill/>
          <a:ln w="38100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10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4" y="2476530"/>
            <a:ext cx="1039438" cy="1037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80" y="2604656"/>
            <a:ext cx="782663" cy="7810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94" y="2604656"/>
            <a:ext cx="782663" cy="7810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60" y="4084990"/>
            <a:ext cx="1074860" cy="10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7" grpId="0" animBg="1"/>
      <p:bldP spid="14" grpId="0"/>
      <p:bldP spid="19" grpId="0"/>
      <p:bldP spid="20" grpId="0" animBg="1"/>
      <p:bldP spid="21" grpId="0"/>
      <p:bldP spid="10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2" y="316915"/>
            <a:ext cx="7182391" cy="505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1189" y="3889027"/>
            <a:ext cx="884324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00B050"/>
                </a:solidFill>
              </a:rPr>
              <a:t>An introduction to George</a:t>
            </a:r>
            <a:r>
              <a:rPr lang="en-GB" altLang="en-US" sz="2800" b="1" dirty="0" smtClean="0">
                <a:solidFill>
                  <a:srgbClr val="00B050"/>
                </a:solidFill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00B050"/>
                </a:solidFill>
                <a:hlinkClick r:id="rId3"/>
              </a:rPr>
              <a:t>https://</a:t>
            </a:r>
            <a:r>
              <a:rPr lang="en-GB" altLang="en-US" sz="2800" dirty="0" smtClean="0">
                <a:solidFill>
                  <a:srgbClr val="00B050"/>
                </a:solidFill>
                <a:hlinkClick r:id="rId3"/>
              </a:rPr>
              <a:t>www.youtube.com/watch?v=6omlMJfDDdc</a:t>
            </a:r>
            <a:endParaRPr lang="en-GB" altLang="en-US" sz="280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46" y="1123152"/>
            <a:ext cx="5280439" cy="14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4" y="0"/>
            <a:ext cx="8367256" cy="588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1" y="1282334"/>
            <a:ext cx="2412585" cy="342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4012442" y="3753134"/>
            <a:ext cx="3698543" cy="2135658"/>
          </a:xfrm>
          <a:prstGeom prst="wedgeRoundRectCallout">
            <a:avLst>
              <a:gd name="adj1" fmla="val 88398"/>
              <a:gd name="adj2" fmla="val -579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4012442" y="3913022"/>
            <a:ext cx="378718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B050"/>
                </a:solidFill>
                <a:cs typeface="Arial" charset="0"/>
              </a:rPr>
              <a:t>Dedicated</a:t>
            </a:r>
            <a:r>
              <a:rPr lang="en-US" altLang="en-US" sz="1600" b="1" i="1" dirty="0">
                <a:solidFill>
                  <a:srgbClr val="0070C0"/>
                </a:solidFill>
                <a:cs typeface="Arial" charset="0"/>
              </a:rPr>
              <a:t> and </a:t>
            </a:r>
            <a:r>
              <a:rPr lang="en-US" altLang="en-US" sz="1600" b="1" i="1" dirty="0">
                <a:solidFill>
                  <a:srgbClr val="00B050"/>
                </a:solidFill>
                <a:cs typeface="Arial" charset="0"/>
              </a:rPr>
              <a:t>focused</a:t>
            </a:r>
            <a:r>
              <a:rPr lang="en-US" altLang="en-US" sz="1600" b="1" i="1" dirty="0">
                <a:solidFill>
                  <a:srgbClr val="0070C0"/>
                </a:solidFill>
                <a:cs typeface="Arial" charset="0"/>
              </a:rPr>
              <a:t> research capacity development for our Nurses, Midwives &amp; Allied Health Professionals</a:t>
            </a:r>
            <a:r>
              <a:rPr lang="en-US" altLang="en-US" sz="1600" b="1" i="1" dirty="0" smtClean="0">
                <a:solidFill>
                  <a:srgbClr val="0070C0"/>
                </a:solidFill>
                <a:cs typeface="Arial" charset="0"/>
              </a:rPr>
              <a:t>.....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i="1" dirty="0">
              <a:solidFill>
                <a:srgbClr val="0070C0"/>
              </a:solidFill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B050"/>
                </a:solidFill>
                <a:cs typeface="Arial" charset="0"/>
              </a:rPr>
              <a:t>#</a:t>
            </a:r>
            <a:r>
              <a:rPr lang="en-US" altLang="en-US" sz="1600" dirty="0" smtClean="0">
                <a:solidFill>
                  <a:srgbClr val="00B050"/>
                </a:solidFill>
                <a:cs typeface="Arial" charset="0"/>
              </a:rPr>
              <a:t>MakeSpace4Research</a:t>
            </a:r>
            <a:endParaRPr lang="en-US" altLang="en-US" sz="1600" dirty="0">
              <a:solidFill>
                <a:srgbClr val="0070C0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cs typeface="Arial" charset="0"/>
              </a:rPr>
              <a:t>#</a:t>
            </a:r>
            <a:r>
              <a:rPr lang="en-US" altLang="en-US" sz="1600" dirty="0" err="1" smtClean="0">
                <a:solidFill>
                  <a:srgbClr val="0070C0"/>
                </a:solidFill>
                <a:cs typeface="Arial" charset="0"/>
              </a:rPr>
              <a:t>OutstandingNewcastle</a:t>
            </a:r>
            <a:endParaRPr lang="en-US" altLang="en-US" sz="1600" dirty="0" smtClean="0">
              <a:solidFill>
                <a:srgbClr val="0070C0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 smtClean="0">
              <a:solidFill>
                <a:srgbClr val="0070C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09" y="663090"/>
            <a:ext cx="3841751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77480" y="4990614"/>
            <a:ext cx="26661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dirty="0" smtClean="0">
                <a:solidFill>
                  <a:srgbClr val="0070C0"/>
                </a:solidFill>
                <a:cs typeface="Arial" charset="0"/>
              </a:rPr>
              <a:t>One to One support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10940" y="1933090"/>
            <a:ext cx="28889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70C0"/>
                </a:solidFill>
                <a:cs typeface="Arial" charset="0"/>
              </a:rPr>
              <a:t>PhD Support Group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45722" y="4025272"/>
            <a:ext cx="4344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0070C0"/>
                </a:solidFill>
                <a:cs typeface="Arial" charset="0"/>
              </a:rPr>
              <a:t>YES! Early Research Support Group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2769638">
            <a:off x="8579214" y="1267825"/>
            <a:ext cx="26196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00B050"/>
                </a:solidFill>
                <a:cs typeface="Arial" charset="0"/>
              </a:rPr>
              <a:t>The 4 Ps Programme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32477" y="1931502"/>
            <a:ext cx="3592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70C0"/>
                </a:solidFill>
                <a:cs typeface="Arial" charset="0"/>
              </a:rPr>
              <a:t>Research Support clinics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78613" y="3077677"/>
            <a:ext cx="15824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dirty="0" smtClean="0">
                <a:solidFill>
                  <a:srgbClr val="0070C0"/>
                </a:solidFill>
                <a:cs typeface="Arial" charset="0"/>
              </a:rPr>
              <a:t>Mentorship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53399" y="4948391"/>
            <a:ext cx="50994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dirty="0" smtClean="0">
                <a:solidFill>
                  <a:srgbClr val="0070C0"/>
                </a:solidFill>
                <a:cs typeface="Arial" charset="0"/>
              </a:rPr>
              <a:t>Supporting those coming along after us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6200000">
            <a:off x="3259882" y="3547634"/>
            <a:ext cx="31983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dirty="0" smtClean="0">
                <a:solidFill>
                  <a:srgbClr val="00B050"/>
                </a:solidFill>
                <a:cs typeface="Arial" charset="0"/>
              </a:rPr>
              <a:t>#MakeSpace4Research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24977" y="1918658"/>
            <a:ext cx="213167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300" smtClean="0">
                <a:solidFill>
                  <a:srgbClr val="00B050"/>
                </a:solidFill>
                <a:cs typeface="Arial" charset="0"/>
              </a:rPr>
              <a:t>Talent Spotting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5400000">
            <a:off x="8913961" y="3625039"/>
            <a:ext cx="31181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200" dirty="0" smtClean="0">
                <a:solidFill>
                  <a:srgbClr val="00B050"/>
                </a:solidFill>
                <a:cs typeface="Arial" charset="0"/>
              </a:rPr>
              <a:t>Collaboration with HEIs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5400000">
            <a:off x="79981" y="3507110"/>
            <a:ext cx="3397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B050"/>
                </a:solidFill>
                <a:cs typeface="Arial" charset="0"/>
              </a:rPr>
              <a:t>Working with our LCRN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9323791">
            <a:off x="1313269" y="1129641"/>
            <a:ext cx="2262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00B050"/>
                </a:solidFill>
                <a:cs typeface="Arial" charset="0"/>
              </a:rPr>
              <a:t>Working with BRC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51395" y="384564"/>
            <a:ext cx="5957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70C0"/>
                </a:solidFill>
                <a:cs typeface="Arial" charset="0"/>
              </a:rPr>
              <a:t>Spotting and sharing funding opportunities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6200000">
            <a:off x="1596500" y="3954910"/>
            <a:ext cx="214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B050"/>
                </a:solidFill>
                <a:cs typeface="Arial" charset="0"/>
              </a:rPr>
              <a:t>Dedicated Strategy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29935" y="4534858"/>
            <a:ext cx="3063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00B050"/>
                </a:solidFill>
                <a:cs typeface="Arial" charset="0"/>
              </a:rPr>
              <a:t>Listening to our NMAHPs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5400000">
            <a:off x="3222434" y="4069390"/>
            <a:ext cx="175240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smtClean="0">
                <a:solidFill>
                  <a:srgbClr val="00B050"/>
                </a:solidFill>
                <a:cs typeface="Arial" charset="0"/>
              </a:rPr>
              <a:t>Internships</a:t>
            </a:r>
          </a:p>
        </p:txBody>
      </p:sp>
      <p:sp>
        <p:nvSpPr>
          <p:cNvPr id="21" name="Rectangle 20">
            <a:extLst>
              <a:ext uri="{FF2B5EF4-FFF2-40B4-BE49-F238E27FC236}"/>
            </a:extLst>
          </p:cNvPr>
          <p:cNvSpPr/>
          <p:nvPr/>
        </p:nvSpPr>
        <p:spPr>
          <a:xfrm>
            <a:off x="3577127" y="4196721"/>
            <a:ext cx="304800" cy="4445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000" kern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3715260" y="4139571"/>
            <a:ext cx="209551" cy="15875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000" kern="0">
              <a:solidFill>
                <a:prstClr val="white"/>
              </a:solidFill>
            </a:endParaRPr>
          </a:p>
        </p:txBody>
      </p:sp>
      <p:pic>
        <p:nvPicPr>
          <p:cNvPr id="23" name="Picture 22" descr="A close up of a window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10" y="2676040"/>
            <a:ext cx="1247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close up of a window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49" y="2676040"/>
            <a:ext cx="1247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window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80" y="2676040"/>
            <a:ext cx="1247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9" y="3146274"/>
            <a:ext cx="955832" cy="2323142"/>
          </a:xfrm>
          <a:prstGeom prst="rect">
            <a:avLst/>
          </a:prstGeom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128806" y="2696873"/>
            <a:ext cx="2591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5EB8"/>
                </a:solidFill>
                <a:cs typeface="Arial" charset="0"/>
              </a:rPr>
              <a:t>Working with our NJRO</a:t>
            </a:r>
          </a:p>
        </p:txBody>
      </p:sp>
    </p:spTree>
    <p:extLst>
      <p:ext uri="{BB962C8B-B14F-4D97-AF65-F5344CB8AC3E}">
        <p14:creationId xmlns:p14="http://schemas.microsoft.com/office/powerpoint/2010/main" val="12909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inklerL2\AppData\Local\Microsoft\Windows\Temporary Internet Files\Content.IE5\UJHKJ67R\Tulips-at-Serpent-Garden-in-Japan-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03" y="95534"/>
            <a:ext cx="7910540" cy="52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4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200</Words>
  <Application>Microsoft Office PowerPoint</Application>
  <PresentationFormat>Custom</PresentationFormat>
  <Paragraphs>47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37</vt:i4>
      </vt:variant>
      <vt:variant>
        <vt:lpstr>Slide Titles</vt:lpstr>
      </vt:variant>
      <vt:variant>
        <vt:i4>12</vt:i4>
      </vt:variant>
    </vt:vector>
  </HeadingPairs>
  <TitlesOfParts>
    <vt:vector size="49" baseType="lpstr">
      <vt:lpstr>24_Office Theme</vt:lpstr>
      <vt:lpstr>23_Office Theme</vt:lpstr>
      <vt:lpstr>22_Office Theme</vt:lpstr>
      <vt:lpstr>21_Office Theme</vt:lpstr>
      <vt:lpstr>20_Office Theme</vt:lpstr>
      <vt:lpstr>19_Office Theme</vt:lpstr>
      <vt:lpstr>27_Office Theme</vt:lpstr>
      <vt:lpstr>18_Office Theme</vt:lpstr>
      <vt:lpstr>17_Office Theme</vt:lpstr>
      <vt:lpstr>16_Office Theme</vt:lpstr>
      <vt:lpstr>15_Office Theme</vt:lpstr>
      <vt:lpstr>14_Office Theme</vt:lpstr>
      <vt:lpstr>13_Office Theme</vt:lpstr>
      <vt:lpstr>12_Office Theme</vt:lpstr>
      <vt:lpstr>35_Office Theme</vt:lpstr>
      <vt:lpstr>6_Office Theme</vt:lpstr>
      <vt:lpstr>4_Office Theme</vt:lpstr>
      <vt:lpstr>3_Office Theme</vt:lpstr>
      <vt:lpstr>2_Office Theme</vt:lpstr>
      <vt:lpstr>1_Office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25_Office Theme</vt:lpstr>
      <vt:lpstr>11_Office Theme</vt:lpstr>
      <vt:lpstr>10_Office Theme</vt:lpstr>
      <vt:lpstr>9_Office Theme</vt:lpstr>
      <vt:lpstr>8_Office Theme</vt:lpstr>
      <vt:lpstr>7_Office Theme</vt:lpstr>
      <vt:lpstr>5_Office Theme</vt:lpstr>
      <vt:lpstr>26_Office Theme</vt:lpstr>
      <vt:lpstr>36_Office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Holmes</dc:creator>
  <cp:lastModifiedBy>Tinkler, Linda</cp:lastModifiedBy>
  <cp:revision>76</cp:revision>
  <dcterms:created xsi:type="dcterms:W3CDTF">2019-09-02T13:43:52Z</dcterms:created>
  <dcterms:modified xsi:type="dcterms:W3CDTF">2020-01-23T10:24:27Z</dcterms:modified>
</cp:coreProperties>
</file>