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69" r:id="rId5"/>
    <p:sldId id="259" r:id="rId6"/>
    <p:sldId id="270" r:id="rId7"/>
    <p:sldId id="264" r:id="rId8"/>
    <p:sldId id="265" r:id="rId9"/>
    <p:sldId id="266" r:id="rId10"/>
    <p:sldId id="271" r:id="rId11"/>
    <p:sldId id="272" r:id="rId12"/>
    <p:sldId id="273" r:id="rId13"/>
    <p:sldId id="275" r:id="rId14"/>
    <p:sldId id="276"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1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6B6201-5805-45E9-A18D-FDDC719DAFF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2B353DD7-92F6-4951-969B-8EE79D5D6320}">
      <dgm:prSet phldrT="[Text]"/>
      <dgm:spPr/>
      <dgm:t>
        <a:bodyPr/>
        <a:lstStyle/>
        <a:p>
          <a:r>
            <a:rPr lang="en-GB" dirty="0" smtClean="0"/>
            <a:t>1</a:t>
          </a:r>
          <a:endParaRPr lang="en-GB" dirty="0"/>
        </a:p>
      </dgm:t>
    </dgm:pt>
    <dgm:pt modelId="{1CF5E811-63D0-406C-9F30-C1E85101A455}" type="parTrans" cxnId="{91F1645E-FD60-4F19-816C-42AFD4EEA471}">
      <dgm:prSet/>
      <dgm:spPr/>
      <dgm:t>
        <a:bodyPr/>
        <a:lstStyle/>
        <a:p>
          <a:endParaRPr lang="en-GB"/>
        </a:p>
      </dgm:t>
    </dgm:pt>
    <dgm:pt modelId="{EAD186A3-4875-4C27-B08C-6DA72CF22555}" type="sibTrans" cxnId="{91F1645E-FD60-4F19-816C-42AFD4EEA471}">
      <dgm:prSet/>
      <dgm:spPr/>
      <dgm:t>
        <a:bodyPr/>
        <a:lstStyle/>
        <a:p>
          <a:endParaRPr lang="en-GB"/>
        </a:p>
      </dgm:t>
    </dgm:pt>
    <dgm:pt modelId="{923C60BE-FA20-40EC-8AA9-6FEFC59F68BB}">
      <dgm:prSet phldrT="[Text]" custT="1"/>
      <dgm:spPr/>
      <dgm:t>
        <a:bodyPr/>
        <a:lstStyle/>
        <a:p>
          <a:r>
            <a:rPr lang="en-GB" sz="2800" dirty="0" smtClean="0">
              <a:solidFill>
                <a:schemeClr val="tx2"/>
              </a:solidFill>
            </a:rPr>
            <a:t>204 statements from 58 participants </a:t>
          </a:r>
          <a:endParaRPr lang="en-GB" sz="2800" dirty="0">
            <a:solidFill>
              <a:schemeClr val="tx2"/>
            </a:solidFill>
          </a:endParaRPr>
        </a:p>
      </dgm:t>
    </dgm:pt>
    <dgm:pt modelId="{45B4D41C-303F-43D9-A2A9-F9135ED2DF17}" type="parTrans" cxnId="{F34EDCDD-916F-43C5-B884-DAE764BA3E42}">
      <dgm:prSet/>
      <dgm:spPr/>
      <dgm:t>
        <a:bodyPr/>
        <a:lstStyle/>
        <a:p>
          <a:endParaRPr lang="en-GB"/>
        </a:p>
      </dgm:t>
    </dgm:pt>
    <dgm:pt modelId="{127E2C1B-1492-4362-A891-C64384AEDDB5}" type="sibTrans" cxnId="{F34EDCDD-916F-43C5-B884-DAE764BA3E42}">
      <dgm:prSet/>
      <dgm:spPr/>
      <dgm:t>
        <a:bodyPr/>
        <a:lstStyle/>
        <a:p>
          <a:endParaRPr lang="en-GB"/>
        </a:p>
      </dgm:t>
    </dgm:pt>
    <dgm:pt modelId="{EDE7032F-ACCD-4104-8710-993F2CA1C992}">
      <dgm:prSet phldrT="[Text]"/>
      <dgm:spPr/>
      <dgm:t>
        <a:bodyPr/>
        <a:lstStyle/>
        <a:p>
          <a:r>
            <a:rPr lang="en-GB" dirty="0" smtClean="0"/>
            <a:t>2</a:t>
          </a:r>
          <a:endParaRPr lang="en-GB" dirty="0"/>
        </a:p>
      </dgm:t>
    </dgm:pt>
    <dgm:pt modelId="{24819D3B-6F00-4A29-8D2E-28D44A657322}" type="parTrans" cxnId="{B1D7864E-C7E0-4095-8192-B97E53FA973C}">
      <dgm:prSet/>
      <dgm:spPr/>
      <dgm:t>
        <a:bodyPr/>
        <a:lstStyle/>
        <a:p>
          <a:endParaRPr lang="en-GB"/>
        </a:p>
      </dgm:t>
    </dgm:pt>
    <dgm:pt modelId="{22D6221D-6BAE-4018-891A-B613A5BE7369}" type="sibTrans" cxnId="{B1D7864E-C7E0-4095-8192-B97E53FA973C}">
      <dgm:prSet/>
      <dgm:spPr/>
      <dgm:t>
        <a:bodyPr/>
        <a:lstStyle/>
        <a:p>
          <a:endParaRPr lang="en-GB"/>
        </a:p>
      </dgm:t>
    </dgm:pt>
    <dgm:pt modelId="{37E9150D-3D8B-438C-B07B-496635F26520}">
      <dgm:prSet phldrT="[Text]" custT="1"/>
      <dgm:spPr/>
      <dgm:t>
        <a:bodyPr/>
        <a:lstStyle/>
        <a:p>
          <a:r>
            <a:rPr lang="en-GB" sz="2800" dirty="0" smtClean="0">
              <a:solidFill>
                <a:schemeClr val="tx2"/>
              </a:solidFill>
            </a:rPr>
            <a:t>Ideas synthesis / data reduction by LR</a:t>
          </a:r>
          <a:endParaRPr lang="en-GB" sz="2800" dirty="0">
            <a:solidFill>
              <a:schemeClr val="tx2"/>
            </a:solidFill>
          </a:endParaRPr>
        </a:p>
      </dgm:t>
    </dgm:pt>
    <dgm:pt modelId="{28F294F4-3EBE-401A-9F13-FA53D2E9BF95}" type="parTrans" cxnId="{E9C884DC-B247-4451-8F2B-806FA05A0FA7}">
      <dgm:prSet/>
      <dgm:spPr/>
      <dgm:t>
        <a:bodyPr/>
        <a:lstStyle/>
        <a:p>
          <a:endParaRPr lang="en-GB"/>
        </a:p>
      </dgm:t>
    </dgm:pt>
    <dgm:pt modelId="{DFB3710E-9111-47EA-885D-4F65E150F4C3}" type="sibTrans" cxnId="{E9C884DC-B247-4451-8F2B-806FA05A0FA7}">
      <dgm:prSet/>
      <dgm:spPr/>
      <dgm:t>
        <a:bodyPr/>
        <a:lstStyle/>
        <a:p>
          <a:endParaRPr lang="en-GB"/>
        </a:p>
      </dgm:t>
    </dgm:pt>
    <dgm:pt modelId="{9614B803-3822-46B8-A156-22ABBADA7C8D}">
      <dgm:prSet phldrT="[Text]" custT="1"/>
      <dgm:spPr/>
      <dgm:t>
        <a:bodyPr/>
        <a:lstStyle/>
        <a:p>
          <a:r>
            <a:rPr lang="en-GB" sz="2800" dirty="0" smtClean="0">
              <a:solidFill>
                <a:schemeClr val="tx2"/>
              </a:solidFill>
            </a:rPr>
            <a:t>Independent verification by KH</a:t>
          </a:r>
          <a:endParaRPr lang="en-GB" sz="2800" dirty="0">
            <a:solidFill>
              <a:schemeClr val="tx2"/>
            </a:solidFill>
          </a:endParaRPr>
        </a:p>
      </dgm:t>
    </dgm:pt>
    <dgm:pt modelId="{0ED10C05-DBCA-4740-9DD8-DFAD949D6E6C}" type="parTrans" cxnId="{954D5BF4-638B-45F9-89AD-0A8C8DBEDD3A}">
      <dgm:prSet/>
      <dgm:spPr/>
      <dgm:t>
        <a:bodyPr/>
        <a:lstStyle/>
        <a:p>
          <a:endParaRPr lang="en-GB"/>
        </a:p>
      </dgm:t>
    </dgm:pt>
    <dgm:pt modelId="{E4AA29CE-08AD-404D-9F0D-8BCEDB7557FC}" type="sibTrans" cxnId="{954D5BF4-638B-45F9-89AD-0A8C8DBEDD3A}">
      <dgm:prSet/>
      <dgm:spPr/>
      <dgm:t>
        <a:bodyPr/>
        <a:lstStyle/>
        <a:p>
          <a:endParaRPr lang="en-GB"/>
        </a:p>
      </dgm:t>
    </dgm:pt>
    <dgm:pt modelId="{AA900DE8-FE83-48D2-A05D-D302ECBCEBFA}">
      <dgm:prSet phldrT="[Text]"/>
      <dgm:spPr/>
      <dgm:t>
        <a:bodyPr/>
        <a:lstStyle/>
        <a:p>
          <a:r>
            <a:rPr lang="en-GB" dirty="0" smtClean="0"/>
            <a:t>3</a:t>
          </a:r>
          <a:endParaRPr lang="en-GB" dirty="0"/>
        </a:p>
      </dgm:t>
    </dgm:pt>
    <dgm:pt modelId="{530006D0-A2C7-4232-8051-5FCF0E0B14AC}" type="parTrans" cxnId="{7B469113-5C21-4BC4-9FC6-A625FC229B6D}">
      <dgm:prSet/>
      <dgm:spPr/>
      <dgm:t>
        <a:bodyPr/>
        <a:lstStyle/>
        <a:p>
          <a:endParaRPr lang="en-GB"/>
        </a:p>
      </dgm:t>
    </dgm:pt>
    <dgm:pt modelId="{96AEFDAC-CFA9-4AE5-A86B-10B1B0CCCC43}" type="sibTrans" cxnId="{7B469113-5C21-4BC4-9FC6-A625FC229B6D}">
      <dgm:prSet/>
      <dgm:spPr/>
      <dgm:t>
        <a:bodyPr/>
        <a:lstStyle/>
        <a:p>
          <a:endParaRPr lang="en-GB"/>
        </a:p>
      </dgm:t>
    </dgm:pt>
    <dgm:pt modelId="{C1CF5F95-E02B-47EA-8379-E2DAED470B9C}">
      <dgm:prSet phldrT="[Text]"/>
      <dgm:spPr/>
      <dgm:t>
        <a:bodyPr/>
        <a:lstStyle/>
        <a:p>
          <a:r>
            <a:rPr lang="en-GB" dirty="0" smtClean="0">
              <a:solidFill>
                <a:schemeClr val="tx2"/>
              </a:solidFill>
            </a:rPr>
            <a:t>66 statements for sorting and rating </a:t>
          </a:r>
          <a:endParaRPr lang="en-GB" dirty="0">
            <a:solidFill>
              <a:schemeClr val="tx2"/>
            </a:solidFill>
          </a:endParaRPr>
        </a:p>
      </dgm:t>
    </dgm:pt>
    <dgm:pt modelId="{87A8BA12-DBA2-477E-AC51-7B19B75FA95C}" type="parTrans" cxnId="{86723686-C538-4D56-9717-18C480F874B4}">
      <dgm:prSet/>
      <dgm:spPr/>
      <dgm:t>
        <a:bodyPr/>
        <a:lstStyle/>
        <a:p>
          <a:endParaRPr lang="en-GB"/>
        </a:p>
      </dgm:t>
    </dgm:pt>
    <dgm:pt modelId="{3CC4D650-CAA4-477B-89BD-528E72103C64}" type="sibTrans" cxnId="{86723686-C538-4D56-9717-18C480F874B4}">
      <dgm:prSet/>
      <dgm:spPr/>
      <dgm:t>
        <a:bodyPr/>
        <a:lstStyle/>
        <a:p>
          <a:endParaRPr lang="en-GB"/>
        </a:p>
      </dgm:t>
    </dgm:pt>
    <dgm:pt modelId="{FB6A4A94-04E3-4D8D-89E6-3300BE8D48C9}">
      <dgm:prSet phldrT="[Text]"/>
      <dgm:spPr/>
      <dgm:t>
        <a:bodyPr/>
        <a:lstStyle/>
        <a:p>
          <a:endParaRPr lang="en-GB" dirty="0">
            <a:solidFill>
              <a:schemeClr val="tx2"/>
            </a:solidFill>
          </a:endParaRPr>
        </a:p>
      </dgm:t>
    </dgm:pt>
    <dgm:pt modelId="{2931F510-4F37-4BC0-80AC-F564B43014FE}" type="parTrans" cxnId="{132D9F75-14B1-4721-B6AE-36A3E833AE3B}">
      <dgm:prSet/>
      <dgm:spPr/>
      <dgm:t>
        <a:bodyPr/>
        <a:lstStyle/>
        <a:p>
          <a:endParaRPr lang="en-GB"/>
        </a:p>
      </dgm:t>
    </dgm:pt>
    <dgm:pt modelId="{46076789-9C5E-48BC-A68D-3A26D09D9A4F}" type="sibTrans" cxnId="{132D9F75-14B1-4721-B6AE-36A3E833AE3B}">
      <dgm:prSet/>
      <dgm:spPr/>
      <dgm:t>
        <a:bodyPr/>
        <a:lstStyle/>
        <a:p>
          <a:endParaRPr lang="en-GB"/>
        </a:p>
      </dgm:t>
    </dgm:pt>
    <dgm:pt modelId="{DBE650B6-A1E5-4547-A550-91BA775D5B7E}" type="pres">
      <dgm:prSet presAssocID="{AB6B6201-5805-45E9-A18D-FDDC719DAFF0}" presName="linearFlow" presStyleCnt="0">
        <dgm:presLayoutVars>
          <dgm:dir/>
          <dgm:animLvl val="lvl"/>
          <dgm:resizeHandles val="exact"/>
        </dgm:presLayoutVars>
      </dgm:prSet>
      <dgm:spPr/>
      <dgm:t>
        <a:bodyPr/>
        <a:lstStyle/>
        <a:p>
          <a:endParaRPr lang="en-GB"/>
        </a:p>
      </dgm:t>
    </dgm:pt>
    <dgm:pt modelId="{0D735BA5-3A52-4AD3-9850-47BDDB125841}" type="pres">
      <dgm:prSet presAssocID="{2B353DD7-92F6-4951-969B-8EE79D5D6320}" presName="composite" presStyleCnt="0"/>
      <dgm:spPr/>
    </dgm:pt>
    <dgm:pt modelId="{9736BD63-A9BB-40FB-97FB-CF5F1CA38AB6}" type="pres">
      <dgm:prSet presAssocID="{2B353DD7-92F6-4951-969B-8EE79D5D6320}" presName="parentText" presStyleLbl="alignNode1" presStyleIdx="0" presStyleCnt="3">
        <dgm:presLayoutVars>
          <dgm:chMax val="1"/>
          <dgm:bulletEnabled val="1"/>
        </dgm:presLayoutVars>
      </dgm:prSet>
      <dgm:spPr/>
      <dgm:t>
        <a:bodyPr/>
        <a:lstStyle/>
        <a:p>
          <a:endParaRPr lang="en-GB"/>
        </a:p>
      </dgm:t>
    </dgm:pt>
    <dgm:pt modelId="{D79E3BFA-81FB-4C26-A764-D24823D8AAAB}" type="pres">
      <dgm:prSet presAssocID="{2B353DD7-92F6-4951-969B-8EE79D5D6320}" presName="descendantText" presStyleLbl="alignAcc1" presStyleIdx="0" presStyleCnt="3">
        <dgm:presLayoutVars>
          <dgm:bulletEnabled val="1"/>
        </dgm:presLayoutVars>
      </dgm:prSet>
      <dgm:spPr/>
      <dgm:t>
        <a:bodyPr/>
        <a:lstStyle/>
        <a:p>
          <a:endParaRPr lang="en-GB"/>
        </a:p>
      </dgm:t>
    </dgm:pt>
    <dgm:pt modelId="{4FB6DAEF-C13A-4C41-BDB3-C88231EE060F}" type="pres">
      <dgm:prSet presAssocID="{EAD186A3-4875-4C27-B08C-6DA72CF22555}" presName="sp" presStyleCnt="0"/>
      <dgm:spPr/>
    </dgm:pt>
    <dgm:pt modelId="{7DED40AC-079E-42AE-A6D3-CED0EA093DD3}" type="pres">
      <dgm:prSet presAssocID="{EDE7032F-ACCD-4104-8710-993F2CA1C992}" presName="composite" presStyleCnt="0"/>
      <dgm:spPr/>
    </dgm:pt>
    <dgm:pt modelId="{308F540D-EBCE-48B7-8275-F4934094CA11}" type="pres">
      <dgm:prSet presAssocID="{EDE7032F-ACCD-4104-8710-993F2CA1C992}" presName="parentText" presStyleLbl="alignNode1" presStyleIdx="1" presStyleCnt="3">
        <dgm:presLayoutVars>
          <dgm:chMax val="1"/>
          <dgm:bulletEnabled val="1"/>
        </dgm:presLayoutVars>
      </dgm:prSet>
      <dgm:spPr/>
      <dgm:t>
        <a:bodyPr/>
        <a:lstStyle/>
        <a:p>
          <a:endParaRPr lang="en-GB"/>
        </a:p>
      </dgm:t>
    </dgm:pt>
    <dgm:pt modelId="{42669429-0EA0-44DA-BEBC-73FBBE529AFC}" type="pres">
      <dgm:prSet presAssocID="{EDE7032F-ACCD-4104-8710-993F2CA1C992}" presName="descendantText" presStyleLbl="alignAcc1" presStyleIdx="1" presStyleCnt="3">
        <dgm:presLayoutVars>
          <dgm:bulletEnabled val="1"/>
        </dgm:presLayoutVars>
      </dgm:prSet>
      <dgm:spPr/>
      <dgm:t>
        <a:bodyPr/>
        <a:lstStyle/>
        <a:p>
          <a:endParaRPr lang="en-GB"/>
        </a:p>
      </dgm:t>
    </dgm:pt>
    <dgm:pt modelId="{D14A0004-2C53-420A-A1AD-B326509FC64E}" type="pres">
      <dgm:prSet presAssocID="{22D6221D-6BAE-4018-891A-B613A5BE7369}" presName="sp" presStyleCnt="0"/>
      <dgm:spPr/>
    </dgm:pt>
    <dgm:pt modelId="{9B5BEEE9-D027-4039-A6A8-462B5F177D9A}" type="pres">
      <dgm:prSet presAssocID="{AA900DE8-FE83-48D2-A05D-D302ECBCEBFA}" presName="composite" presStyleCnt="0"/>
      <dgm:spPr/>
    </dgm:pt>
    <dgm:pt modelId="{E8CA5D31-1F80-4162-94FF-6635CCC4F0AC}" type="pres">
      <dgm:prSet presAssocID="{AA900DE8-FE83-48D2-A05D-D302ECBCEBFA}" presName="parentText" presStyleLbl="alignNode1" presStyleIdx="2" presStyleCnt="3">
        <dgm:presLayoutVars>
          <dgm:chMax val="1"/>
          <dgm:bulletEnabled val="1"/>
        </dgm:presLayoutVars>
      </dgm:prSet>
      <dgm:spPr/>
      <dgm:t>
        <a:bodyPr/>
        <a:lstStyle/>
        <a:p>
          <a:endParaRPr lang="en-GB"/>
        </a:p>
      </dgm:t>
    </dgm:pt>
    <dgm:pt modelId="{B1673E15-0117-4931-8C52-9FA21DF47413}" type="pres">
      <dgm:prSet presAssocID="{AA900DE8-FE83-48D2-A05D-D302ECBCEBFA}" presName="descendantText" presStyleLbl="alignAcc1" presStyleIdx="2" presStyleCnt="3">
        <dgm:presLayoutVars>
          <dgm:bulletEnabled val="1"/>
        </dgm:presLayoutVars>
      </dgm:prSet>
      <dgm:spPr/>
      <dgm:t>
        <a:bodyPr/>
        <a:lstStyle/>
        <a:p>
          <a:endParaRPr lang="en-GB"/>
        </a:p>
      </dgm:t>
    </dgm:pt>
  </dgm:ptLst>
  <dgm:cxnLst>
    <dgm:cxn modelId="{3970443B-8E18-4FED-91E4-165B7DC8C90E}" type="presOf" srcId="{FB6A4A94-04E3-4D8D-89E6-3300BE8D48C9}" destId="{B1673E15-0117-4931-8C52-9FA21DF47413}" srcOrd="0" destOrd="1" presId="urn:microsoft.com/office/officeart/2005/8/layout/chevron2"/>
    <dgm:cxn modelId="{78BE6B1D-16A2-4392-A18D-D49F339F2894}" type="presOf" srcId="{37E9150D-3D8B-438C-B07B-496635F26520}" destId="{42669429-0EA0-44DA-BEBC-73FBBE529AFC}" srcOrd="0" destOrd="0" presId="urn:microsoft.com/office/officeart/2005/8/layout/chevron2"/>
    <dgm:cxn modelId="{5A196D4A-7BE1-457D-87E5-605A07733548}" type="presOf" srcId="{AA900DE8-FE83-48D2-A05D-D302ECBCEBFA}" destId="{E8CA5D31-1F80-4162-94FF-6635CCC4F0AC}" srcOrd="0" destOrd="0" presId="urn:microsoft.com/office/officeart/2005/8/layout/chevron2"/>
    <dgm:cxn modelId="{E9C884DC-B247-4451-8F2B-806FA05A0FA7}" srcId="{EDE7032F-ACCD-4104-8710-993F2CA1C992}" destId="{37E9150D-3D8B-438C-B07B-496635F26520}" srcOrd="0" destOrd="0" parTransId="{28F294F4-3EBE-401A-9F13-FA53D2E9BF95}" sibTransId="{DFB3710E-9111-47EA-885D-4F65E150F4C3}"/>
    <dgm:cxn modelId="{B491AA5D-11C3-459A-81DE-09D28F72235E}" type="presOf" srcId="{2B353DD7-92F6-4951-969B-8EE79D5D6320}" destId="{9736BD63-A9BB-40FB-97FB-CF5F1CA38AB6}" srcOrd="0" destOrd="0" presId="urn:microsoft.com/office/officeart/2005/8/layout/chevron2"/>
    <dgm:cxn modelId="{86723686-C538-4D56-9717-18C480F874B4}" srcId="{AA900DE8-FE83-48D2-A05D-D302ECBCEBFA}" destId="{C1CF5F95-E02B-47EA-8379-E2DAED470B9C}" srcOrd="0" destOrd="0" parTransId="{87A8BA12-DBA2-477E-AC51-7B19B75FA95C}" sibTransId="{3CC4D650-CAA4-477B-89BD-528E72103C64}"/>
    <dgm:cxn modelId="{7B469113-5C21-4BC4-9FC6-A625FC229B6D}" srcId="{AB6B6201-5805-45E9-A18D-FDDC719DAFF0}" destId="{AA900DE8-FE83-48D2-A05D-D302ECBCEBFA}" srcOrd="2" destOrd="0" parTransId="{530006D0-A2C7-4232-8051-5FCF0E0B14AC}" sibTransId="{96AEFDAC-CFA9-4AE5-A86B-10B1B0CCCC43}"/>
    <dgm:cxn modelId="{6962BA71-844D-4F08-908B-AB3C4D751B70}" type="presOf" srcId="{923C60BE-FA20-40EC-8AA9-6FEFC59F68BB}" destId="{D79E3BFA-81FB-4C26-A764-D24823D8AAAB}" srcOrd="0" destOrd="0" presId="urn:microsoft.com/office/officeart/2005/8/layout/chevron2"/>
    <dgm:cxn modelId="{3C1A8745-9A78-4EF9-B022-7EE620BCFA1E}" type="presOf" srcId="{C1CF5F95-E02B-47EA-8379-E2DAED470B9C}" destId="{B1673E15-0117-4931-8C52-9FA21DF47413}" srcOrd="0" destOrd="0" presId="urn:microsoft.com/office/officeart/2005/8/layout/chevron2"/>
    <dgm:cxn modelId="{B1D7864E-C7E0-4095-8192-B97E53FA973C}" srcId="{AB6B6201-5805-45E9-A18D-FDDC719DAFF0}" destId="{EDE7032F-ACCD-4104-8710-993F2CA1C992}" srcOrd="1" destOrd="0" parTransId="{24819D3B-6F00-4A29-8D2E-28D44A657322}" sibTransId="{22D6221D-6BAE-4018-891A-B613A5BE7369}"/>
    <dgm:cxn modelId="{8ED995D0-1086-4A79-8F14-1CC7F2FC14EB}" type="presOf" srcId="{AB6B6201-5805-45E9-A18D-FDDC719DAFF0}" destId="{DBE650B6-A1E5-4547-A550-91BA775D5B7E}" srcOrd="0" destOrd="0" presId="urn:microsoft.com/office/officeart/2005/8/layout/chevron2"/>
    <dgm:cxn modelId="{EF6CDC92-0D47-4A70-BC73-ABFED1DD093E}" type="presOf" srcId="{EDE7032F-ACCD-4104-8710-993F2CA1C992}" destId="{308F540D-EBCE-48B7-8275-F4934094CA11}" srcOrd="0" destOrd="0" presId="urn:microsoft.com/office/officeart/2005/8/layout/chevron2"/>
    <dgm:cxn modelId="{954D5BF4-638B-45F9-89AD-0A8C8DBEDD3A}" srcId="{EDE7032F-ACCD-4104-8710-993F2CA1C992}" destId="{9614B803-3822-46B8-A156-22ABBADA7C8D}" srcOrd="1" destOrd="0" parTransId="{0ED10C05-DBCA-4740-9DD8-DFAD949D6E6C}" sibTransId="{E4AA29CE-08AD-404D-9F0D-8BCEDB7557FC}"/>
    <dgm:cxn modelId="{3BDBE3DB-C852-4178-816C-86EF7219CFF1}" type="presOf" srcId="{9614B803-3822-46B8-A156-22ABBADA7C8D}" destId="{42669429-0EA0-44DA-BEBC-73FBBE529AFC}" srcOrd="0" destOrd="1" presId="urn:microsoft.com/office/officeart/2005/8/layout/chevron2"/>
    <dgm:cxn modelId="{F34EDCDD-916F-43C5-B884-DAE764BA3E42}" srcId="{2B353DD7-92F6-4951-969B-8EE79D5D6320}" destId="{923C60BE-FA20-40EC-8AA9-6FEFC59F68BB}" srcOrd="0" destOrd="0" parTransId="{45B4D41C-303F-43D9-A2A9-F9135ED2DF17}" sibTransId="{127E2C1B-1492-4362-A891-C64384AEDDB5}"/>
    <dgm:cxn modelId="{132D9F75-14B1-4721-B6AE-36A3E833AE3B}" srcId="{AA900DE8-FE83-48D2-A05D-D302ECBCEBFA}" destId="{FB6A4A94-04E3-4D8D-89E6-3300BE8D48C9}" srcOrd="1" destOrd="0" parTransId="{2931F510-4F37-4BC0-80AC-F564B43014FE}" sibTransId="{46076789-9C5E-48BC-A68D-3A26D09D9A4F}"/>
    <dgm:cxn modelId="{91F1645E-FD60-4F19-816C-42AFD4EEA471}" srcId="{AB6B6201-5805-45E9-A18D-FDDC719DAFF0}" destId="{2B353DD7-92F6-4951-969B-8EE79D5D6320}" srcOrd="0" destOrd="0" parTransId="{1CF5E811-63D0-406C-9F30-C1E85101A455}" sibTransId="{EAD186A3-4875-4C27-B08C-6DA72CF22555}"/>
    <dgm:cxn modelId="{0174F10A-CF54-404E-BE70-B1B16AE90B07}" type="presParOf" srcId="{DBE650B6-A1E5-4547-A550-91BA775D5B7E}" destId="{0D735BA5-3A52-4AD3-9850-47BDDB125841}" srcOrd="0" destOrd="0" presId="urn:microsoft.com/office/officeart/2005/8/layout/chevron2"/>
    <dgm:cxn modelId="{10801177-F7BD-4486-B009-451A1FA52FA5}" type="presParOf" srcId="{0D735BA5-3A52-4AD3-9850-47BDDB125841}" destId="{9736BD63-A9BB-40FB-97FB-CF5F1CA38AB6}" srcOrd="0" destOrd="0" presId="urn:microsoft.com/office/officeart/2005/8/layout/chevron2"/>
    <dgm:cxn modelId="{18209EFD-D7C4-4792-91AC-9066C45FAF3E}" type="presParOf" srcId="{0D735BA5-3A52-4AD3-9850-47BDDB125841}" destId="{D79E3BFA-81FB-4C26-A764-D24823D8AAAB}" srcOrd="1" destOrd="0" presId="urn:microsoft.com/office/officeart/2005/8/layout/chevron2"/>
    <dgm:cxn modelId="{B0865099-E80E-4F83-8E15-F6BA05E78879}" type="presParOf" srcId="{DBE650B6-A1E5-4547-A550-91BA775D5B7E}" destId="{4FB6DAEF-C13A-4C41-BDB3-C88231EE060F}" srcOrd="1" destOrd="0" presId="urn:microsoft.com/office/officeart/2005/8/layout/chevron2"/>
    <dgm:cxn modelId="{BE3610DB-48BA-48BA-86CE-19EA8C9580D8}" type="presParOf" srcId="{DBE650B6-A1E5-4547-A550-91BA775D5B7E}" destId="{7DED40AC-079E-42AE-A6D3-CED0EA093DD3}" srcOrd="2" destOrd="0" presId="urn:microsoft.com/office/officeart/2005/8/layout/chevron2"/>
    <dgm:cxn modelId="{DADA9246-613F-408D-8F0D-369447C0764D}" type="presParOf" srcId="{7DED40AC-079E-42AE-A6D3-CED0EA093DD3}" destId="{308F540D-EBCE-48B7-8275-F4934094CA11}" srcOrd="0" destOrd="0" presId="urn:microsoft.com/office/officeart/2005/8/layout/chevron2"/>
    <dgm:cxn modelId="{CD1C4D8C-10C9-44B5-BBCC-B7D8F866F160}" type="presParOf" srcId="{7DED40AC-079E-42AE-A6D3-CED0EA093DD3}" destId="{42669429-0EA0-44DA-BEBC-73FBBE529AFC}" srcOrd="1" destOrd="0" presId="urn:microsoft.com/office/officeart/2005/8/layout/chevron2"/>
    <dgm:cxn modelId="{D3A91A69-60F0-4DF9-97A6-F4DECC995EFA}" type="presParOf" srcId="{DBE650B6-A1E5-4547-A550-91BA775D5B7E}" destId="{D14A0004-2C53-420A-A1AD-B326509FC64E}" srcOrd="3" destOrd="0" presId="urn:microsoft.com/office/officeart/2005/8/layout/chevron2"/>
    <dgm:cxn modelId="{E006DF1C-682A-4D39-BD4E-0A977CA86FDC}" type="presParOf" srcId="{DBE650B6-A1E5-4547-A550-91BA775D5B7E}" destId="{9B5BEEE9-D027-4039-A6A8-462B5F177D9A}" srcOrd="4" destOrd="0" presId="urn:microsoft.com/office/officeart/2005/8/layout/chevron2"/>
    <dgm:cxn modelId="{A2DBF323-AF24-4E2C-AFE1-1BDB5360CE84}" type="presParOf" srcId="{9B5BEEE9-D027-4039-A6A8-462B5F177D9A}" destId="{E8CA5D31-1F80-4162-94FF-6635CCC4F0AC}" srcOrd="0" destOrd="0" presId="urn:microsoft.com/office/officeart/2005/8/layout/chevron2"/>
    <dgm:cxn modelId="{B07B5927-CA09-45B2-8BAD-AB295F0F0A05}" type="presParOf" srcId="{9B5BEEE9-D027-4039-A6A8-462B5F177D9A}" destId="{B1673E15-0117-4931-8C52-9FA21DF4741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36BD63-A9BB-40FB-97FB-CF5F1CA38AB6}">
      <dsp:nvSpPr>
        <dsp:cNvPr id="0" name=""/>
        <dsp:cNvSpPr/>
      </dsp:nvSpPr>
      <dsp:spPr>
        <a:xfrm rot="5400000">
          <a:off x="-245635" y="24608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t>1</a:t>
          </a:r>
          <a:endParaRPr lang="en-GB" sz="3200" kern="1200" dirty="0"/>
        </a:p>
      </dsp:txBody>
      <dsp:txXfrm rot="-5400000">
        <a:off x="1" y="573596"/>
        <a:ext cx="1146297" cy="491270"/>
      </dsp:txXfrm>
    </dsp:sp>
    <dsp:sp modelId="{D79E3BFA-81FB-4C26-A764-D24823D8AAAB}">
      <dsp:nvSpPr>
        <dsp:cNvPr id="0" name=""/>
        <dsp:cNvSpPr/>
      </dsp:nvSpPr>
      <dsp:spPr>
        <a:xfrm rot="5400000">
          <a:off x="4155739" y="-300899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GB" sz="2800" kern="1200" dirty="0" smtClean="0">
              <a:solidFill>
                <a:schemeClr val="tx2"/>
              </a:solidFill>
            </a:rPr>
            <a:t>204 statements from 58 participants </a:t>
          </a:r>
          <a:endParaRPr lang="en-GB" sz="2800" kern="1200" dirty="0">
            <a:solidFill>
              <a:schemeClr val="tx2"/>
            </a:solidFill>
          </a:endParaRPr>
        </a:p>
      </dsp:txBody>
      <dsp:txXfrm rot="-5400000">
        <a:off x="1146298" y="52408"/>
        <a:ext cx="7031341" cy="960496"/>
      </dsp:txXfrm>
    </dsp:sp>
    <dsp:sp modelId="{308F540D-EBCE-48B7-8275-F4934094CA11}">
      <dsp:nvSpPr>
        <dsp:cNvPr id="0" name=""/>
        <dsp:cNvSpPr/>
      </dsp:nvSpPr>
      <dsp:spPr>
        <a:xfrm rot="5400000">
          <a:off x="-245635" y="168983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t>2</a:t>
          </a:r>
          <a:endParaRPr lang="en-GB" sz="3200" kern="1200" dirty="0"/>
        </a:p>
      </dsp:txBody>
      <dsp:txXfrm rot="-5400000">
        <a:off x="1" y="2017346"/>
        <a:ext cx="1146297" cy="491270"/>
      </dsp:txXfrm>
    </dsp:sp>
    <dsp:sp modelId="{42669429-0EA0-44DA-BEBC-73FBBE529AFC}">
      <dsp:nvSpPr>
        <dsp:cNvPr id="0" name=""/>
        <dsp:cNvSpPr/>
      </dsp:nvSpPr>
      <dsp:spPr>
        <a:xfrm rot="5400000">
          <a:off x="4155739" y="-156524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GB" sz="2800" kern="1200" dirty="0" smtClean="0">
              <a:solidFill>
                <a:schemeClr val="tx2"/>
              </a:solidFill>
            </a:rPr>
            <a:t>Ideas synthesis / data reduction by LR</a:t>
          </a:r>
          <a:endParaRPr lang="en-GB" sz="2800" kern="1200" dirty="0">
            <a:solidFill>
              <a:schemeClr val="tx2"/>
            </a:solidFill>
          </a:endParaRPr>
        </a:p>
        <a:p>
          <a:pPr marL="285750" lvl="1" indent="-285750" algn="l" defTabSz="1244600">
            <a:lnSpc>
              <a:spcPct val="90000"/>
            </a:lnSpc>
            <a:spcBef>
              <a:spcPct val="0"/>
            </a:spcBef>
            <a:spcAft>
              <a:spcPct val="15000"/>
            </a:spcAft>
            <a:buChar char="••"/>
          </a:pPr>
          <a:r>
            <a:rPr lang="en-GB" sz="2800" kern="1200" dirty="0" smtClean="0">
              <a:solidFill>
                <a:schemeClr val="tx2"/>
              </a:solidFill>
            </a:rPr>
            <a:t>Independent verification by KH</a:t>
          </a:r>
          <a:endParaRPr lang="en-GB" sz="2800" kern="1200" dirty="0">
            <a:solidFill>
              <a:schemeClr val="tx2"/>
            </a:solidFill>
          </a:endParaRPr>
        </a:p>
      </dsp:txBody>
      <dsp:txXfrm rot="-5400000">
        <a:off x="1146298" y="1496158"/>
        <a:ext cx="7031341" cy="960496"/>
      </dsp:txXfrm>
    </dsp:sp>
    <dsp:sp modelId="{E8CA5D31-1F80-4162-94FF-6635CCC4F0AC}">
      <dsp:nvSpPr>
        <dsp:cNvPr id="0" name=""/>
        <dsp:cNvSpPr/>
      </dsp:nvSpPr>
      <dsp:spPr>
        <a:xfrm rot="5400000">
          <a:off x="-245635" y="313358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t>3</a:t>
          </a:r>
          <a:endParaRPr lang="en-GB" sz="3200" kern="1200" dirty="0"/>
        </a:p>
      </dsp:txBody>
      <dsp:txXfrm rot="-5400000">
        <a:off x="1" y="3461096"/>
        <a:ext cx="1146297" cy="491270"/>
      </dsp:txXfrm>
    </dsp:sp>
    <dsp:sp modelId="{B1673E15-0117-4931-8C52-9FA21DF47413}">
      <dsp:nvSpPr>
        <dsp:cNvPr id="0" name=""/>
        <dsp:cNvSpPr/>
      </dsp:nvSpPr>
      <dsp:spPr>
        <a:xfrm rot="5400000">
          <a:off x="4155739" y="-12149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n-GB" sz="3000" kern="1200" dirty="0" smtClean="0">
              <a:solidFill>
                <a:schemeClr val="tx2"/>
              </a:solidFill>
            </a:rPr>
            <a:t>66 statements for sorting and rating </a:t>
          </a:r>
          <a:endParaRPr lang="en-GB" sz="3000" kern="1200" dirty="0">
            <a:solidFill>
              <a:schemeClr val="tx2"/>
            </a:solidFill>
          </a:endParaRPr>
        </a:p>
        <a:p>
          <a:pPr marL="285750" lvl="1" indent="-285750" algn="l" defTabSz="1333500">
            <a:lnSpc>
              <a:spcPct val="90000"/>
            </a:lnSpc>
            <a:spcBef>
              <a:spcPct val="0"/>
            </a:spcBef>
            <a:spcAft>
              <a:spcPct val="15000"/>
            </a:spcAft>
            <a:buChar char="••"/>
          </a:pPr>
          <a:endParaRPr lang="en-GB" sz="3000" kern="1200" dirty="0">
            <a:solidFill>
              <a:schemeClr val="tx2"/>
            </a:solidFill>
          </a:endParaRPr>
        </a:p>
      </dsp:txBody>
      <dsp:txXfrm rot="-5400000">
        <a:off x="1146298" y="2939908"/>
        <a:ext cx="7031341" cy="96049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D642E15-1049-4272-9380-2E1CF95F310C}" type="datetimeFigureOut">
              <a:rPr lang="en-GB" smtClean="0"/>
              <a:t>16/01/2020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F42C2-485E-469A-ADD9-E9E5589FD6BE}" type="slidenum">
              <a:rPr lang="en-GB" smtClean="0"/>
              <a:t>‹#›</a:t>
            </a:fld>
            <a:endParaRPr lang="en-GB"/>
          </a:p>
        </p:txBody>
      </p:sp>
    </p:spTree>
    <p:extLst>
      <p:ext uri="{BB962C8B-B14F-4D97-AF65-F5344CB8AC3E}">
        <p14:creationId xmlns:p14="http://schemas.microsoft.com/office/powerpoint/2010/main" val="391815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642E15-1049-4272-9380-2E1CF95F310C}" type="datetimeFigureOut">
              <a:rPr lang="en-GB" smtClean="0"/>
              <a:t>16/01/2020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F42C2-485E-469A-ADD9-E9E5589FD6BE}" type="slidenum">
              <a:rPr lang="en-GB" smtClean="0"/>
              <a:t>‹#›</a:t>
            </a:fld>
            <a:endParaRPr lang="en-GB"/>
          </a:p>
        </p:txBody>
      </p:sp>
    </p:spTree>
    <p:extLst>
      <p:ext uri="{BB962C8B-B14F-4D97-AF65-F5344CB8AC3E}">
        <p14:creationId xmlns:p14="http://schemas.microsoft.com/office/powerpoint/2010/main" val="3356678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642E15-1049-4272-9380-2E1CF95F310C}" type="datetimeFigureOut">
              <a:rPr lang="en-GB" smtClean="0"/>
              <a:t>16/01/2020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F42C2-485E-469A-ADD9-E9E5589FD6BE}" type="slidenum">
              <a:rPr lang="en-GB" smtClean="0"/>
              <a:t>‹#›</a:t>
            </a:fld>
            <a:endParaRPr lang="en-GB"/>
          </a:p>
        </p:txBody>
      </p:sp>
    </p:spTree>
    <p:extLst>
      <p:ext uri="{BB962C8B-B14F-4D97-AF65-F5344CB8AC3E}">
        <p14:creationId xmlns:p14="http://schemas.microsoft.com/office/powerpoint/2010/main" val="2641358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642E15-1049-4272-9380-2E1CF95F310C}" type="datetimeFigureOut">
              <a:rPr lang="en-GB" smtClean="0"/>
              <a:t>16/01/2020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F42C2-485E-469A-ADD9-E9E5589FD6BE}" type="slidenum">
              <a:rPr lang="en-GB" smtClean="0"/>
              <a:t>‹#›</a:t>
            </a:fld>
            <a:endParaRPr lang="en-GB"/>
          </a:p>
        </p:txBody>
      </p:sp>
    </p:spTree>
    <p:extLst>
      <p:ext uri="{BB962C8B-B14F-4D97-AF65-F5344CB8AC3E}">
        <p14:creationId xmlns:p14="http://schemas.microsoft.com/office/powerpoint/2010/main" val="3835457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642E15-1049-4272-9380-2E1CF95F310C}" type="datetimeFigureOut">
              <a:rPr lang="en-GB" smtClean="0"/>
              <a:t>16/01/2020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F42C2-485E-469A-ADD9-E9E5589FD6BE}" type="slidenum">
              <a:rPr lang="en-GB" smtClean="0"/>
              <a:t>‹#›</a:t>
            </a:fld>
            <a:endParaRPr lang="en-GB"/>
          </a:p>
        </p:txBody>
      </p:sp>
    </p:spTree>
    <p:extLst>
      <p:ext uri="{BB962C8B-B14F-4D97-AF65-F5344CB8AC3E}">
        <p14:creationId xmlns:p14="http://schemas.microsoft.com/office/powerpoint/2010/main" val="2794479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D642E15-1049-4272-9380-2E1CF95F310C}" type="datetimeFigureOut">
              <a:rPr lang="en-GB" smtClean="0"/>
              <a:t>16/01/2020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5F42C2-485E-469A-ADD9-E9E5589FD6BE}" type="slidenum">
              <a:rPr lang="en-GB" smtClean="0"/>
              <a:t>‹#›</a:t>
            </a:fld>
            <a:endParaRPr lang="en-GB"/>
          </a:p>
        </p:txBody>
      </p:sp>
    </p:spTree>
    <p:extLst>
      <p:ext uri="{BB962C8B-B14F-4D97-AF65-F5344CB8AC3E}">
        <p14:creationId xmlns:p14="http://schemas.microsoft.com/office/powerpoint/2010/main" val="3858915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D642E15-1049-4272-9380-2E1CF95F310C}" type="datetimeFigureOut">
              <a:rPr lang="en-GB" smtClean="0"/>
              <a:t>16/01/2020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45F42C2-485E-469A-ADD9-E9E5589FD6BE}" type="slidenum">
              <a:rPr lang="en-GB" smtClean="0"/>
              <a:t>‹#›</a:t>
            </a:fld>
            <a:endParaRPr lang="en-GB"/>
          </a:p>
        </p:txBody>
      </p:sp>
    </p:spTree>
    <p:extLst>
      <p:ext uri="{BB962C8B-B14F-4D97-AF65-F5344CB8AC3E}">
        <p14:creationId xmlns:p14="http://schemas.microsoft.com/office/powerpoint/2010/main" val="3291967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D642E15-1049-4272-9380-2E1CF95F310C}" type="datetimeFigureOut">
              <a:rPr lang="en-GB" smtClean="0"/>
              <a:t>16/01/2020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45F42C2-485E-469A-ADD9-E9E5589FD6BE}" type="slidenum">
              <a:rPr lang="en-GB" smtClean="0"/>
              <a:t>‹#›</a:t>
            </a:fld>
            <a:endParaRPr lang="en-GB"/>
          </a:p>
        </p:txBody>
      </p:sp>
    </p:spTree>
    <p:extLst>
      <p:ext uri="{BB962C8B-B14F-4D97-AF65-F5344CB8AC3E}">
        <p14:creationId xmlns:p14="http://schemas.microsoft.com/office/powerpoint/2010/main" val="722214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642E15-1049-4272-9380-2E1CF95F310C}" type="datetimeFigureOut">
              <a:rPr lang="en-GB" smtClean="0"/>
              <a:t>16/01/2020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45F42C2-485E-469A-ADD9-E9E5589FD6BE}" type="slidenum">
              <a:rPr lang="en-GB" smtClean="0"/>
              <a:t>‹#›</a:t>
            </a:fld>
            <a:endParaRPr lang="en-GB"/>
          </a:p>
        </p:txBody>
      </p:sp>
    </p:spTree>
    <p:extLst>
      <p:ext uri="{BB962C8B-B14F-4D97-AF65-F5344CB8AC3E}">
        <p14:creationId xmlns:p14="http://schemas.microsoft.com/office/powerpoint/2010/main" val="191550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642E15-1049-4272-9380-2E1CF95F310C}" type="datetimeFigureOut">
              <a:rPr lang="en-GB" smtClean="0"/>
              <a:t>16/01/2020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5F42C2-485E-469A-ADD9-E9E5589FD6BE}" type="slidenum">
              <a:rPr lang="en-GB" smtClean="0"/>
              <a:t>‹#›</a:t>
            </a:fld>
            <a:endParaRPr lang="en-GB"/>
          </a:p>
        </p:txBody>
      </p:sp>
    </p:spTree>
    <p:extLst>
      <p:ext uri="{BB962C8B-B14F-4D97-AF65-F5344CB8AC3E}">
        <p14:creationId xmlns:p14="http://schemas.microsoft.com/office/powerpoint/2010/main" val="645765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642E15-1049-4272-9380-2E1CF95F310C}" type="datetimeFigureOut">
              <a:rPr lang="en-GB" smtClean="0"/>
              <a:t>16/01/2020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5F42C2-485E-469A-ADD9-E9E5589FD6BE}" type="slidenum">
              <a:rPr lang="en-GB" smtClean="0"/>
              <a:t>‹#›</a:t>
            </a:fld>
            <a:endParaRPr lang="en-GB"/>
          </a:p>
        </p:txBody>
      </p:sp>
    </p:spTree>
    <p:extLst>
      <p:ext uri="{BB962C8B-B14F-4D97-AF65-F5344CB8AC3E}">
        <p14:creationId xmlns:p14="http://schemas.microsoft.com/office/powerpoint/2010/main" val="2493058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642E15-1049-4272-9380-2E1CF95F310C}" type="datetimeFigureOut">
              <a:rPr lang="en-GB" smtClean="0"/>
              <a:t>16/01/2020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5F42C2-485E-469A-ADD9-E9E5589FD6BE}" type="slidenum">
              <a:rPr lang="en-GB" smtClean="0"/>
              <a:t>‹#›</a:t>
            </a:fld>
            <a:endParaRPr lang="en-GB"/>
          </a:p>
        </p:txBody>
      </p:sp>
    </p:spTree>
    <p:extLst>
      <p:ext uri="{BB962C8B-B14F-4D97-AF65-F5344CB8AC3E}">
        <p14:creationId xmlns:p14="http://schemas.microsoft.com/office/powerpoint/2010/main" val="4224745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lisa.robinson@ncl.ac.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484784"/>
            <a:ext cx="7772400" cy="1470025"/>
          </a:xfrm>
        </p:spPr>
        <p:txBody>
          <a:bodyPr>
            <a:noAutofit/>
          </a:bodyPr>
          <a:lstStyle/>
          <a:p>
            <a:r>
              <a:rPr lang="en-GB" sz="3200" b="1" dirty="0" smtClean="0">
                <a:solidFill>
                  <a:srgbClr val="FF0000"/>
                </a:solidFill>
                <a:latin typeface="+mn-lt"/>
              </a:rPr>
              <a:t>Conceptualising the key components of rehabilitation following major musculoskeletal trauma: a mixed methods service evaluation </a:t>
            </a:r>
            <a:endParaRPr lang="en-GB" sz="3200" b="1" dirty="0">
              <a:solidFill>
                <a:srgbClr val="FF0000"/>
              </a:solidFill>
              <a:latin typeface="+mn-lt"/>
            </a:endParaRPr>
          </a:p>
        </p:txBody>
      </p:sp>
      <p:sp>
        <p:nvSpPr>
          <p:cNvPr id="3" name="Subtitle 2"/>
          <p:cNvSpPr>
            <a:spLocks noGrp="1"/>
          </p:cNvSpPr>
          <p:nvPr>
            <p:ph type="subTitle" idx="1"/>
          </p:nvPr>
        </p:nvSpPr>
        <p:spPr>
          <a:xfrm>
            <a:off x="1331640" y="4365104"/>
            <a:ext cx="6400800" cy="1752600"/>
          </a:xfrm>
        </p:spPr>
        <p:txBody>
          <a:bodyPr>
            <a:normAutofit/>
          </a:bodyPr>
          <a:lstStyle/>
          <a:p>
            <a:r>
              <a:rPr lang="en-GB" sz="2800" b="1" dirty="0" smtClean="0">
                <a:solidFill>
                  <a:schemeClr val="tx2"/>
                </a:solidFill>
              </a:rPr>
              <a:t>Dr Lisa Robinson</a:t>
            </a:r>
          </a:p>
          <a:p>
            <a:r>
              <a:rPr lang="en-GB" sz="2800" b="1" dirty="0" smtClean="0">
                <a:solidFill>
                  <a:schemeClr val="tx2"/>
                </a:solidFill>
              </a:rPr>
              <a:t>Consultant Allied Health Professional </a:t>
            </a:r>
          </a:p>
          <a:p>
            <a:r>
              <a:rPr lang="en-GB" sz="2800" b="1" dirty="0" smtClean="0">
                <a:solidFill>
                  <a:schemeClr val="tx2"/>
                </a:solidFill>
              </a:rPr>
              <a:t>Honorary Senior Lecturer </a:t>
            </a:r>
          </a:p>
        </p:txBody>
      </p:sp>
    </p:spTree>
    <p:extLst>
      <p:ext uri="{BB962C8B-B14F-4D97-AF65-F5344CB8AC3E}">
        <p14:creationId xmlns:p14="http://schemas.microsoft.com/office/powerpoint/2010/main" val="19476768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Points"/>
          <p:cNvGrpSpPr/>
          <p:nvPr/>
        </p:nvGrpSpPr>
        <p:grpSpPr>
          <a:xfrm>
            <a:off x="930017" y="254476"/>
            <a:ext cx="4913476" cy="2995805"/>
            <a:chOff x="914400" y="1828800"/>
            <a:chExt cx="7315200" cy="4114800"/>
          </a:xfrm>
        </p:grpSpPr>
        <p:sp>
          <p:nvSpPr>
            <p:cNvPr id="5" name="diagram_33834_leftaxislabel"/>
            <p:cNvSpPr txBox="1"/>
            <p:nvPr/>
          </p:nvSpPr>
          <p:spPr>
            <a:xfrm>
              <a:off x="3611880" y="2148840"/>
              <a:ext cx="0" cy="0"/>
            </a:xfrm>
            <a:prstGeom prst="rect">
              <a:avLst/>
            </a:prstGeom>
            <a:noFill/>
          </p:spPr>
          <p:txBody>
            <a:bodyPr wrap="none" rtlCol="0">
              <a:noAutofit/>
            </a:bodyPr>
            <a:lstStyle/>
            <a:p>
              <a:pPr algn="r"/>
              <a:r>
                <a:rPr lang="en-US" sz="1200" b="1" dirty="0">
                  <a:solidFill>
                    <a:srgbClr val="000000"/>
                  </a:solidFill>
                </a:rPr>
                <a:t>Importance </a:t>
              </a:r>
              <a:r>
                <a:rPr lang="en-US" sz="1200" b="1" dirty="0" smtClean="0">
                  <a:solidFill>
                    <a:srgbClr val="000000"/>
                  </a:solidFill>
                </a:rPr>
                <a:t>Patients</a:t>
              </a:r>
              <a:endParaRPr lang="en-US" sz="1200" dirty="0"/>
            </a:p>
          </p:txBody>
        </p:sp>
        <p:sp>
          <p:nvSpPr>
            <p:cNvPr id="6" name="diagram_33834_rightaxislabel"/>
            <p:cNvSpPr txBox="1"/>
            <p:nvPr/>
          </p:nvSpPr>
          <p:spPr>
            <a:xfrm>
              <a:off x="5532120" y="2148840"/>
              <a:ext cx="0" cy="0"/>
            </a:xfrm>
            <a:prstGeom prst="rect">
              <a:avLst/>
            </a:prstGeom>
            <a:noFill/>
          </p:spPr>
          <p:txBody>
            <a:bodyPr wrap="none" rtlCol="0">
              <a:noAutofit/>
            </a:bodyPr>
            <a:lstStyle/>
            <a:p>
              <a:r>
                <a:rPr lang="en-US" sz="1200" b="1" dirty="0">
                  <a:solidFill>
                    <a:srgbClr val="000000"/>
                  </a:solidFill>
                </a:rPr>
                <a:t>Success </a:t>
              </a:r>
              <a:r>
                <a:rPr lang="en-US" sz="1200" b="1" dirty="0" smtClean="0">
                  <a:solidFill>
                    <a:srgbClr val="000000"/>
                  </a:solidFill>
                </a:rPr>
                <a:t>Patients</a:t>
              </a:r>
              <a:endParaRPr lang="en-US" sz="1200" dirty="0"/>
            </a:p>
          </p:txBody>
        </p:sp>
        <p:cxnSp>
          <p:nvCxnSpPr>
            <p:cNvPr id="7" name="diagram_33834_leftaxis"/>
            <p:cNvCxnSpPr/>
            <p:nvPr/>
          </p:nvCxnSpPr>
          <p:spPr>
            <a:xfrm flipV="1">
              <a:off x="3886200" y="2491740"/>
              <a:ext cx="0" cy="3017520"/>
            </a:xfrm>
            <a:prstGeom prst="line">
              <a:avLst/>
            </a:prstGeom>
            <a:solidFill>
              <a:srgbClr val="000000"/>
            </a:solidFill>
            <a:ln w="12700">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8" name="diagram_33834_rightaxis"/>
            <p:cNvCxnSpPr/>
            <p:nvPr/>
          </p:nvCxnSpPr>
          <p:spPr>
            <a:xfrm flipV="1">
              <a:off x="5257800" y="2491740"/>
              <a:ext cx="0" cy="3017520"/>
            </a:xfrm>
            <a:prstGeom prst="line">
              <a:avLst/>
            </a:prstGeom>
            <a:solidFill>
              <a:srgbClr val="000000"/>
            </a:solidFill>
            <a:ln w="12700">
              <a:solidFill>
                <a:srgbClr val="999999"/>
              </a:solidFill>
            </a:ln>
          </p:spPr>
          <p:style>
            <a:lnRef idx="1">
              <a:schemeClr val="accent1"/>
            </a:lnRef>
            <a:fillRef idx="0">
              <a:schemeClr val="accent1"/>
            </a:fillRef>
            <a:effectRef idx="0">
              <a:schemeClr val="accent1"/>
            </a:effectRef>
            <a:fontRef idx="minor">
              <a:schemeClr val="tx1"/>
            </a:fontRef>
          </p:style>
        </p:cxnSp>
        <p:sp>
          <p:nvSpPr>
            <p:cNvPr id="9" name="diagram_33834_leftpoint_3"/>
            <p:cNvSpPr txBox="1"/>
            <p:nvPr/>
          </p:nvSpPr>
          <p:spPr>
            <a:xfrm>
              <a:off x="3474720" y="2432304"/>
              <a:ext cx="0" cy="0"/>
            </a:xfrm>
            <a:prstGeom prst="rect">
              <a:avLst/>
            </a:prstGeom>
            <a:noFill/>
          </p:spPr>
          <p:txBody>
            <a:bodyPr wrap="none" rtlCol="0">
              <a:noAutofit/>
            </a:bodyPr>
            <a:lstStyle/>
            <a:p>
              <a:pPr algn="r"/>
              <a:r>
                <a:rPr lang="en-US" sz="1200" b="1" dirty="0">
                  <a:solidFill>
                    <a:srgbClr val="F4A460"/>
                  </a:solidFill>
                </a:rPr>
                <a:t>Planning for home</a:t>
              </a:r>
              <a:endParaRPr lang="en-US" sz="1200" b="1" dirty="0"/>
            </a:p>
          </p:txBody>
        </p:sp>
        <p:sp>
          <p:nvSpPr>
            <p:cNvPr id="10" name="diagram_33834_rightpoint_3"/>
            <p:cNvSpPr txBox="1"/>
            <p:nvPr/>
          </p:nvSpPr>
          <p:spPr>
            <a:xfrm>
              <a:off x="5669280" y="3699298"/>
              <a:ext cx="0" cy="0"/>
            </a:xfrm>
            <a:prstGeom prst="rect">
              <a:avLst/>
            </a:prstGeom>
            <a:noFill/>
          </p:spPr>
          <p:txBody>
            <a:bodyPr wrap="none" rtlCol="0">
              <a:noAutofit/>
            </a:bodyPr>
            <a:lstStyle/>
            <a:p>
              <a:r>
                <a:rPr lang="en-US" sz="1200" b="1" dirty="0">
                  <a:solidFill>
                    <a:srgbClr val="F4A460"/>
                  </a:solidFill>
                </a:rPr>
                <a:t>Planning for home</a:t>
              </a:r>
              <a:endParaRPr lang="en-US" sz="1200" b="1" dirty="0"/>
            </a:p>
          </p:txBody>
        </p:sp>
        <p:cxnSp>
          <p:nvCxnSpPr>
            <p:cNvPr id="11" name="diagram_33834_leftcallout_3"/>
            <p:cNvCxnSpPr/>
            <p:nvPr/>
          </p:nvCxnSpPr>
          <p:spPr>
            <a:xfrm flipV="1">
              <a:off x="3543300" y="2511848"/>
              <a:ext cx="342900" cy="2751"/>
            </a:xfrm>
            <a:prstGeom prst="line">
              <a:avLst/>
            </a:prstGeom>
            <a:solidFill>
              <a:srgbClr val="000000"/>
            </a:solidFill>
            <a:ln w="12700">
              <a:solidFill>
                <a:srgbClr val="F4A460"/>
              </a:solidFill>
            </a:ln>
          </p:spPr>
          <p:style>
            <a:lnRef idx="1">
              <a:schemeClr val="accent1"/>
            </a:lnRef>
            <a:fillRef idx="0">
              <a:schemeClr val="accent1"/>
            </a:fillRef>
            <a:effectRef idx="0">
              <a:schemeClr val="accent1"/>
            </a:effectRef>
            <a:fontRef idx="minor">
              <a:schemeClr val="tx1"/>
            </a:fontRef>
          </p:style>
        </p:cxnSp>
        <p:cxnSp>
          <p:nvCxnSpPr>
            <p:cNvPr id="12" name="diagram_33834_rightcallout_3"/>
            <p:cNvCxnSpPr/>
            <p:nvPr/>
          </p:nvCxnSpPr>
          <p:spPr>
            <a:xfrm flipV="1">
              <a:off x="5257800" y="3781594"/>
              <a:ext cx="342900" cy="195791"/>
            </a:xfrm>
            <a:prstGeom prst="line">
              <a:avLst/>
            </a:prstGeom>
            <a:solidFill>
              <a:srgbClr val="000000"/>
            </a:solidFill>
            <a:ln w="12700">
              <a:solidFill>
                <a:srgbClr val="F4A460"/>
              </a:solidFill>
            </a:ln>
          </p:spPr>
          <p:style>
            <a:lnRef idx="1">
              <a:schemeClr val="accent1"/>
            </a:lnRef>
            <a:fillRef idx="0">
              <a:schemeClr val="accent1"/>
            </a:fillRef>
            <a:effectRef idx="0">
              <a:schemeClr val="accent1"/>
            </a:effectRef>
            <a:fontRef idx="minor">
              <a:schemeClr val="tx1"/>
            </a:fontRef>
          </p:style>
        </p:cxnSp>
        <p:cxnSp>
          <p:nvCxnSpPr>
            <p:cNvPr id="13" name="diagram_33834_connector_3"/>
            <p:cNvCxnSpPr/>
            <p:nvPr/>
          </p:nvCxnSpPr>
          <p:spPr>
            <a:xfrm>
              <a:off x="3886200" y="2511848"/>
              <a:ext cx="1371600" cy="1465537"/>
            </a:xfrm>
            <a:prstGeom prst="line">
              <a:avLst/>
            </a:prstGeom>
            <a:solidFill>
              <a:srgbClr val="000000"/>
            </a:solidFill>
            <a:ln w="38100">
              <a:solidFill>
                <a:srgbClr val="F4A460"/>
              </a:solidFill>
            </a:ln>
          </p:spPr>
          <p:style>
            <a:lnRef idx="1">
              <a:schemeClr val="accent1"/>
            </a:lnRef>
            <a:fillRef idx="0">
              <a:schemeClr val="accent1"/>
            </a:fillRef>
            <a:effectRef idx="0">
              <a:schemeClr val="accent1"/>
            </a:effectRef>
            <a:fontRef idx="minor">
              <a:schemeClr val="tx1"/>
            </a:fontRef>
          </p:style>
        </p:cxnSp>
        <p:sp>
          <p:nvSpPr>
            <p:cNvPr id="14" name="diagram_33834_leftdot_3"/>
            <p:cNvSpPr/>
            <p:nvPr/>
          </p:nvSpPr>
          <p:spPr>
            <a:xfrm>
              <a:off x="3863340" y="2488988"/>
              <a:ext cx="50800" cy="50800"/>
            </a:xfrm>
            <a:prstGeom prst="ellipse">
              <a:avLst/>
            </a:prstGeom>
            <a:solidFill>
              <a:srgbClr val="F4A46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diagram_33834_rightdot_3"/>
            <p:cNvSpPr/>
            <p:nvPr/>
          </p:nvSpPr>
          <p:spPr>
            <a:xfrm>
              <a:off x="5234940" y="3954526"/>
              <a:ext cx="50800" cy="50800"/>
            </a:xfrm>
            <a:prstGeom prst="ellipse">
              <a:avLst/>
            </a:prstGeom>
            <a:solidFill>
              <a:srgbClr val="F4A46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diagram_33834_leftpoint_5"/>
            <p:cNvSpPr txBox="1"/>
            <p:nvPr/>
          </p:nvSpPr>
          <p:spPr>
            <a:xfrm>
              <a:off x="3474720" y="2981536"/>
              <a:ext cx="0" cy="0"/>
            </a:xfrm>
            <a:prstGeom prst="rect">
              <a:avLst/>
            </a:prstGeom>
            <a:noFill/>
          </p:spPr>
          <p:txBody>
            <a:bodyPr wrap="none" rtlCol="0">
              <a:noAutofit/>
            </a:bodyPr>
            <a:lstStyle/>
            <a:p>
              <a:pPr algn="r"/>
              <a:r>
                <a:rPr lang="en-US" sz="1200" b="1" dirty="0">
                  <a:solidFill>
                    <a:srgbClr val="778899"/>
                  </a:solidFill>
                </a:rPr>
                <a:t>Early rehabilitation</a:t>
              </a:r>
              <a:endParaRPr lang="en-US" sz="1200" b="1" dirty="0"/>
            </a:p>
          </p:txBody>
        </p:sp>
        <p:sp>
          <p:nvSpPr>
            <p:cNvPr id="17" name="diagram_33834_rightpoint_5"/>
            <p:cNvSpPr txBox="1"/>
            <p:nvPr/>
          </p:nvSpPr>
          <p:spPr>
            <a:xfrm>
              <a:off x="5669280" y="3040930"/>
              <a:ext cx="0" cy="0"/>
            </a:xfrm>
            <a:prstGeom prst="rect">
              <a:avLst/>
            </a:prstGeom>
            <a:noFill/>
          </p:spPr>
          <p:txBody>
            <a:bodyPr wrap="none" rtlCol="0">
              <a:noAutofit/>
            </a:bodyPr>
            <a:lstStyle/>
            <a:p>
              <a:r>
                <a:rPr lang="en-US" sz="1200" b="1" dirty="0">
                  <a:solidFill>
                    <a:srgbClr val="778899"/>
                  </a:solidFill>
                </a:rPr>
                <a:t>Early rehabilitation</a:t>
              </a:r>
              <a:endParaRPr lang="en-US" sz="1200" b="1" dirty="0"/>
            </a:p>
          </p:txBody>
        </p:sp>
        <p:cxnSp>
          <p:nvCxnSpPr>
            <p:cNvPr id="18" name="diagram_33834_leftcallout_5"/>
            <p:cNvCxnSpPr/>
            <p:nvPr/>
          </p:nvCxnSpPr>
          <p:spPr>
            <a:xfrm flipV="1">
              <a:off x="3543300" y="3063832"/>
              <a:ext cx="342900" cy="0"/>
            </a:xfrm>
            <a:prstGeom prst="line">
              <a:avLst/>
            </a:prstGeom>
            <a:solidFill>
              <a:srgbClr val="000000"/>
            </a:solidFill>
            <a:ln w="12700">
              <a:solidFill>
                <a:srgbClr val="778899"/>
              </a:solidFill>
            </a:ln>
          </p:spPr>
          <p:style>
            <a:lnRef idx="1">
              <a:schemeClr val="accent1"/>
            </a:lnRef>
            <a:fillRef idx="0">
              <a:schemeClr val="accent1"/>
            </a:fillRef>
            <a:effectRef idx="0">
              <a:schemeClr val="accent1"/>
            </a:effectRef>
            <a:fontRef idx="minor">
              <a:schemeClr val="tx1"/>
            </a:fontRef>
          </p:style>
        </p:cxnSp>
        <p:cxnSp>
          <p:nvCxnSpPr>
            <p:cNvPr id="19" name="diagram_33834_rightcallout_5"/>
            <p:cNvCxnSpPr/>
            <p:nvPr/>
          </p:nvCxnSpPr>
          <p:spPr>
            <a:xfrm flipV="1">
              <a:off x="5257800" y="3123226"/>
              <a:ext cx="342900" cy="81491"/>
            </a:xfrm>
            <a:prstGeom prst="line">
              <a:avLst/>
            </a:prstGeom>
            <a:solidFill>
              <a:srgbClr val="000000"/>
            </a:solidFill>
            <a:ln w="12700">
              <a:solidFill>
                <a:srgbClr val="778899"/>
              </a:solidFill>
            </a:ln>
          </p:spPr>
          <p:style>
            <a:lnRef idx="1">
              <a:schemeClr val="accent1"/>
            </a:lnRef>
            <a:fillRef idx="0">
              <a:schemeClr val="accent1"/>
            </a:fillRef>
            <a:effectRef idx="0">
              <a:schemeClr val="accent1"/>
            </a:effectRef>
            <a:fontRef idx="minor">
              <a:schemeClr val="tx1"/>
            </a:fontRef>
          </p:style>
        </p:cxnSp>
        <p:cxnSp>
          <p:nvCxnSpPr>
            <p:cNvPr id="20" name="diagram_33834_connector_5"/>
            <p:cNvCxnSpPr/>
            <p:nvPr/>
          </p:nvCxnSpPr>
          <p:spPr>
            <a:xfrm>
              <a:off x="3886200" y="3063832"/>
              <a:ext cx="1371600" cy="140885"/>
            </a:xfrm>
            <a:prstGeom prst="line">
              <a:avLst/>
            </a:prstGeom>
            <a:solidFill>
              <a:srgbClr val="000000"/>
            </a:solidFill>
            <a:ln w="38100">
              <a:solidFill>
                <a:srgbClr val="778899"/>
              </a:solidFill>
            </a:ln>
          </p:spPr>
          <p:style>
            <a:lnRef idx="1">
              <a:schemeClr val="accent1"/>
            </a:lnRef>
            <a:fillRef idx="0">
              <a:schemeClr val="accent1"/>
            </a:fillRef>
            <a:effectRef idx="0">
              <a:schemeClr val="accent1"/>
            </a:effectRef>
            <a:fontRef idx="minor">
              <a:schemeClr val="tx1"/>
            </a:fontRef>
          </p:style>
        </p:cxnSp>
        <p:sp>
          <p:nvSpPr>
            <p:cNvPr id="21" name="diagram_33834_leftdot_5"/>
            <p:cNvSpPr/>
            <p:nvPr/>
          </p:nvSpPr>
          <p:spPr>
            <a:xfrm>
              <a:off x="3863340" y="3040972"/>
              <a:ext cx="50800" cy="50800"/>
            </a:xfrm>
            <a:prstGeom prst="ellipse">
              <a:avLst/>
            </a:prstGeom>
            <a:solidFill>
              <a:srgbClr val="778899"/>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diagram_33834_rightdot_5"/>
            <p:cNvSpPr/>
            <p:nvPr/>
          </p:nvSpPr>
          <p:spPr>
            <a:xfrm>
              <a:off x="5234940" y="3181858"/>
              <a:ext cx="50800" cy="50800"/>
            </a:xfrm>
            <a:prstGeom prst="ellipse">
              <a:avLst/>
            </a:prstGeom>
            <a:solidFill>
              <a:srgbClr val="778899"/>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diagram_33834_leftpoint_1"/>
            <p:cNvSpPr txBox="1"/>
            <p:nvPr/>
          </p:nvSpPr>
          <p:spPr>
            <a:xfrm>
              <a:off x="3474720" y="3462358"/>
              <a:ext cx="0" cy="0"/>
            </a:xfrm>
            <a:prstGeom prst="rect">
              <a:avLst/>
            </a:prstGeom>
            <a:noFill/>
          </p:spPr>
          <p:txBody>
            <a:bodyPr wrap="none" rtlCol="0">
              <a:noAutofit/>
            </a:bodyPr>
            <a:lstStyle/>
            <a:p>
              <a:pPr algn="r"/>
              <a:r>
                <a:rPr lang="en-US" sz="1200" b="1" dirty="0">
                  <a:solidFill>
                    <a:srgbClr val="CD5C5C"/>
                  </a:solidFill>
                </a:rPr>
                <a:t>Long-term support</a:t>
              </a:r>
              <a:endParaRPr lang="en-US" sz="1200" b="1" dirty="0"/>
            </a:p>
          </p:txBody>
        </p:sp>
        <p:sp>
          <p:nvSpPr>
            <p:cNvPr id="24" name="diagram_33834_rightpoint_1"/>
            <p:cNvSpPr txBox="1"/>
            <p:nvPr/>
          </p:nvSpPr>
          <p:spPr>
            <a:xfrm>
              <a:off x="5669280" y="3260386"/>
              <a:ext cx="0" cy="0"/>
            </a:xfrm>
            <a:prstGeom prst="rect">
              <a:avLst/>
            </a:prstGeom>
            <a:noFill/>
          </p:spPr>
          <p:txBody>
            <a:bodyPr wrap="none" rtlCol="0">
              <a:noAutofit/>
            </a:bodyPr>
            <a:lstStyle/>
            <a:p>
              <a:r>
                <a:rPr lang="en-US" sz="1200" b="1" dirty="0">
                  <a:solidFill>
                    <a:srgbClr val="CD5C5C"/>
                  </a:solidFill>
                </a:rPr>
                <a:t>Long-term support</a:t>
              </a:r>
              <a:endParaRPr lang="en-US" sz="1200" b="1" dirty="0"/>
            </a:p>
          </p:txBody>
        </p:sp>
        <p:cxnSp>
          <p:nvCxnSpPr>
            <p:cNvPr id="25" name="diagram_33834_leftcallout_1"/>
            <p:cNvCxnSpPr/>
            <p:nvPr/>
          </p:nvCxnSpPr>
          <p:spPr>
            <a:xfrm>
              <a:off x="3543300" y="3544654"/>
              <a:ext cx="342900" cy="187833"/>
            </a:xfrm>
            <a:prstGeom prst="line">
              <a:avLst/>
            </a:prstGeom>
            <a:solidFill>
              <a:srgbClr val="000000"/>
            </a:solidFill>
            <a:ln w="12700">
              <a:solidFill>
                <a:srgbClr val="CD5C5C"/>
              </a:solidFill>
            </a:ln>
          </p:spPr>
          <p:style>
            <a:lnRef idx="1">
              <a:schemeClr val="accent1"/>
            </a:lnRef>
            <a:fillRef idx="0">
              <a:schemeClr val="accent1"/>
            </a:fillRef>
            <a:effectRef idx="0">
              <a:schemeClr val="accent1"/>
            </a:effectRef>
            <a:fontRef idx="minor">
              <a:schemeClr val="tx1"/>
            </a:fontRef>
          </p:style>
        </p:cxnSp>
        <p:cxnSp>
          <p:nvCxnSpPr>
            <p:cNvPr id="26" name="diagram_33834_rightcallout_1"/>
            <p:cNvCxnSpPr/>
            <p:nvPr/>
          </p:nvCxnSpPr>
          <p:spPr>
            <a:xfrm flipV="1">
              <a:off x="5257800" y="3342682"/>
              <a:ext cx="342900" cy="322664"/>
            </a:xfrm>
            <a:prstGeom prst="line">
              <a:avLst/>
            </a:prstGeom>
            <a:solidFill>
              <a:srgbClr val="000000"/>
            </a:solidFill>
            <a:ln w="12700">
              <a:solidFill>
                <a:srgbClr val="CD5C5C"/>
              </a:solidFill>
            </a:ln>
          </p:spPr>
          <p:style>
            <a:lnRef idx="1">
              <a:schemeClr val="accent1"/>
            </a:lnRef>
            <a:fillRef idx="0">
              <a:schemeClr val="accent1"/>
            </a:fillRef>
            <a:effectRef idx="0">
              <a:schemeClr val="accent1"/>
            </a:effectRef>
            <a:fontRef idx="minor">
              <a:schemeClr val="tx1"/>
            </a:fontRef>
          </p:style>
        </p:cxnSp>
        <p:cxnSp>
          <p:nvCxnSpPr>
            <p:cNvPr id="27" name="diagram_33834_connector_1"/>
            <p:cNvCxnSpPr/>
            <p:nvPr/>
          </p:nvCxnSpPr>
          <p:spPr>
            <a:xfrm flipV="1">
              <a:off x="3886200" y="3665347"/>
              <a:ext cx="1371600" cy="67140"/>
            </a:xfrm>
            <a:prstGeom prst="line">
              <a:avLst/>
            </a:prstGeom>
            <a:solidFill>
              <a:srgbClr val="000000"/>
            </a:solidFill>
            <a:ln w="38100">
              <a:solidFill>
                <a:srgbClr val="CD5C5C"/>
              </a:solidFill>
            </a:ln>
          </p:spPr>
          <p:style>
            <a:lnRef idx="1">
              <a:schemeClr val="accent1"/>
            </a:lnRef>
            <a:fillRef idx="0">
              <a:schemeClr val="accent1"/>
            </a:fillRef>
            <a:effectRef idx="0">
              <a:schemeClr val="accent1"/>
            </a:effectRef>
            <a:fontRef idx="minor">
              <a:schemeClr val="tx1"/>
            </a:fontRef>
          </p:style>
        </p:cxnSp>
        <p:sp>
          <p:nvSpPr>
            <p:cNvPr id="28" name="diagram_33834_leftdot_1"/>
            <p:cNvSpPr/>
            <p:nvPr/>
          </p:nvSpPr>
          <p:spPr>
            <a:xfrm>
              <a:off x="3863340" y="3709627"/>
              <a:ext cx="50800" cy="50800"/>
            </a:xfrm>
            <a:prstGeom prst="ellipse">
              <a:avLst/>
            </a:prstGeom>
            <a:solidFill>
              <a:srgbClr val="CD5C5C"/>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diagram_33834_rightdot_1"/>
            <p:cNvSpPr/>
            <p:nvPr/>
          </p:nvSpPr>
          <p:spPr>
            <a:xfrm>
              <a:off x="5234940" y="3642487"/>
              <a:ext cx="50800" cy="50800"/>
            </a:xfrm>
            <a:prstGeom prst="ellipse">
              <a:avLst/>
            </a:prstGeom>
            <a:solidFill>
              <a:srgbClr val="CD5C5C"/>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diagram_33834_leftpoint_4"/>
            <p:cNvSpPr txBox="1"/>
            <p:nvPr/>
          </p:nvSpPr>
          <p:spPr>
            <a:xfrm>
              <a:off x="3474720" y="3681814"/>
              <a:ext cx="0" cy="0"/>
            </a:xfrm>
            <a:prstGeom prst="rect">
              <a:avLst/>
            </a:prstGeom>
            <a:noFill/>
          </p:spPr>
          <p:txBody>
            <a:bodyPr wrap="none" rtlCol="0">
              <a:noAutofit/>
            </a:bodyPr>
            <a:lstStyle/>
            <a:p>
              <a:pPr algn="r"/>
              <a:r>
                <a:rPr lang="en-US" sz="1200" b="1" dirty="0">
                  <a:solidFill>
                    <a:srgbClr val="3CB371"/>
                  </a:solidFill>
                </a:rPr>
                <a:t>Structured therapy input</a:t>
              </a:r>
              <a:endParaRPr lang="en-US" sz="1200" b="1" dirty="0"/>
            </a:p>
          </p:txBody>
        </p:sp>
        <p:sp>
          <p:nvSpPr>
            <p:cNvPr id="31" name="diagram_33834_rightpoint_4"/>
            <p:cNvSpPr txBox="1"/>
            <p:nvPr/>
          </p:nvSpPr>
          <p:spPr>
            <a:xfrm>
              <a:off x="5669280" y="3918754"/>
              <a:ext cx="0" cy="0"/>
            </a:xfrm>
            <a:prstGeom prst="rect">
              <a:avLst/>
            </a:prstGeom>
            <a:noFill/>
          </p:spPr>
          <p:txBody>
            <a:bodyPr wrap="none" rtlCol="0">
              <a:noAutofit/>
            </a:bodyPr>
            <a:lstStyle/>
            <a:p>
              <a:r>
                <a:rPr lang="en-US" sz="1200" b="1" dirty="0">
                  <a:solidFill>
                    <a:srgbClr val="3CB371"/>
                  </a:solidFill>
                </a:rPr>
                <a:t>Structured therapy input</a:t>
              </a:r>
              <a:endParaRPr lang="en-US" sz="1200" b="1" dirty="0"/>
            </a:p>
          </p:txBody>
        </p:sp>
        <p:cxnSp>
          <p:nvCxnSpPr>
            <p:cNvPr id="32" name="diagram_33834_leftcallout_4"/>
            <p:cNvCxnSpPr/>
            <p:nvPr/>
          </p:nvCxnSpPr>
          <p:spPr>
            <a:xfrm>
              <a:off x="3543300" y="3764110"/>
              <a:ext cx="342900" cy="27812"/>
            </a:xfrm>
            <a:prstGeom prst="line">
              <a:avLst/>
            </a:prstGeom>
            <a:solidFill>
              <a:srgbClr val="000000"/>
            </a:solidFill>
            <a:ln w="12700">
              <a:solidFill>
                <a:srgbClr val="3CB371"/>
              </a:solidFill>
            </a:ln>
          </p:spPr>
          <p:style>
            <a:lnRef idx="1">
              <a:schemeClr val="accent1"/>
            </a:lnRef>
            <a:fillRef idx="0">
              <a:schemeClr val="accent1"/>
            </a:fillRef>
            <a:effectRef idx="0">
              <a:schemeClr val="accent1"/>
            </a:effectRef>
            <a:fontRef idx="minor">
              <a:schemeClr val="tx1"/>
            </a:fontRef>
          </p:style>
        </p:cxnSp>
        <p:cxnSp>
          <p:nvCxnSpPr>
            <p:cNvPr id="33" name="diagram_33834_rightcallout_4"/>
            <p:cNvCxnSpPr/>
            <p:nvPr/>
          </p:nvCxnSpPr>
          <p:spPr>
            <a:xfrm flipV="1">
              <a:off x="5257800" y="4001050"/>
              <a:ext cx="342900" cy="0"/>
            </a:xfrm>
            <a:prstGeom prst="line">
              <a:avLst/>
            </a:prstGeom>
            <a:solidFill>
              <a:srgbClr val="000000"/>
            </a:solidFill>
            <a:ln w="12700">
              <a:solidFill>
                <a:srgbClr val="3CB371"/>
              </a:solidFill>
            </a:ln>
          </p:spPr>
          <p:style>
            <a:lnRef idx="1">
              <a:schemeClr val="accent1"/>
            </a:lnRef>
            <a:fillRef idx="0">
              <a:schemeClr val="accent1"/>
            </a:fillRef>
            <a:effectRef idx="0">
              <a:schemeClr val="accent1"/>
            </a:effectRef>
            <a:fontRef idx="minor">
              <a:schemeClr val="tx1"/>
            </a:fontRef>
          </p:style>
        </p:cxnSp>
        <p:cxnSp>
          <p:nvCxnSpPr>
            <p:cNvPr id="34" name="diagram_33834_connector_4"/>
            <p:cNvCxnSpPr/>
            <p:nvPr/>
          </p:nvCxnSpPr>
          <p:spPr>
            <a:xfrm>
              <a:off x="3886200" y="3791923"/>
              <a:ext cx="1371600" cy="209126"/>
            </a:xfrm>
            <a:prstGeom prst="line">
              <a:avLst/>
            </a:prstGeom>
            <a:solidFill>
              <a:srgbClr val="000000"/>
            </a:solidFill>
            <a:ln w="38100">
              <a:solidFill>
                <a:srgbClr val="3CB371"/>
              </a:solidFill>
            </a:ln>
          </p:spPr>
          <p:style>
            <a:lnRef idx="1">
              <a:schemeClr val="accent1"/>
            </a:lnRef>
            <a:fillRef idx="0">
              <a:schemeClr val="accent1"/>
            </a:fillRef>
            <a:effectRef idx="0">
              <a:schemeClr val="accent1"/>
            </a:effectRef>
            <a:fontRef idx="minor">
              <a:schemeClr val="tx1"/>
            </a:fontRef>
          </p:style>
        </p:cxnSp>
        <p:sp>
          <p:nvSpPr>
            <p:cNvPr id="35" name="diagram_33834_leftdot_4"/>
            <p:cNvSpPr/>
            <p:nvPr/>
          </p:nvSpPr>
          <p:spPr>
            <a:xfrm>
              <a:off x="3863340" y="3769063"/>
              <a:ext cx="50800" cy="50800"/>
            </a:xfrm>
            <a:prstGeom prst="ellipse">
              <a:avLst/>
            </a:prstGeom>
            <a:solidFill>
              <a:srgbClr val="3CB371"/>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diagram_33834_rightdot_4"/>
            <p:cNvSpPr/>
            <p:nvPr/>
          </p:nvSpPr>
          <p:spPr>
            <a:xfrm>
              <a:off x="5234940" y="3978190"/>
              <a:ext cx="50800" cy="50800"/>
            </a:xfrm>
            <a:prstGeom prst="ellipse">
              <a:avLst/>
            </a:prstGeom>
            <a:solidFill>
              <a:srgbClr val="3CB371"/>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diagram_33834_leftpoint_6"/>
            <p:cNvSpPr txBox="1"/>
            <p:nvPr/>
          </p:nvSpPr>
          <p:spPr>
            <a:xfrm>
              <a:off x="3474720" y="3901270"/>
              <a:ext cx="0" cy="0"/>
            </a:xfrm>
            <a:prstGeom prst="rect">
              <a:avLst/>
            </a:prstGeom>
            <a:noFill/>
          </p:spPr>
          <p:txBody>
            <a:bodyPr wrap="none" rtlCol="0">
              <a:noAutofit/>
            </a:bodyPr>
            <a:lstStyle/>
            <a:p>
              <a:pPr algn="r"/>
              <a:r>
                <a:rPr lang="en-US" sz="1200" b="1" dirty="0">
                  <a:solidFill>
                    <a:srgbClr val="B8860B"/>
                  </a:solidFill>
                </a:rPr>
                <a:t>Rehabilitation environment</a:t>
              </a:r>
              <a:endParaRPr lang="en-US" sz="1200" b="1" dirty="0"/>
            </a:p>
          </p:txBody>
        </p:sp>
        <p:sp>
          <p:nvSpPr>
            <p:cNvPr id="38" name="diagram_33834_rightpoint_6"/>
            <p:cNvSpPr txBox="1"/>
            <p:nvPr/>
          </p:nvSpPr>
          <p:spPr>
            <a:xfrm>
              <a:off x="5669280" y="3479842"/>
              <a:ext cx="0" cy="0"/>
            </a:xfrm>
            <a:prstGeom prst="rect">
              <a:avLst/>
            </a:prstGeom>
            <a:noFill/>
          </p:spPr>
          <p:txBody>
            <a:bodyPr wrap="none" rtlCol="0">
              <a:noAutofit/>
            </a:bodyPr>
            <a:lstStyle/>
            <a:p>
              <a:r>
                <a:rPr lang="en-US" sz="1200" b="1" dirty="0">
                  <a:solidFill>
                    <a:srgbClr val="B8860B"/>
                  </a:solidFill>
                </a:rPr>
                <a:t>Rehabilitation environment</a:t>
              </a:r>
              <a:endParaRPr lang="en-US" sz="1200" b="1" dirty="0"/>
            </a:p>
          </p:txBody>
        </p:sp>
        <p:cxnSp>
          <p:nvCxnSpPr>
            <p:cNvPr id="39" name="diagram_33834_leftcallout_6"/>
            <p:cNvCxnSpPr/>
            <p:nvPr/>
          </p:nvCxnSpPr>
          <p:spPr>
            <a:xfrm>
              <a:off x="3543300" y="3983566"/>
              <a:ext cx="342900" cy="41147"/>
            </a:xfrm>
            <a:prstGeom prst="line">
              <a:avLst/>
            </a:prstGeom>
            <a:solidFill>
              <a:srgbClr val="000000"/>
            </a:solidFill>
            <a:ln w="12700">
              <a:solidFill>
                <a:srgbClr val="B8860B"/>
              </a:solidFill>
            </a:ln>
          </p:spPr>
          <p:style>
            <a:lnRef idx="1">
              <a:schemeClr val="accent1"/>
            </a:lnRef>
            <a:fillRef idx="0">
              <a:schemeClr val="accent1"/>
            </a:fillRef>
            <a:effectRef idx="0">
              <a:schemeClr val="accent1"/>
            </a:effectRef>
            <a:fontRef idx="minor">
              <a:schemeClr val="tx1"/>
            </a:fontRef>
          </p:style>
        </p:cxnSp>
        <p:cxnSp>
          <p:nvCxnSpPr>
            <p:cNvPr id="40" name="diagram_33834_rightcallout_6"/>
            <p:cNvCxnSpPr/>
            <p:nvPr/>
          </p:nvCxnSpPr>
          <p:spPr>
            <a:xfrm flipV="1">
              <a:off x="5257800" y="3562138"/>
              <a:ext cx="342900" cy="355811"/>
            </a:xfrm>
            <a:prstGeom prst="line">
              <a:avLst/>
            </a:prstGeom>
            <a:solidFill>
              <a:srgbClr val="000000"/>
            </a:solidFill>
            <a:ln w="12700">
              <a:solidFill>
                <a:srgbClr val="B8860B"/>
              </a:solidFill>
            </a:ln>
          </p:spPr>
          <p:style>
            <a:lnRef idx="1">
              <a:schemeClr val="accent1"/>
            </a:lnRef>
            <a:fillRef idx="0">
              <a:schemeClr val="accent1"/>
            </a:fillRef>
            <a:effectRef idx="0">
              <a:schemeClr val="accent1"/>
            </a:effectRef>
            <a:fontRef idx="minor">
              <a:schemeClr val="tx1"/>
            </a:fontRef>
          </p:style>
        </p:cxnSp>
        <p:cxnSp>
          <p:nvCxnSpPr>
            <p:cNvPr id="41" name="diagram_33834_connector_6"/>
            <p:cNvCxnSpPr/>
            <p:nvPr/>
          </p:nvCxnSpPr>
          <p:spPr>
            <a:xfrm flipV="1">
              <a:off x="3886200" y="3917950"/>
              <a:ext cx="1371600" cy="106764"/>
            </a:xfrm>
            <a:prstGeom prst="line">
              <a:avLst/>
            </a:prstGeom>
            <a:solidFill>
              <a:srgbClr val="000000"/>
            </a:solidFill>
            <a:ln w="38100">
              <a:solidFill>
                <a:srgbClr val="B8860B"/>
              </a:solidFill>
            </a:ln>
          </p:spPr>
          <p:style>
            <a:lnRef idx="1">
              <a:schemeClr val="accent1"/>
            </a:lnRef>
            <a:fillRef idx="0">
              <a:schemeClr val="accent1"/>
            </a:fillRef>
            <a:effectRef idx="0">
              <a:schemeClr val="accent1"/>
            </a:effectRef>
            <a:fontRef idx="minor">
              <a:schemeClr val="tx1"/>
            </a:fontRef>
          </p:style>
        </p:cxnSp>
        <p:sp>
          <p:nvSpPr>
            <p:cNvPr id="42" name="diagram_33834_leftdot_6"/>
            <p:cNvSpPr/>
            <p:nvPr/>
          </p:nvSpPr>
          <p:spPr>
            <a:xfrm>
              <a:off x="3863340" y="4001854"/>
              <a:ext cx="50800" cy="50800"/>
            </a:xfrm>
            <a:prstGeom prst="ellipse">
              <a:avLst/>
            </a:prstGeom>
            <a:solidFill>
              <a:srgbClr val="B8860B"/>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diagram_33834_rightdot_6"/>
            <p:cNvSpPr/>
            <p:nvPr/>
          </p:nvSpPr>
          <p:spPr>
            <a:xfrm>
              <a:off x="5234940" y="3895090"/>
              <a:ext cx="50800" cy="50800"/>
            </a:xfrm>
            <a:prstGeom prst="ellipse">
              <a:avLst/>
            </a:prstGeom>
            <a:solidFill>
              <a:srgbClr val="B8860B"/>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diagram_33834_leftpoint_7"/>
            <p:cNvSpPr txBox="1"/>
            <p:nvPr/>
          </p:nvSpPr>
          <p:spPr>
            <a:xfrm>
              <a:off x="3474720" y="4120726"/>
              <a:ext cx="0" cy="0"/>
            </a:xfrm>
            <a:prstGeom prst="rect">
              <a:avLst/>
            </a:prstGeom>
            <a:noFill/>
          </p:spPr>
          <p:txBody>
            <a:bodyPr wrap="none" rtlCol="0">
              <a:noAutofit/>
            </a:bodyPr>
            <a:lstStyle/>
            <a:p>
              <a:pPr algn="r"/>
              <a:r>
                <a:rPr lang="en-US" sz="1200" b="1" dirty="0">
                  <a:solidFill>
                    <a:srgbClr val="BA55D3"/>
                  </a:solidFill>
                </a:rPr>
                <a:t>Emotional &amp; psychological wellbeing</a:t>
              </a:r>
              <a:endParaRPr lang="en-US" sz="1200" b="1" dirty="0"/>
            </a:p>
          </p:txBody>
        </p:sp>
        <p:sp>
          <p:nvSpPr>
            <p:cNvPr id="45" name="diagram_33834_rightpoint_7"/>
            <p:cNvSpPr txBox="1"/>
            <p:nvPr/>
          </p:nvSpPr>
          <p:spPr>
            <a:xfrm>
              <a:off x="5669280" y="4359021"/>
              <a:ext cx="0" cy="0"/>
            </a:xfrm>
            <a:prstGeom prst="rect">
              <a:avLst/>
            </a:prstGeom>
            <a:noFill/>
          </p:spPr>
          <p:txBody>
            <a:bodyPr wrap="none" rtlCol="0">
              <a:noAutofit/>
            </a:bodyPr>
            <a:lstStyle/>
            <a:p>
              <a:r>
                <a:rPr lang="en-US" sz="1200" b="1" dirty="0">
                  <a:solidFill>
                    <a:srgbClr val="BA55D3"/>
                  </a:solidFill>
                </a:rPr>
                <a:t>Emotional &amp; psychological wellbeing</a:t>
              </a:r>
              <a:endParaRPr lang="en-US" sz="1200" b="1" dirty="0"/>
            </a:p>
          </p:txBody>
        </p:sp>
        <p:cxnSp>
          <p:nvCxnSpPr>
            <p:cNvPr id="46" name="diagram_33834_leftcallout_7"/>
            <p:cNvCxnSpPr/>
            <p:nvPr/>
          </p:nvCxnSpPr>
          <p:spPr>
            <a:xfrm flipV="1">
              <a:off x="3543300" y="4203022"/>
              <a:ext cx="342900" cy="0"/>
            </a:xfrm>
            <a:prstGeom prst="line">
              <a:avLst/>
            </a:prstGeom>
            <a:solidFill>
              <a:srgbClr val="000000"/>
            </a:solidFill>
            <a:ln w="12700">
              <a:solidFill>
                <a:srgbClr val="BA55D3"/>
              </a:solidFill>
            </a:ln>
          </p:spPr>
          <p:style>
            <a:lnRef idx="1">
              <a:schemeClr val="accent1"/>
            </a:lnRef>
            <a:fillRef idx="0">
              <a:schemeClr val="accent1"/>
            </a:fillRef>
            <a:effectRef idx="0">
              <a:schemeClr val="accent1"/>
            </a:effectRef>
            <a:fontRef idx="minor">
              <a:schemeClr val="tx1"/>
            </a:fontRef>
          </p:style>
        </p:cxnSp>
        <p:cxnSp>
          <p:nvCxnSpPr>
            <p:cNvPr id="47" name="diagram_33834_rightcallout_7"/>
            <p:cNvCxnSpPr/>
            <p:nvPr/>
          </p:nvCxnSpPr>
          <p:spPr>
            <a:xfrm flipV="1">
              <a:off x="5257800" y="4441317"/>
              <a:ext cx="342900" cy="0"/>
            </a:xfrm>
            <a:prstGeom prst="line">
              <a:avLst/>
            </a:prstGeom>
            <a:solidFill>
              <a:srgbClr val="000000"/>
            </a:solidFill>
            <a:ln w="12700">
              <a:solidFill>
                <a:srgbClr val="BA55D3"/>
              </a:solidFill>
            </a:ln>
          </p:spPr>
          <p:style>
            <a:lnRef idx="1">
              <a:schemeClr val="accent1"/>
            </a:lnRef>
            <a:fillRef idx="0">
              <a:schemeClr val="accent1"/>
            </a:fillRef>
            <a:effectRef idx="0">
              <a:schemeClr val="accent1"/>
            </a:effectRef>
            <a:fontRef idx="minor">
              <a:schemeClr val="tx1"/>
            </a:fontRef>
          </p:style>
        </p:cxnSp>
        <p:cxnSp>
          <p:nvCxnSpPr>
            <p:cNvPr id="48" name="diagram_33834_connector_7"/>
            <p:cNvCxnSpPr/>
            <p:nvPr/>
          </p:nvCxnSpPr>
          <p:spPr>
            <a:xfrm>
              <a:off x="3886200" y="4203022"/>
              <a:ext cx="1371600" cy="238294"/>
            </a:xfrm>
            <a:prstGeom prst="line">
              <a:avLst/>
            </a:prstGeom>
            <a:solidFill>
              <a:srgbClr val="000000"/>
            </a:solidFill>
            <a:ln w="38100">
              <a:solidFill>
                <a:srgbClr val="BA55D3"/>
              </a:solidFill>
            </a:ln>
          </p:spPr>
          <p:style>
            <a:lnRef idx="1">
              <a:schemeClr val="accent1"/>
            </a:lnRef>
            <a:fillRef idx="0">
              <a:schemeClr val="accent1"/>
            </a:fillRef>
            <a:effectRef idx="0">
              <a:schemeClr val="accent1"/>
            </a:effectRef>
            <a:fontRef idx="minor">
              <a:schemeClr val="tx1"/>
            </a:fontRef>
          </p:style>
        </p:cxnSp>
        <p:sp>
          <p:nvSpPr>
            <p:cNvPr id="49" name="diagram_33834_leftdot_7"/>
            <p:cNvSpPr/>
            <p:nvPr/>
          </p:nvSpPr>
          <p:spPr>
            <a:xfrm>
              <a:off x="3863340" y="4180162"/>
              <a:ext cx="50800" cy="50800"/>
            </a:xfrm>
            <a:prstGeom prst="ellipse">
              <a:avLst/>
            </a:prstGeom>
            <a:solidFill>
              <a:srgbClr val="BA55D3"/>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diagram_33834_rightdot_7"/>
            <p:cNvSpPr/>
            <p:nvPr/>
          </p:nvSpPr>
          <p:spPr>
            <a:xfrm>
              <a:off x="5234940" y="4418457"/>
              <a:ext cx="50800" cy="50800"/>
            </a:xfrm>
            <a:prstGeom prst="ellipse">
              <a:avLst/>
            </a:prstGeom>
            <a:solidFill>
              <a:srgbClr val="BA55D3"/>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diagram_33834_leftpoint_2"/>
            <p:cNvSpPr txBox="1"/>
            <p:nvPr/>
          </p:nvSpPr>
          <p:spPr>
            <a:xfrm>
              <a:off x="3474720" y="4482846"/>
              <a:ext cx="0" cy="0"/>
            </a:xfrm>
            <a:prstGeom prst="rect">
              <a:avLst/>
            </a:prstGeom>
            <a:noFill/>
          </p:spPr>
          <p:txBody>
            <a:bodyPr wrap="none" rtlCol="0">
              <a:noAutofit/>
            </a:bodyPr>
            <a:lstStyle/>
            <a:p>
              <a:pPr algn="r"/>
              <a:r>
                <a:rPr lang="en-US" sz="1200" b="1" dirty="0">
                  <a:solidFill>
                    <a:srgbClr val="9ACD32"/>
                  </a:solidFill>
                </a:rPr>
                <a:t>Communication &amp; coordination</a:t>
              </a:r>
              <a:endParaRPr lang="en-US" sz="1200" b="1" dirty="0"/>
            </a:p>
          </p:txBody>
        </p:sp>
        <p:sp>
          <p:nvSpPr>
            <p:cNvPr id="52" name="diagram_33834_rightpoint_2"/>
            <p:cNvSpPr txBox="1"/>
            <p:nvPr/>
          </p:nvSpPr>
          <p:spPr>
            <a:xfrm>
              <a:off x="5669280" y="5388144"/>
              <a:ext cx="0" cy="0"/>
            </a:xfrm>
            <a:prstGeom prst="rect">
              <a:avLst/>
            </a:prstGeom>
            <a:noFill/>
          </p:spPr>
          <p:txBody>
            <a:bodyPr wrap="none" rtlCol="0">
              <a:noAutofit/>
            </a:bodyPr>
            <a:lstStyle/>
            <a:p>
              <a:r>
                <a:rPr lang="en-US" sz="1200" b="1" dirty="0">
                  <a:solidFill>
                    <a:srgbClr val="9ACD32"/>
                  </a:solidFill>
                </a:rPr>
                <a:t>Communication &amp; coordination</a:t>
              </a:r>
              <a:endParaRPr lang="en-US" sz="1200" b="1" dirty="0"/>
            </a:p>
          </p:txBody>
        </p:sp>
        <p:cxnSp>
          <p:nvCxnSpPr>
            <p:cNvPr id="53" name="diagram_33834_leftcallout_2"/>
            <p:cNvCxnSpPr/>
            <p:nvPr/>
          </p:nvCxnSpPr>
          <p:spPr>
            <a:xfrm flipV="1">
              <a:off x="3543300" y="4565142"/>
              <a:ext cx="342900" cy="0"/>
            </a:xfrm>
            <a:prstGeom prst="line">
              <a:avLst/>
            </a:prstGeom>
            <a:solidFill>
              <a:srgbClr val="000000"/>
            </a:solidFill>
            <a:ln w="12700">
              <a:solidFill>
                <a:srgbClr val="9ACD32"/>
              </a:solidFill>
            </a:ln>
          </p:spPr>
          <p:style>
            <a:lnRef idx="1">
              <a:schemeClr val="accent1"/>
            </a:lnRef>
            <a:fillRef idx="0">
              <a:schemeClr val="accent1"/>
            </a:fillRef>
            <a:effectRef idx="0">
              <a:schemeClr val="accent1"/>
            </a:effectRef>
            <a:fontRef idx="minor">
              <a:schemeClr val="tx1"/>
            </a:fontRef>
          </p:style>
        </p:cxnSp>
        <p:cxnSp>
          <p:nvCxnSpPr>
            <p:cNvPr id="54" name="diagram_33834_rightcallout_2"/>
            <p:cNvCxnSpPr/>
            <p:nvPr/>
          </p:nvCxnSpPr>
          <p:spPr>
            <a:xfrm flipV="1">
              <a:off x="5257800" y="5470440"/>
              <a:ext cx="342900" cy="0"/>
            </a:xfrm>
            <a:prstGeom prst="line">
              <a:avLst/>
            </a:prstGeom>
            <a:solidFill>
              <a:srgbClr val="000000"/>
            </a:solidFill>
            <a:ln w="12700">
              <a:solidFill>
                <a:srgbClr val="9ACD32"/>
              </a:solidFill>
            </a:ln>
          </p:spPr>
          <p:style>
            <a:lnRef idx="1">
              <a:schemeClr val="accent1"/>
            </a:lnRef>
            <a:fillRef idx="0">
              <a:schemeClr val="accent1"/>
            </a:fillRef>
            <a:effectRef idx="0">
              <a:schemeClr val="accent1"/>
            </a:effectRef>
            <a:fontRef idx="minor">
              <a:schemeClr val="tx1"/>
            </a:fontRef>
          </p:style>
        </p:cxnSp>
        <p:cxnSp>
          <p:nvCxnSpPr>
            <p:cNvPr id="55" name="diagram_33834_connector_2"/>
            <p:cNvCxnSpPr/>
            <p:nvPr/>
          </p:nvCxnSpPr>
          <p:spPr>
            <a:xfrm>
              <a:off x="3886200" y="4565142"/>
              <a:ext cx="1371600" cy="905298"/>
            </a:xfrm>
            <a:prstGeom prst="line">
              <a:avLst/>
            </a:prstGeom>
            <a:solidFill>
              <a:srgbClr val="000000"/>
            </a:solidFill>
            <a:ln w="38100">
              <a:solidFill>
                <a:srgbClr val="9ACD32"/>
              </a:solidFill>
            </a:ln>
          </p:spPr>
          <p:style>
            <a:lnRef idx="1">
              <a:schemeClr val="accent1"/>
            </a:lnRef>
            <a:fillRef idx="0">
              <a:schemeClr val="accent1"/>
            </a:fillRef>
            <a:effectRef idx="0">
              <a:schemeClr val="accent1"/>
            </a:effectRef>
            <a:fontRef idx="minor">
              <a:schemeClr val="tx1"/>
            </a:fontRef>
          </p:style>
        </p:cxnSp>
        <p:sp>
          <p:nvSpPr>
            <p:cNvPr id="56" name="diagram_33834_leftdot_2"/>
            <p:cNvSpPr/>
            <p:nvPr/>
          </p:nvSpPr>
          <p:spPr>
            <a:xfrm>
              <a:off x="3863340" y="4542282"/>
              <a:ext cx="50800" cy="50800"/>
            </a:xfrm>
            <a:prstGeom prst="ellipse">
              <a:avLst/>
            </a:prstGeom>
            <a:solidFill>
              <a:srgbClr val="9ACD32"/>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diagram_33834_rightdot_2"/>
            <p:cNvSpPr/>
            <p:nvPr/>
          </p:nvSpPr>
          <p:spPr>
            <a:xfrm>
              <a:off x="5234940" y="5447580"/>
              <a:ext cx="50800" cy="50800"/>
            </a:xfrm>
            <a:prstGeom prst="ellipse">
              <a:avLst/>
            </a:prstGeom>
            <a:solidFill>
              <a:srgbClr val="9ACD32"/>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TextBox 57"/>
            <p:cNvSpPr txBox="1"/>
            <p:nvPr/>
          </p:nvSpPr>
          <p:spPr>
            <a:xfrm>
              <a:off x="3886200" y="5577840"/>
              <a:ext cx="0" cy="0"/>
            </a:xfrm>
            <a:prstGeom prst="rect">
              <a:avLst/>
            </a:prstGeom>
            <a:noFill/>
          </p:spPr>
          <p:txBody>
            <a:bodyPr wrap="none" rtlCol="0">
              <a:noAutofit/>
            </a:bodyPr>
            <a:lstStyle/>
            <a:p>
              <a:r>
                <a:rPr lang="en-US" sz="1000" b="1" dirty="0">
                  <a:solidFill>
                    <a:srgbClr val="000000"/>
                  </a:solidFill>
                </a:rPr>
                <a:t>4.07</a:t>
              </a:r>
              <a:endParaRPr lang="en-US" sz="1000" b="1" dirty="0"/>
            </a:p>
          </p:txBody>
        </p:sp>
        <p:sp>
          <p:nvSpPr>
            <p:cNvPr id="59" name="TextBox 58"/>
            <p:cNvSpPr txBox="1"/>
            <p:nvPr/>
          </p:nvSpPr>
          <p:spPr>
            <a:xfrm>
              <a:off x="5257800" y="5577840"/>
              <a:ext cx="0" cy="0"/>
            </a:xfrm>
            <a:prstGeom prst="rect">
              <a:avLst/>
            </a:prstGeom>
            <a:noFill/>
          </p:spPr>
          <p:txBody>
            <a:bodyPr wrap="none" rtlCol="0">
              <a:noAutofit/>
            </a:bodyPr>
            <a:lstStyle/>
            <a:p>
              <a:pPr algn="r"/>
              <a:r>
                <a:rPr lang="en-US" sz="1000" b="1" dirty="0">
                  <a:solidFill>
                    <a:srgbClr val="000000"/>
                  </a:solidFill>
                </a:rPr>
                <a:t>4.07</a:t>
              </a:r>
              <a:endParaRPr lang="en-US" sz="1000" b="1" dirty="0"/>
            </a:p>
          </p:txBody>
        </p:sp>
        <p:sp>
          <p:nvSpPr>
            <p:cNvPr id="60" name="TextBox 59"/>
            <p:cNvSpPr txBox="1"/>
            <p:nvPr/>
          </p:nvSpPr>
          <p:spPr>
            <a:xfrm>
              <a:off x="3886200" y="2286000"/>
              <a:ext cx="0" cy="0"/>
            </a:xfrm>
            <a:prstGeom prst="rect">
              <a:avLst/>
            </a:prstGeom>
            <a:noFill/>
          </p:spPr>
          <p:txBody>
            <a:bodyPr wrap="none" rtlCol="0">
              <a:noAutofit/>
            </a:bodyPr>
            <a:lstStyle/>
            <a:p>
              <a:r>
                <a:rPr lang="en-US" sz="1000" b="1" dirty="0">
                  <a:solidFill>
                    <a:srgbClr val="000000"/>
                  </a:solidFill>
                </a:rPr>
                <a:t>4.61</a:t>
              </a:r>
              <a:endParaRPr lang="en-US" sz="1000" b="1" dirty="0"/>
            </a:p>
          </p:txBody>
        </p:sp>
        <p:sp>
          <p:nvSpPr>
            <p:cNvPr id="61" name="TextBox 60"/>
            <p:cNvSpPr txBox="1"/>
            <p:nvPr/>
          </p:nvSpPr>
          <p:spPr>
            <a:xfrm>
              <a:off x="5257800" y="2286000"/>
              <a:ext cx="0" cy="0"/>
            </a:xfrm>
            <a:prstGeom prst="rect">
              <a:avLst/>
            </a:prstGeom>
            <a:noFill/>
          </p:spPr>
          <p:txBody>
            <a:bodyPr wrap="none" rtlCol="0">
              <a:noAutofit/>
            </a:bodyPr>
            <a:lstStyle/>
            <a:p>
              <a:pPr algn="r"/>
              <a:r>
                <a:rPr lang="en-US" sz="1000" b="1" dirty="0">
                  <a:solidFill>
                    <a:srgbClr val="000000"/>
                  </a:solidFill>
                </a:rPr>
                <a:t>4.61</a:t>
              </a:r>
              <a:endParaRPr lang="en-US" sz="1000" b="1" dirty="0"/>
            </a:p>
          </p:txBody>
        </p:sp>
        <p:sp>
          <p:nvSpPr>
            <p:cNvPr id="62" name="TextBox 61"/>
            <p:cNvSpPr txBox="1"/>
            <p:nvPr/>
          </p:nvSpPr>
          <p:spPr>
            <a:xfrm>
              <a:off x="4389120" y="5623560"/>
              <a:ext cx="0" cy="0"/>
            </a:xfrm>
            <a:prstGeom prst="rect">
              <a:avLst/>
            </a:prstGeom>
            <a:noFill/>
          </p:spPr>
          <p:txBody>
            <a:bodyPr wrap="none" rtlCol="0">
              <a:noAutofit/>
            </a:bodyPr>
            <a:lstStyle/>
            <a:p>
              <a:endParaRPr lang="en-US" sz="1000" b="1" dirty="0" smtClean="0">
                <a:solidFill>
                  <a:srgbClr val="000000"/>
                </a:solidFill>
              </a:endParaRPr>
            </a:p>
            <a:p>
              <a:r>
                <a:rPr lang="en-US" sz="1000" b="1" dirty="0" smtClean="0">
                  <a:solidFill>
                    <a:srgbClr val="000000"/>
                  </a:solidFill>
                </a:rPr>
                <a:t>r = 0.67</a:t>
              </a:r>
              <a:endParaRPr lang="en-US" sz="1000" dirty="0"/>
            </a:p>
          </p:txBody>
        </p:sp>
      </p:grpSp>
      <p:grpSp>
        <p:nvGrpSpPr>
          <p:cNvPr id="63" name="Points"/>
          <p:cNvGrpSpPr/>
          <p:nvPr/>
        </p:nvGrpSpPr>
        <p:grpSpPr>
          <a:xfrm>
            <a:off x="3059832" y="3428061"/>
            <a:ext cx="5256584" cy="3173352"/>
            <a:chOff x="914400" y="1828800"/>
            <a:chExt cx="7315200" cy="4114800"/>
          </a:xfrm>
        </p:grpSpPr>
        <p:sp>
          <p:nvSpPr>
            <p:cNvPr id="64" name="diagram_33835_leftaxislabel"/>
            <p:cNvSpPr txBox="1"/>
            <p:nvPr/>
          </p:nvSpPr>
          <p:spPr>
            <a:xfrm>
              <a:off x="3611880" y="2148840"/>
              <a:ext cx="0" cy="0"/>
            </a:xfrm>
            <a:prstGeom prst="rect">
              <a:avLst/>
            </a:prstGeom>
            <a:noFill/>
          </p:spPr>
          <p:txBody>
            <a:bodyPr wrap="none" rtlCol="0">
              <a:noAutofit/>
            </a:bodyPr>
            <a:lstStyle/>
            <a:p>
              <a:pPr algn="r"/>
              <a:r>
                <a:rPr lang="en-US" sz="1200" b="1" dirty="0">
                  <a:solidFill>
                    <a:srgbClr val="000000"/>
                  </a:solidFill>
                </a:rPr>
                <a:t>Importance Staff</a:t>
              </a:r>
              <a:endParaRPr lang="en-US" sz="1200" dirty="0"/>
            </a:p>
          </p:txBody>
        </p:sp>
        <p:sp>
          <p:nvSpPr>
            <p:cNvPr id="65" name="diagram_33835_rightaxislabel"/>
            <p:cNvSpPr txBox="1"/>
            <p:nvPr/>
          </p:nvSpPr>
          <p:spPr>
            <a:xfrm>
              <a:off x="5532120" y="2148840"/>
              <a:ext cx="0" cy="0"/>
            </a:xfrm>
            <a:prstGeom prst="rect">
              <a:avLst/>
            </a:prstGeom>
            <a:noFill/>
          </p:spPr>
          <p:txBody>
            <a:bodyPr wrap="none" rtlCol="0">
              <a:noAutofit/>
            </a:bodyPr>
            <a:lstStyle/>
            <a:p>
              <a:r>
                <a:rPr lang="en-US" sz="1200" b="1" dirty="0">
                  <a:solidFill>
                    <a:srgbClr val="000000"/>
                  </a:solidFill>
                </a:rPr>
                <a:t>Success Staff</a:t>
              </a:r>
              <a:endParaRPr lang="en-US" sz="1200" dirty="0"/>
            </a:p>
          </p:txBody>
        </p:sp>
        <p:cxnSp>
          <p:nvCxnSpPr>
            <p:cNvPr id="66" name="diagram_33835_leftaxis"/>
            <p:cNvCxnSpPr/>
            <p:nvPr/>
          </p:nvCxnSpPr>
          <p:spPr>
            <a:xfrm flipV="1">
              <a:off x="3886200" y="2491740"/>
              <a:ext cx="0" cy="3017520"/>
            </a:xfrm>
            <a:prstGeom prst="line">
              <a:avLst/>
            </a:prstGeom>
            <a:solidFill>
              <a:srgbClr val="000000"/>
            </a:solidFill>
            <a:ln w="12700">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67" name="diagram_33835_rightaxis"/>
            <p:cNvCxnSpPr/>
            <p:nvPr/>
          </p:nvCxnSpPr>
          <p:spPr>
            <a:xfrm flipV="1">
              <a:off x="5257800" y="2491740"/>
              <a:ext cx="0" cy="3017520"/>
            </a:xfrm>
            <a:prstGeom prst="line">
              <a:avLst/>
            </a:prstGeom>
            <a:solidFill>
              <a:srgbClr val="000000"/>
            </a:solidFill>
            <a:ln w="12700">
              <a:solidFill>
                <a:srgbClr val="999999"/>
              </a:solidFill>
            </a:ln>
          </p:spPr>
          <p:style>
            <a:lnRef idx="1">
              <a:schemeClr val="accent1"/>
            </a:lnRef>
            <a:fillRef idx="0">
              <a:schemeClr val="accent1"/>
            </a:fillRef>
            <a:effectRef idx="0">
              <a:schemeClr val="accent1"/>
            </a:effectRef>
            <a:fontRef idx="minor">
              <a:schemeClr val="tx1"/>
            </a:fontRef>
          </p:style>
        </p:cxnSp>
        <p:sp>
          <p:nvSpPr>
            <p:cNvPr id="68" name="diagram_33835_leftpoint_5"/>
            <p:cNvSpPr txBox="1"/>
            <p:nvPr/>
          </p:nvSpPr>
          <p:spPr>
            <a:xfrm>
              <a:off x="3474720" y="2432304"/>
              <a:ext cx="0" cy="0"/>
            </a:xfrm>
            <a:prstGeom prst="rect">
              <a:avLst/>
            </a:prstGeom>
            <a:noFill/>
          </p:spPr>
          <p:txBody>
            <a:bodyPr wrap="none" rtlCol="0">
              <a:noAutofit/>
            </a:bodyPr>
            <a:lstStyle/>
            <a:p>
              <a:pPr algn="r"/>
              <a:r>
                <a:rPr lang="en-US" sz="1200" b="1" dirty="0">
                  <a:solidFill>
                    <a:srgbClr val="778899"/>
                  </a:solidFill>
                </a:rPr>
                <a:t>Early rehabilitation</a:t>
              </a:r>
              <a:endParaRPr lang="en-US" sz="1200" b="1" dirty="0"/>
            </a:p>
          </p:txBody>
        </p:sp>
        <p:sp>
          <p:nvSpPr>
            <p:cNvPr id="69" name="diagram_33835_rightpoint_5"/>
            <p:cNvSpPr txBox="1"/>
            <p:nvPr/>
          </p:nvSpPr>
          <p:spPr>
            <a:xfrm>
              <a:off x="5669280" y="2813151"/>
              <a:ext cx="0" cy="0"/>
            </a:xfrm>
            <a:prstGeom prst="rect">
              <a:avLst/>
            </a:prstGeom>
            <a:noFill/>
          </p:spPr>
          <p:txBody>
            <a:bodyPr wrap="none" rtlCol="0">
              <a:noAutofit/>
            </a:bodyPr>
            <a:lstStyle/>
            <a:p>
              <a:r>
                <a:rPr lang="en-US" sz="1200" b="1" dirty="0">
                  <a:solidFill>
                    <a:srgbClr val="778899"/>
                  </a:solidFill>
                </a:rPr>
                <a:t>Early rehabilitation</a:t>
              </a:r>
              <a:endParaRPr lang="en-US" sz="1200" b="1" dirty="0"/>
            </a:p>
          </p:txBody>
        </p:sp>
        <p:cxnSp>
          <p:nvCxnSpPr>
            <p:cNvPr id="70" name="diagram_33835_leftcallout_5"/>
            <p:cNvCxnSpPr/>
            <p:nvPr/>
          </p:nvCxnSpPr>
          <p:spPr>
            <a:xfrm>
              <a:off x="3543300" y="2514600"/>
              <a:ext cx="342900" cy="17830"/>
            </a:xfrm>
            <a:prstGeom prst="line">
              <a:avLst/>
            </a:prstGeom>
            <a:solidFill>
              <a:srgbClr val="000000"/>
            </a:solidFill>
            <a:ln w="12700">
              <a:solidFill>
                <a:srgbClr val="778899"/>
              </a:solidFill>
            </a:ln>
          </p:spPr>
          <p:style>
            <a:lnRef idx="1">
              <a:schemeClr val="accent1"/>
            </a:lnRef>
            <a:fillRef idx="0">
              <a:schemeClr val="accent1"/>
            </a:fillRef>
            <a:effectRef idx="0">
              <a:schemeClr val="accent1"/>
            </a:effectRef>
            <a:fontRef idx="minor">
              <a:schemeClr val="tx1"/>
            </a:fontRef>
          </p:style>
        </p:cxnSp>
        <p:cxnSp>
          <p:nvCxnSpPr>
            <p:cNvPr id="71" name="diagram_33835_rightcallout_5"/>
            <p:cNvCxnSpPr/>
            <p:nvPr/>
          </p:nvCxnSpPr>
          <p:spPr>
            <a:xfrm flipV="1">
              <a:off x="5257800" y="2895447"/>
              <a:ext cx="342900" cy="0"/>
            </a:xfrm>
            <a:prstGeom prst="line">
              <a:avLst/>
            </a:prstGeom>
            <a:solidFill>
              <a:srgbClr val="000000"/>
            </a:solidFill>
            <a:ln w="12700">
              <a:solidFill>
                <a:srgbClr val="778899"/>
              </a:solidFill>
            </a:ln>
          </p:spPr>
          <p:style>
            <a:lnRef idx="1">
              <a:schemeClr val="accent1"/>
            </a:lnRef>
            <a:fillRef idx="0">
              <a:schemeClr val="accent1"/>
            </a:fillRef>
            <a:effectRef idx="0">
              <a:schemeClr val="accent1"/>
            </a:effectRef>
            <a:fontRef idx="minor">
              <a:schemeClr val="tx1"/>
            </a:fontRef>
          </p:style>
        </p:cxnSp>
        <p:cxnSp>
          <p:nvCxnSpPr>
            <p:cNvPr id="72" name="diagram_33835_connector_5"/>
            <p:cNvCxnSpPr/>
            <p:nvPr/>
          </p:nvCxnSpPr>
          <p:spPr>
            <a:xfrm>
              <a:off x="3886200" y="2532430"/>
              <a:ext cx="1371600" cy="363016"/>
            </a:xfrm>
            <a:prstGeom prst="line">
              <a:avLst/>
            </a:prstGeom>
            <a:solidFill>
              <a:srgbClr val="000000"/>
            </a:solidFill>
            <a:ln w="38100">
              <a:solidFill>
                <a:srgbClr val="778899"/>
              </a:solidFill>
            </a:ln>
          </p:spPr>
          <p:style>
            <a:lnRef idx="1">
              <a:schemeClr val="accent1"/>
            </a:lnRef>
            <a:fillRef idx="0">
              <a:schemeClr val="accent1"/>
            </a:fillRef>
            <a:effectRef idx="0">
              <a:schemeClr val="accent1"/>
            </a:effectRef>
            <a:fontRef idx="minor">
              <a:schemeClr val="tx1"/>
            </a:fontRef>
          </p:style>
        </p:cxnSp>
        <p:sp>
          <p:nvSpPr>
            <p:cNvPr id="73" name="diagram_33835_leftdot_5"/>
            <p:cNvSpPr/>
            <p:nvPr/>
          </p:nvSpPr>
          <p:spPr>
            <a:xfrm>
              <a:off x="3863340" y="2509570"/>
              <a:ext cx="50800" cy="50800"/>
            </a:xfrm>
            <a:prstGeom prst="ellipse">
              <a:avLst/>
            </a:prstGeom>
            <a:solidFill>
              <a:srgbClr val="778899"/>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diagram_33835_rightdot_5"/>
            <p:cNvSpPr/>
            <p:nvPr/>
          </p:nvSpPr>
          <p:spPr>
            <a:xfrm>
              <a:off x="5234940" y="2872587"/>
              <a:ext cx="50800" cy="50800"/>
            </a:xfrm>
            <a:prstGeom prst="ellipse">
              <a:avLst/>
            </a:prstGeom>
            <a:solidFill>
              <a:srgbClr val="778899"/>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diagram_33835_leftpoint_3"/>
            <p:cNvSpPr txBox="1"/>
            <p:nvPr/>
          </p:nvSpPr>
          <p:spPr>
            <a:xfrm>
              <a:off x="3474720" y="2651760"/>
              <a:ext cx="0" cy="0"/>
            </a:xfrm>
            <a:prstGeom prst="rect">
              <a:avLst/>
            </a:prstGeom>
            <a:noFill/>
          </p:spPr>
          <p:txBody>
            <a:bodyPr wrap="none" rtlCol="0">
              <a:noAutofit/>
            </a:bodyPr>
            <a:lstStyle/>
            <a:p>
              <a:pPr algn="r"/>
              <a:r>
                <a:rPr lang="en-US" sz="1200" b="1" dirty="0">
                  <a:solidFill>
                    <a:srgbClr val="F4A460"/>
                  </a:solidFill>
                </a:rPr>
                <a:t>Planning for home</a:t>
              </a:r>
              <a:endParaRPr lang="en-US" sz="1200" b="1" dirty="0"/>
            </a:p>
          </p:txBody>
        </p:sp>
        <p:sp>
          <p:nvSpPr>
            <p:cNvPr id="76" name="diagram_33835_rightpoint_3"/>
            <p:cNvSpPr txBox="1"/>
            <p:nvPr/>
          </p:nvSpPr>
          <p:spPr>
            <a:xfrm>
              <a:off x="5669280" y="5038344"/>
              <a:ext cx="0" cy="0"/>
            </a:xfrm>
            <a:prstGeom prst="rect">
              <a:avLst/>
            </a:prstGeom>
            <a:noFill/>
          </p:spPr>
          <p:txBody>
            <a:bodyPr wrap="none" rtlCol="0">
              <a:noAutofit/>
            </a:bodyPr>
            <a:lstStyle/>
            <a:p>
              <a:r>
                <a:rPr lang="en-US" sz="1200" b="1" dirty="0">
                  <a:solidFill>
                    <a:srgbClr val="F4A460"/>
                  </a:solidFill>
                </a:rPr>
                <a:t>Planning for home</a:t>
              </a:r>
              <a:endParaRPr lang="en-US" sz="1200" b="1" dirty="0"/>
            </a:p>
          </p:txBody>
        </p:sp>
        <p:cxnSp>
          <p:nvCxnSpPr>
            <p:cNvPr id="77" name="diagram_33835_leftcallout_3"/>
            <p:cNvCxnSpPr/>
            <p:nvPr/>
          </p:nvCxnSpPr>
          <p:spPr>
            <a:xfrm flipV="1">
              <a:off x="3543300" y="2564892"/>
              <a:ext cx="342900" cy="169163"/>
            </a:xfrm>
            <a:prstGeom prst="line">
              <a:avLst/>
            </a:prstGeom>
            <a:solidFill>
              <a:srgbClr val="000000"/>
            </a:solidFill>
            <a:ln w="12700">
              <a:solidFill>
                <a:srgbClr val="F4A460"/>
              </a:solidFill>
            </a:ln>
          </p:spPr>
          <p:style>
            <a:lnRef idx="1">
              <a:schemeClr val="accent1"/>
            </a:lnRef>
            <a:fillRef idx="0">
              <a:schemeClr val="accent1"/>
            </a:fillRef>
            <a:effectRef idx="0">
              <a:schemeClr val="accent1"/>
            </a:effectRef>
            <a:fontRef idx="minor">
              <a:schemeClr val="tx1"/>
            </a:fontRef>
          </p:style>
        </p:cxnSp>
        <p:cxnSp>
          <p:nvCxnSpPr>
            <p:cNvPr id="78" name="diagram_33835_rightcallout_3"/>
            <p:cNvCxnSpPr/>
            <p:nvPr/>
          </p:nvCxnSpPr>
          <p:spPr>
            <a:xfrm flipV="1">
              <a:off x="5257800" y="5120640"/>
              <a:ext cx="342900" cy="0"/>
            </a:xfrm>
            <a:prstGeom prst="line">
              <a:avLst/>
            </a:prstGeom>
            <a:solidFill>
              <a:srgbClr val="000000"/>
            </a:solidFill>
            <a:ln w="12700">
              <a:solidFill>
                <a:srgbClr val="F4A460"/>
              </a:solidFill>
            </a:ln>
          </p:spPr>
          <p:style>
            <a:lnRef idx="1">
              <a:schemeClr val="accent1"/>
            </a:lnRef>
            <a:fillRef idx="0">
              <a:schemeClr val="accent1"/>
            </a:fillRef>
            <a:effectRef idx="0">
              <a:schemeClr val="accent1"/>
            </a:effectRef>
            <a:fontRef idx="minor">
              <a:schemeClr val="tx1"/>
            </a:fontRef>
          </p:style>
        </p:cxnSp>
        <p:cxnSp>
          <p:nvCxnSpPr>
            <p:cNvPr id="79" name="diagram_33835_connector_3"/>
            <p:cNvCxnSpPr/>
            <p:nvPr/>
          </p:nvCxnSpPr>
          <p:spPr>
            <a:xfrm>
              <a:off x="3886200" y="2564892"/>
              <a:ext cx="1371600" cy="2555747"/>
            </a:xfrm>
            <a:prstGeom prst="line">
              <a:avLst/>
            </a:prstGeom>
            <a:solidFill>
              <a:srgbClr val="000000"/>
            </a:solidFill>
            <a:ln w="38100">
              <a:solidFill>
                <a:srgbClr val="F4A460"/>
              </a:solidFill>
            </a:ln>
          </p:spPr>
          <p:style>
            <a:lnRef idx="1">
              <a:schemeClr val="accent1"/>
            </a:lnRef>
            <a:fillRef idx="0">
              <a:schemeClr val="accent1"/>
            </a:fillRef>
            <a:effectRef idx="0">
              <a:schemeClr val="accent1"/>
            </a:effectRef>
            <a:fontRef idx="minor">
              <a:schemeClr val="tx1"/>
            </a:fontRef>
          </p:style>
        </p:cxnSp>
        <p:sp>
          <p:nvSpPr>
            <p:cNvPr id="80" name="diagram_33835_leftdot_3"/>
            <p:cNvSpPr/>
            <p:nvPr/>
          </p:nvSpPr>
          <p:spPr>
            <a:xfrm>
              <a:off x="3863340" y="2542032"/>
              <a:ext cx="50800" cy="50800"/>
            </a:xfrm>
            <a:prstGeom prst="ellipse">
              <a:avLst/>
            </a:prstGeom>
            <a:solidFill>
              <a:srgbClr val="F4A46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diagram_33835_rightdot_3"/>
            <p:cNvSpPr/>
            <p:nvPr/>
          </p:nvSpPr>
          <p:spPr>
            <a:xfrm>
              <a:off x="5234940" y="5097780"/>
              <a:ext cx="50800" cy="50800"/>
            </a:xfrm>
            <a:prstGeom prst="ellipse">
              <a:avLst/>
            </a:prstGeom>
            <a:solidFill>
              <a:srgbClr val="F4A46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diagram_33835_leftpoint_7"/>
            <p:cNvSpPr txBox="1"/>
            <p:nvPr/>
          </p:nvSpPr>
          <p:spPr>
            <a:xfrm>
              <a:off x="3474720" y="2871216"/>
              <a:ext cx="0" cy="0"/>
            </a:xfrm>
            <a:prstGeom prst="rect">
              <a:avLst/>
            </a:prstGeom>
            <a:noFill/>
          </p:spPr>
          <p:txBody>
            <a:bodyPr wrap="none" rtlCol="0">
              <a:noAutofit/>
            </a:bodyPr>
            <a:lstStyle/>
            <a:p>
              <a:pPr algn="r"/>
              <a:r>
                <a:rPr lang="en-US" sz="1200" b="1" dirty="0">
                  <a:solidFill>
                    <a:srgbClr val="BA55D3"/>
                  </a:solidFill>
                </a:rPr>
                <a:t>Emotional &amp; psychological wellbeing</a:t>
              </a:r>
              <a:endParaRPr lang="en-US" sz="1200" b="1" dirty="0"/>
            </a:p>
          </p:txBody>
        </p:sp>
        <p:sp>
          <p:nvSpPr>
            <p:cNvPr id="83" name="diagram_33835_rightpoint_7"/>
            <p:cNvSpPr txBox="1"/>
            <p:nvPr/>
          </p:nvSpPr>
          <p:spPr>
            <a:xfrm>
              <a:off x="5669280" y="4176064"/>
              <a:ext cx="0" cy="0"/>
            </a:xfrm>
            <a:prstGeom prst="rect">
              <a:avLst/>
            </a:prstGeom>
            <a:noFill/>
          </p:spPr>
          <p:txBody>
            <a:bodyPr wrap="none" rtlCol="0">
              <a:noAutofit/>
            </a:bodyPr>
            <a:lstStyle/>
            <a:p>
              <a:r>
                <a:rPr lang="en-US" sz="1200" b="1" dirty="0">
                  <a:solidFill>
                    <a:srgbClr val="BA55D3"/>
                  </a:solidFill>
                </a:rPr>
                <a:t>Emotional &amp; psychological wellbeing</a:t>
              </a:r>
              <a:endParaRPr lang="en-US" sz="1200" b="1" dirty="0"/>
            </a:p>
          </p:txBody>
        </p:sp>
        <p:cxnSp>
          <p:nvCxnSpPr>
            <p:cNvPr id="84" name="diagram_33835_leftcallout_7"/>
            <p:cNvCxnSpPr/>
            <p:nvPr/>
          </p:nvCxnSpPr>
          <p:spPr>
            <a:xfrm flipV="1">
              <a:off x="3543300" y="2611983"/>
              <a:ext cx="342900" cy="341528"/>
            </a:xfrm>
            <a:prstGeom prst="line">
              <a:avLst/>
            </a:prstGeom>
            <a:solidFill>
              <a:srgbClr val="000000"/>
            </a:solidFill>
            <a:ln w="12700">
              <a:solidFill>
                <a:srgbClr val="BA55D3"/>
              </a:solidFill>
            </a:ln>
          </p:spPr>
          <p:style>
            <a:lnRef idx="1">
              <a:schemeClr val="accent1"/>
            </a:lnRef>
            <a:fillRef idx="0">
              <a:schemeClr val="accent1"/>
            </a:fillRef>
            <a:effectRef idx="0">
              <a:schemeClr val="accent1"/>
            </a:effectRef>
            <a:fontRef idx="minor">
              <a:schemeClr val="tx1"/>
            </a:fontRef>
          </p:style>
        </p:cxnSp>
        <p:cxnSp>
          <p:nvCxnSpPr>
            <p:cNvPr id="85" name="diagram_33835_rightcallout_7"/>
            <p:cNvCxnSpPr/>
            <p:nvPr/>
          </p:nvCxnSpPr>
          <p:spPr>
            <a:xfrm flipV="1">
              <a:off x="5257800" y="4258360"/>
              <a:ext cx="342900" cy="0"/>
            </a:xfrm>
            <a:prstGeom prst="line">
              <a:avLst/>
            </a:prstGeom>
            <a:solidFill>
              <a:srgbClr val="000000"/>
            </a:solidFill>
            <a:ln w="12700">
              <a:solidFill>
                <a:srgbClr val="BA55D3"/>
              </a:solidFill>
            </a:ln>
          </p:spPr>
          <p:style>
            <a:lnRef idx="1">
              <a:schemeClr val="accent1"/>
            </a:lnRef>
            <a:fillRef idx="0">
              <a:schemeClr val="accent1"/>
            </a:fillRef>
            <a:effectRef idx="0">
              <a:schemeClr val="accent1"/>
            </a:effectRef>
            <a:fontRef idx="minor">
              <a:schemeClr val="tx1"/>
            </a:fontRef>
          </p:style>
        </p:cxnSp>
        <p:cxnSp>
          <p:nvCxnSpPr>
            <p:cNvPr id="86" name="diagram_33835_connector_7"/>
            <p:cNvCxnSpPr/>
            <p:nvPr/>
          </p:nvCxnSpPr>
          <p:spPr>
            <a:xfrm>
              <a:off x="3886200" y="2611983"/>
              <a:ext cx="1371600" cy="1646377"/>
            </a:xfrm>
            <a:prstGeom prst="line">
              <a:avLst/>
            </a:prstGeom>
            <a:solidFill>
              <a:srgbClr val="000000"/>
            </a:solidFill>
            <a:ln w="38100">
              <a:solidFill>
                <a:srgbClr val="BA55D3"/>
              </a:solidFill>
            </a:ln>
          </p:spPr>
          <p:style>
            <a:lnRef idx="1">
              <a:schemeClr val="accent1"/>
            </a:lnRef>
            <a:fillRef idx="0">
              <a:schemeClr val="accent1"/>
            </a:fillRef>
            <a:effectRef idx="0">
              <a:schemeClr val="accent1"/>
            </a:effectRef>
            <a:fontRef idx="minor">
              <a:schemeClr val="tx1"/>
            </a:fontRef>
          </p:style>
        </p:cxnSp>
        <p:sp>
          <p:nvSpPr>
            <p:cNvPr id="87" name="diagram_33835_leftdot_7"/>
            <p:cNvSpPr/>
            <p:nvPr/>
          </p:nvSpPr>
          <p:spPr>
            <a:xfrm>
              <a:off x="3863340" y="2589123"/>
              <a:ext cx="50800" cy="50800"/>
            </a:xfrm>
            <a:prstGeom prst="ellipse">
              <a:avLst/>
            </a:prstGeom>
            <a:solidFill>
              <a:srgbClr val="BA55D3"/>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diagram_33835_rightdot_7"/>
            <p:cNvSpPr/>
            <p:nvPr/>
          </p:nvSpPr>
          <p:spPr>
            <a:xfrm>
              <a:off x="5234940" y="4235500"/>
              <a:ext cx="50800" cy="50800"/>
            </a:xfrm>
            <a:prstGeom prst="ellipse">
              <a:avLst/>
            </a:prstGeom>
            <a:solidFill>
              <a:srgbClr val="BA55D3"/>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9" name="diagram_33835_leftpoint_6"/>
            <p:cNvSpPr txBox="1"/>
            <p:nvPr/>
          </p:nvSpPr>
          <p:spPr>
            <a:xfrm>
              <a:off x="3474720" y="3090672"/>
              <a:ext cx="0" cy="0"/>
            </a:xfrm>
            <a:prstGeom prst="rect">
              <a:avLst/>
            </a:prstGeom>
            <a:noFill/>
          </p:spPr>
          <p:txBody>
            <a:bodyPr wrap="none" rtlCol="0">
              <a:noAutofit/>
            </a:bodyPr>
            <a:lstStyle/>
            <a:p>
              <a:pPr algn="r"/>
              <a:r>
                <a:rPr lang="en-US" sz="1200" b="1" dirty="0">
                  <a:solidFill>
                    <a:srgbClr val="B8860B"/>
                  </a:solidFill>
                </a:rPr>
                <a:t>Rehabilitation environment</a:t>
              </a:r>
              <a:endParaRPr lang="en-US" sz="1200" b="1" dirty="0"/>
            </a:p>
          </p:txBody>
        </p:sp>
        <p:sp>
          <p:nvSpPr>
            <p:cNvPr id="90" name="diagram_33835_rightpoint_6"/>
            <p:cNvSpPr txBox="1"/>
            <p:nvPr/>
          </p:nvSpPr>
          <p:spPr>
            <a:xfrm>
              <a:off x="5669280" y="3525926"/>
              <a:ext cx="0" cy="0"/>
            </a:xfrm>
            <a:prstGeom prst="rect">
              <a:avLst/>
            </a:prstGeom>
            <a:noFill/>
          </p:spPr>
          <p:txBody>
            <a:bodyPr wrap="none" rtlCol="0">
              <a:noAutofit/>
            </a:bodyPr>
            <a:lstStyle/>
            <a:p>
              <a:r>
                <a:rPr lang="en-US" sz="1200" b="1" dirty="0">
                  <a:solidFill>
                    <a:srgbClr val="B8860B"/>
                  </a:solidFill>
                </a:rPr>
                <a:t>Rehabilitation environment</a:t>
              </a:r>
              <a:endParaRPr lang="en-US" sz="1200" b="1" dirty="0"/>
            </a:p>
          </p:txBody>
        </p:sp>
        <p:cxnSp>
          <p:nvCxnSpPr>
            <p:cNvPr id="91" name="diagram_33835_leftcallout_6"/>
            <p:cNvCxnSpPr/>
            <p:nvPr/>
          </p:nvCxnSpPr>
          <p:spPr>
            <a:xfrm>
              <a:off x="3543300" y="3172968"/>
              <a:ext cx="342900" cy="169163"/>
            </a:xfrm>
            <a:prstGeom prst="line">
              <a:avLst/>
            </a:prstGeom>
            <a:solidFill>
              <a:srgbClr val="000000"/>
            </a:solidFill>
            <a:ln w="12700">
              <a:solidFill>
                <a:srgbClr val="B8860B"/>
              </a:solidFill>
            </a:ln>
          </p:spPr>
          <p:style>
            <a:lnRef idx="1">
              <a:schemeClr val="accent1"/>
            </a:lnRef>
            <a:fillRef idx="0">
              <a:schemeClr val="accent1"/>
            </a:fillRef>
            <a:effectRef idx="0">
              <a:schemeClr val="accent1"/>
            </a:effectRef>
            <a:fontRef idx="minor">
              <a:schemeClr val="tx1"/>
            </a:fontRef>
          </p:style>
        </p:cxnSp>
        <p:cxnSp>
          <p:nvCxnSpPr>
            <p:cNvPr id="92" name="diagram_33835_rightcallout_6"/>
            <p:cNvCxnSpPr/>
            <p:nvPr/>
          </p:nvCxnSpPr>
          <p:spPr>
            <a:xfrm flipV="1">
              <a:off x="5257800" y="3608222"/>
              <a:ext cx="342900" cy="0"/>
            </a:xfrm>
            <a:prstGeom prst="line">
              <a:avLst/>
            </a:prstGeom>
            <a:solidFill>
              <a:srgbClr val="000000"/>
            </a:solidFill>
            <a:ln w="12700">
              <a:solidFill>
                <a:srgbClr val="B8860B"/>
              </a:solidFill>
            </a:ln>
          </p:spPr>
          <p:style>
            <a:lnRef idx="1">
              <a:schemeClr val="accent1"/>
            </a:lnRef>
            <a:fillRef idx="0">
              <a:schemeClr val="accent1"/>
            </a:fillRef>
            <a:effectRef idx="0">
              <a:schemeClr val="accent1"/>
            </a:effectRef>
            <a:fontRef idx="minor">
              <a:schemeClr val="tx1"/>
            </a:fontRef>
          </p:style>
        </p:cxnSp>
        <p:cxnSp>
          <p:nvCxnSpPr>
            <p:cNvPr id="93" name="diagram_33835_connector_6"/>
            <p:cNvCxnSpPr/>
            <p:nvPr/>
          </p:nvCxnSpPr>
          <p:spPr>
            <a:xfrm>
              <a:off x="3886200" y="3342132"/>
              <a:ext cx="1371600" cy="266090"/>
            </a:xfrm>
            <a:prstGeom prst="line">
              <a:avLst/>
            </a:prstGeom>
            <a:solidFill>
              <a:srgbClr val="000000"/>
            </a:solidFill>
            <a:ln w="38100">
              <a:solidFill>
                <a:srgbClr val="B8860B"/>
              </a:solidFill>
            </a:ln>
          </p:spPr>
          <p:style>
            <a:lnRef idx="1">
              <a:schemeClr val="accent1"/>
            </a:lnRef>
            <a:fillRef idx="0">
              <a:schemeClr val="accent1"/>
            </a:fillRef>
            <a:effectRef idx="0">
              <a:schemeClr val="accent1"/>
            </a:effectRef>
            <a:fontRef idx="minor">
              <a:schemeClr val="tx1"/>
            </a:fontRef>
          </p:style>
        </p:cxnSp>
        <p:sp>
          <p:nvSpPr>
            <p:cNvPr id="94" name="diagram_33835_leftdot_6"/>
            <p:cNvSpPr/>
            <p:nvPr/>
          </p:nvSpPr>
          <p:spPr>
            <a:xfrm>
              <a:off x="3863340" y="3319272"/>
              <a:ext cx="50800" cy="50800"/>
            </a:xfrm>
            <a:prstGeom prst="ellipse">
              <a:avLst/>
            </a:prstGeom>
            <a:solidFill>
              <a:srgbClr val="B8860B"/>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5" name="diagram_33835_rightdot_6"/>
            <p:cNvSpPr/>
            <p:nvPr/>
          </p:nvSpPr>
          <p:spPr>
            <a:xfrm>
              <a:off x="5234940" y="3585362"/>
              <a:ext cx="50800" cy="50800"/>
            </a:xfrm>
            <a:prstGeom prst="ellipse">
              <a:avLst/>
            </a:prstGeom>
            <a:solidFill>
              <a:srgbClr val="B8860B"/>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 name="diagram_33835_leftpoint_2"/>
            <p:cNvSpPr txBox="1"/>
            <p:nvPr/>
          </p:nvSpPr>
          <p:spPr>
            <a:xfrm>
              <a:off x="3474720" y="3310128"/>
              <a:ext cx="0" cy="0"/>
            </a:xfrm>
            <a:prstGeom prst="rect">
              <a:avLst/>
            </a:prstGeom>
            <a:noFill/>
          </p:spPr>
          <p:txBody>
            <a:bodyPr wrap="none" rtlCol="0">
              <a:noAutofit/>
            </a:bodyPr>
            <a:lstStyle/>
            <a:p>
              <a:pPr algn="r"/>
              <a:r>
                <a:rPr lang="en-US" sz="1200" b="1" dirty="0">
                  <a:solidFill>
                    <a:srgbClr val="9ACD32"/>
                  </a:solidFill>
                </a:rPr>
                <a:t>Communication &amp; coordination</a:t>
              </a:r>
              <a:endParaRPr lang="en-US" sz="1200" b="1" dirty="0"/>
            </a:p>
          </p:txBody>
        </p:sp>
        <p:sp>
          <p:nvSpPr>
            <p:cNvPr id="97" name="diagram_33835_rightpoint_2"/>
            <p:cNvSpPr txBox="1"/>
            <p:nvPr/>
          </p:nvSpPr>
          <p:spPr>
            <a:xfrm>
              <a:off x="5669280" y="5424220"/>
              <a:ext cx="0" cy="0"/>
            </a:xfrm>
            <a:prstGeom prst="rect">
              <a:avLst/>
            </a:prstGeom>
            <a:noFill/>
          </p:spPr>
          <p:txBody>
            <a:bodyPr wrap="none" rtlCol="0">
              <a:noAutofit/>
            </a:bodyPr>
            <a:lstStyle/>
            <a:p>
              <a:r>
                <a:rPr lang="en-US" sz="1200" b="1" dirty="0">
                  <a:solidFill>
                    <a:srgbClr val="9ACD32"/>
                  </a:solidFill>
                </a:rPr>
                <a:t>Communication &amp; coordination</a:t>
              </a:r>
              <a:endParaRPr lang="en-US" sz="1200" b="1" dirty="0"/>
            </a:p>
          </p:txBody>
        </p:sp>
        <p:cxnSp>
          <p:nvCxnSpPr>
            <p:cNvPr id="98" name="diagram_33835_leftcallout_2"/>
            <p:cNvCxnSpPr/>
            <p:nvPr/>
          </p:nvCxnSpPr>
          <p:spPr>
            <a:xfrm>
              <a:off x="3543300" y="3392424"/>
              <a:ext cx="342900" cy="50292"/>
            </a:xfrm>
            <a:prstGeom prst="line">
              <a:avLst/>
            </a:prstGeom>
            <a:solidFill>
              <a:srgbClr val="000000"/>
            </a:solidFill>
            <a:ln w="12700">
              <a:solidFill>
                <a:srgbClr val="9ACD32"/>
              </a:solidFill>
            </a:ln>
          </p:spPr>
          <p:style>
            <a:lnRef idx="1">
              <a:schemeClr val="accent1"/>
            </a:lnRef>
            <a:fillRef idx="0">
              <a:schemeClr val="accent1"/>
            </a:fillRef>
            <a:effectRef idx="0">
              <a:schemeClr val="accent1"/>
            </a:effectRef>
            <a:fontRef idx="minor">
              <a:schemeClr val="tx1"/>
            </a:fontRef>
          </p:style>
        </p:cxnSp>
        <p:cxnSp>
          <p:nvCxnSpPr>
            <p:cNvPr id="99" name="diagram_33835_rightcallout_2"/>
            <p:cNvCxnSpPr/>
            <p:nvPr/>
          </p:nvCxnSpPr>
          <p:spPr>
            <a:xfrm flipV="1">
              <a:off x="5257800" y="5506516"/>
              <a:ext cx="342900" cy="0"/>
            </a:xfrm>
            <a:prstGeom prst="line">
              <a:avLst/>
            </a:prstGeom>
            <a:solidFill>
              <a:srgbClr val="000000"/>
            </a:solidFill>
            <a:ln w="12700">
              <a:solidFill>
                <a:srgbClr val="9ACD32"/>
              </a:solidFill>
            </a:ln>
          </p:spPr>
          <p:style>
            <a:lnRef idx="1">
              <a:schemeClr val="accent1"/>
            </a:lnRef>
            <a:fillRef idx="0">
              <a:schemeClr val="accent1"/>
            </a:fillRef>
            <a:effectRef idx="0">
              <a:schemeClr val="accent1"/>
            </a:effectRef>
            <a:fontRef idx="minor">
              <a:schemeClr val="tx1"/>
            </a:fontRef>
          </p:style>
        </p:cxnSp>
        <p:cxnSp>
          <p:nvCxnSpPr>
            <p:cNvPr id="100" name="diagram_33835_connector_2"/>
            <p:cNvCxnSpPr/>
            <p:nvPr/>
          </p:nvCxnSpPr>
          <p:spPr>
            <a:xfrm>
              <a:off x="3886200" y="3442716"/>
              <a:ext cx="1371600" cy="2063800"/>
            </a:xfrm>
            <a:prstGeom prst="line">
              <a:avLst/>
            </a:prstGeom>
            <a:solidFill>
              <a:srgbClr val="000000"/>
            </a:solidFill>
            <a:ln w="38100">
              <a:solidFill>
                <a:srgbClr val="9ACD32"/>
              </a:solidFill>
            </a:ln>
          </p:spPr>
          <p:style>
            <a:lnRef idx="1">
              <a:schemeClr val="accent1"/>
            </a:lnRef>
            <a:fillRef idx="0">
              <a:schemeClr val="accent1"/>
            </a:fillRef>
            <a:effectRef idx="0">
              <a:schemeClr val="accent1"/>
            </a:effectRef>
            <a:fontRef idx="minor">
              <a:schemeClr val="tx1"/>
            </a:fontRef>
          </p:style>
        </p:cxnSp>
        <p:sp>
          <p:nvSpPr>
            <p:cNvPr id="101" name="diagram_33835_leftdot_2"/>
            <p:cNvSpPr/>
            <p:nvPr/>
          </p:nvSpPr>
          <p:spPr>
            <a:xfrm>
              <a:off x="3863340" y="3419856"/>
              <a:ext cx="50800" cy="50800"/>
            </a:xfrm>
            <a:prstGeom prst="ellipse">
              <a:avLst/>
            </a:prstGeom>
            <a:solidFill>
              <a:srgbClr val="9ACD32"/>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diagram_33835_rightdot_2"/>
            <p:cNvSpPr/>
            <p:nvPr/>
          </p:nvSpPr>
          <p:spPr>
            <a:xfrm>
              <a:off x="5234940" y="5483656"/>
              <a:ext cx="50800" cy="50800"/>
            </a:xfrm>
            <a:prstGeom prst="ellipse">
              <a:avLst/>
            </a:prstGeom>
            <a:solidFill>
              <a:srgbClr val="9ACD32"/>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diagram_33835_leftpoint_1"/>
            <p:cNvSpPr txBox="1"/>
            <p:nvPr/>
          </p:nvSpPr>
          <p:spPr>
            <a:xfrm>
              <a:off x="3474720" y="3529584"/>
              <a:ext cx="0" cy="0"/>
            </a:xfrm>
            <a:prstGeom prst="rect">
              <a:avLst/>
            </a:prstGeom>
            <a:noFill/>
          </p:spPr>
          <p:txBody>
            <a:bodyPr wrap="none" rtlCol="0">
              <a:noAutofit/>
            </a:bodyPr>
            <a:lstStyle/>
            <a:p>
              <a:pPr algn="r"/>
              <a:r>
                <a:rPr lang="en-US" sz="1200" b="1" dirty="0">
                  <a:solidFill>
                    <a:srgbClr val="CD5C5C"/>
                  </a:solidFill>
                </a:rPr>
                <a:t>Long-term support</a:t>
              </a:r>
              <a:endParaRPr lang="en-US" sz="1200" b="1" dirty="0"/>
            </a:p>
          </p:txBody>
        </p:sp>
        <p:sp>
          <p:nvSpPr>
            <p:cNvPr id="104" name="diagram_33835_rightpoint_1"/>
            <p:cNvSpPr txBox="1"/>
            <p:nvPr/>
          </p:nvSpPr>
          <p:spPr>
            <a:xfrm>
              <a:off x="5669280" y="4488789"/>
              <a:ext cx="0" cy="0"/>
            </a:xfrm>
            <a:prstGeom prst="rect">
              <a:avLst/>
            </a:prstGeom>
            <a:noFill/>
          </p:spPr>
          <p:txBody>
            <a:bodyPr wrap="none" rtlCol="0">
              <a:noAutofit/>
            </a:bodyPr>
            <a:lstStyle/>
            <a:p>
              <a:r>
                <a:rPr lang="en-US" sz="1200" b="1" dirty="0">
                  <a:solidFill>
                    <a:srgbClr val="CD5C5C"/>
                  </a:solidFill>
                </a:rPr>
                <a:t>Long-term support</a:t>
              </a:r>
              <a:endParaRPr lang="en-US" sz="1200" b="1" dirty="0"/>
            </a:p>
          </p:txBody>
        </p:sp>
        <p:cxnSp>
          <p:nvCxnSpPr>
            <p:cNvPr id="105" name="diagram_33835_leftcallout_1"/>
            <p:cNvCxnSpPr/>
            <p:nvPr/>
          </p:nvCxnSpPr>
          <p:spPr>
            <a:xfrm flipV="1">
              <a:off x="3543300" y="3497579"/>
              <a:ext cx="342900" cy="114300"/>
            </a:xfrm>
            <a:prstGeom prst="line">
              <a:avLst/>
            </a:prstGeom>
            <a:solidFill>
              <a:srgbClr val="000000"/>
            </a:solidFill>
            <a:ln w="12700">
              <a:solidFill>
                <a:srgbClr val="CD5C5C"/>
              </a:solidFill>
            </a:ln>
          </p:spPr>
          <p:style>
            <a:lnRef idx="1">
              <a:schemeClr val="accent1"/>
            </a:lnRef>
            <a:fillRef idx="0">
              <a:schemeClr val="accent1"/>
            </a:fillRef>
            <a:effectRef idx="0">
              <a:schemeClr val="accent1"/>
            </a:effectRef>
            <a:fontRef idx="minor">
              <a:schemeClr val="tx1"/>
            </a:fontRef>
          </p:style>
        </p:cxnSp>
        <p:cxnSp>
          <p:nvCxnSpPr>
            <p:cNvPr id="106" name="diagram_33835_rightcallout_1"/>
            <p:cNvCxnSpPr/>
            <p:nvPr/>
          </p:nvCxnSpPr>
          <p:spPr>
            <a:xfrm flipV="1">
              <a:off x="5257800" y="4571085"/>
              <a:ext cx="342900" cy="0"/>
            </a:xfrm>
            <a:prstGeom prst="line">
              <a:avLst/>
            </a:prstGeom>
            <a:solidFill>
              <a:srgbClr val="000000"/>
            </a:solidFill>
            <a:ln w="12700">
              <a:solidFill>
                <a:srgbClr val="CD5C5C"/>
              </a:solidFill>
            </a:ln>
          </p:spPr>
          <p:style>
            <a:lnRef idx="1">
              <a:schemeClr val="accent1"/>
            </a:lnRef>
            <a:fillRef idx="0">
              <a:schemeClr val="accent1"/>
            </a:fillRef>
            <a:effectRef idx="0">
              <a:schemeClr val="accent1"/>
            </a:effectRef>
            <a:fontRef idx="minor">
              <a:schemeClr val="tx1"/>
            </a:fontRef>
          </p:style>
        </p:cxnSp>
        <p:cxnSp>
          <p:nvCxnSpPr>
            <p:cNvPr id="107" name="diagram_33835_connector_1"/>
            <p:cNvCxnSpPr/>
            <p:nvPr/>
          </p:nvCxnSpPr>
          <p:spPr>
            <a:xfrm>
              <a:off x="3886200" y="3497579"/>
              <a:ext cx="1371600" cy="1073505"/>
            </a:xfrm>
            <a:prstGeom prst="line">
              <a:avLst/>
            </a:prstGeom>
            <a:solidFill>
              <a:srgbClr val="000000"/>
            </a:solidFill>
            <a:ln w="38100">
              <a:solidFill>
                <a:srgbClr val="CD5C5C"/>
              </a:solidFill>
            </a:ln>
          </p:spPr>
          <p:style>
            <a:lnRef idx="1">
              <a:schemeClr val="accent1"/>
            </a:lnRef>
            <a:fillRef idx="0">
              <a:schemeClr val="accent1"/>
            </a:fillRef>
            <a:effectRef idx="0">
              <a:schemeClr val="accent1"/>
            </a:effectRef>
            <a:fontRef idx="minor">
              <a:schemeClr val="tx1"/>
            </a:fontRef>
          </p:style>
        </p:cxnSp>
        <p:sp>
          <p:nvSpPr>
            <p:cNvPr id="108" name="diagram_33835_leftdot_1"/>
            <p:cNvSpPr/>
            <p:nvPr/>
          </p:nvSpPr>
          <p:spPr>
            <a:xfrm>
              <a:off x="3863340" y="3474719"/>
              <a:ext cx="50800" cy="50800"/>
            </a:xfrm>
            <a:prstGeom prst="ellipse">
              <a:avLst/>
            </a:prstGeom>
            <a:solidFill>
              <a:srgbClr val="CD5C5C"/>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9" name="diagram_33835_rightdot_1"/>
            <p:cNvSpPr/>
            <p:nvPr/>
          </p:nvSpPr>
          <p:spPr>
            <a:xfrm>
              <a:off x="5234940" y="4548225"/>
              <a:ext cx="50800" cy="50800"/>
            </a:xfrm>
            <a:prstGeom prst="ellipse">
              <a:avLst/>
            </a:prstGeom>
            <a:solidFill>
              <a:srgbClr val="CD5C5C"/>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diagram_33835_leftpoint_4"/>
            <p:cNvSpPr txBox="1"/>
            <p:nvPr/>
          </p:nvSpPr>
          <p:spPr>
            <a:xfrm>
              <a:off x="3474720" y="3749040"/>
              <a:ext cx="0" cy="0"/>
            </a:xfrm>
            <a:prstGeom prst="rect">
              <a:avLst/>
            </a:prstGeom>
            <a:noFill/>
          </p:spPr>
          <p:txBody>
            <a:bodyPr wrap="none" rtlCol="0">
              <a:noAutofit/>
            </a:bodyPr>
            <a:lstStyle/>
            <a:p>
              <a:pPr algn="r"/>
              <a:r>
                <a:rPr lang="en-US" sz="1200" b="1" dirty="0">
                  <a:solidFill>
                    <a:srgbClr val="3CB371"/>
                  </a:solidFill>
                </a:rPr>
                <a:t>Structured therapy input</a:t>
              </a:r>
              <a:endParaRPr lang="en-US" sz="1200" b="1" dirty="0"/>
            </a:p>
          </p:txBody>
        </p:sp>
        <p:sp>
          <p:nvSpPr>
            <p:cNvPr id="111" name="diagram_33835_rightpoint_4"/>
            <p:cNvSpPr txBox="1"/>
            <p:nvPr/>
          </p:nvSpPr>
          <p:spPr>
            <a:xfrm>
              <a:off x="5669280" y="4818888"/>
              <a:ext cx="0" cy="0"/>
            </a:xfrm>
            <a:prstGeom prst="rect">
              <a:avLst/>
            </a:prstGeom>
            <a:noFill/>
          </p:spPr>
          <p:txBody>
            <a:bodyPr wrap="none" rtlCol="0">
              <a:noAutofit/>
            </a:bodyPr>
            <a:lstStyle/>
            <a:p>
              <a:r>
                <a:rPr lang="en-US" sz="1200" b="1" dirty="0">
                  <a:solidFill>
                    <a:srgbClr val="3CB371"/>
                  </a:solidFill>
                </a:rPr>
                <a:t>Structured therapy input</a:t>
              </a:r>
              <a:endParaRPr lang="en-US" sz="1200" b="1" dirty="0"/>
            </a:p>
          </p:txBody>
        </p:sp>
        <p:cxnSp>
          <p:nvCxnSpPr>
            <p:cNvPr id="112" name="diagram_33835_leftcallout_4"/>
            <p:cNvCxnSpPr/>
            <p:nvPr/>
          </p:nvCxnSpPr>
          <p:spPr>
            <a:xfrm flipV="1">
              <a:off x="3543300" y="3557473"/>
              <a:ext cx="342900" cy="273862"/>
            </a:xfrm>
            <a:prstGeom prst="line">
              <a:avLst/>
            </a:prstGeom>
            <a:solidFill>
              <a:srgbClr val="000000"/>
            </a:solidFill>
            <a:ln w="12700">
              <a:solidFill>
                <a:srgbClr val="3CB371"/>
              </a:solidFill>
            </a:ln>
          </p:spPr>
          <p:style>
            <a:lnRef idx="1">
              <a:schemeClr val="accent1"/>
            </a:lnRef>
            <a:fillRef idx="0">
              <a:schemeClr val="accent1"/>
            </a:fillRef>
            <a:effectRef idx="0">
              <a:schemeClr val="accent1"/>
            </a:effectRef>
            <a:fontRef idx="minor">
              <a:schemeClr val="tx1"/>
            </a:fontRef>
          </p:style>
        </p:cxnSp>
        <p:cxnSp>
          <p:nvCxnSpPr>
            <p:cNvPr id="113" name="diagram_33835_rightcallout_4"/>
            <p:cNvCxnSpPr/>
            <p:nvPr/>
          </p:nvCxnSpPr>
          <p:spPr>
            <a:xfrm flipV="1">
              <a:off x="5257800" y="4901184"/>
              <a:ext cx="342900" cy="37490"/>
            </a:xfrm>
            <a:prstGeom prst="line">
              <a:avLst/>
            </a:prstGeom>
            <a:solidFill>
              <a:srgbClr val="000000"/>
            </a:solidFill>
            <a:ln w="12700">
              <a:solidFill>
                <a:srgbClr val="3CB371"/>
              </a:solidFill>
            </a:ln>
          </p:spPr>
          <p:style>
            <a:lnRef idx="1">
              <a:schemeClr val="accent1"/>
            </a:lnRef>
            <a:fillRef idx="0">
              <a:schemeClr val="accent1"/>
            </a:fillRef>
            <a:effectRef idx="0">
              <a:schemeClr val="accent1"/>
            </a:effectRef>
            <a:fontRef idx="minor">
              <a:schemeClr val="tx1"/>
            </a:fontRef>
          </p:style>
        </p:cxnSp>
        <p:cxnSp>
          <p:nvCxnSpPr>
            <p:cNvPr id="114" name="diagram_33835_connector_4"/>
            <p:cNvCxnSpPr/>
            <p:nvPr/>
          </p:nvCxnSpPr>
          <p:spPr>
            <a:xfrm>
              <a:off x="3886200" y="3557473"/>
              <a:ext cx="1371600" cy="1381201"/>
            </a:xfrm>
            <a:prstGeom prst="line">
              <a:avLst/>
            </a:prstGeom>
            <a:solidFill>
              <a:srgbClr val="000000"/>
            </a:solidFill>
            <a:ln w="38100">
              <a:solidFill>
                <a:srgbClr val="3CB371"/>
              </a:solidFill>
            </a:ln>
          </p:spPr>
          <p:style>
            <a:lnRef idx="1">
              <a:schemeClr val="accent1"/>
            </a:lnRef>
            <a:fillRef idx="0">
              <a:schemeClr val="accent1"/>
            </a:fillRef>
            <a:effectRef idx="0">
              <a:schemeClr val="accent1"/>
            </a:effectRef>
            <a:fontRef idx="minor">
              <a:schemeClr val="tx1"/>
            </a:fontRef>
          </p:style>
        </p:cxnSp>
        <p:sp>
          <p:nvSpPr>
            <p:cNvPr id="115" name="diagram_33835_leftdot_4"/>
            <p:cNvSpPr/>
            <p:nvPr/>
          </p:nvSpPr>
          <p:spPr>
            <a:xfrm>
              <a:off x="3863340" y="3534613"/>
              <a:ext cx="50800" cy="50800"/>
            </a:xfrm>
            <a:prstGeom prst="ellipse">
              <a:avLst/>
            </a:prstGeom>
            <a:solidFill>
              <a:srgbClr val="3CB371"/>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diagram_33835_rightdot_4"/>
            <p:cNvSpPr/>
            <p:nvPr/>
          </p:nvSpPr>
          <p:spPr>
            <a:xfrm>
              <a:off x="5234940" y="4915814"/>
              <a:ext cx="50800" cy="50800"/>
            </a:xfrm>
            <a:prstGeom prst="ellipse">
              <a:avLst/>
            </a:prstGeom>
            <a:solidFill>
              <a:srgbClr val="3CB371"/>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7" name="TextBox 116"/>
            <p:cNvSpPr txBox="1"/>
            <p:nvPr/>
          </p:nvSpPr>
          <p:spPr>
            <a:xfrm>
              <a:off x="3886200" y="5577840"/>
              <a:ext cx="0" cy="0"/>
            </a:xfrm>
            <a:prstGeom prst="rect">
              <a:avLst/>
            </a:prstGeom>
            <a:noFill/>
          </p:spPr>
          <p:txBody>
            <a:bodyPr wrap="none" rtlCol="0">
              <a:noAutofit/>
            </a:bodyPr>
            <a:lstStyle/>
            <a:p>
              <a:r>
                <a:rPr lang="en-US" sz="1000" b="1" dirty="0">
                  <a:solidFill>
                    <a:srgbClr val="000000"/>
                  </a:solidFill>
                </a:rPr>
                <a:t>3.84</a:t>
              </a:r>
              <a:endParaRPr lang="en-US" sz="1000" b="1" dirty="0"/>
            </a:p>
          </p:txBody>
        </p:sp>
        <p:sp>
          <p:nvSpPr>
            <p:cNvPr id="118" name="TextBox 117"/>
            <p:cNvSpPr txBox="1"/>
            <p:nvPr/>
          </p:nvSpPr>
          <p:spPr>
            <a:xfrm>
              <a:off x="5257800" y="5577840"/>
              <a:ext cx="0" cy="0"/>
            </a:xfrm>
            <a:prstGeom prst="rect">
              <a:avLst/>
            </a:prstGeom>
            <a:noFill/>
          </p:spPr>
          <p:txBody>
            <a:bodyPr wrap="none" rtlCol="0">
              <a:noAutofit/>
            </a:bodyPr>
            <a:lstStyle/>
            <a:p>
              <a:pPr algn="r"/>
              <a:r>
                <a:rPr lang="en-US" sz="1000" b="1" dirty="0">
                  <a:solidFill>
                    <a:srgbClr val="000000"/>
                  </a:solidFill>
                </a:rPr>
                <a:t>3.84</a:t>
              </a:r>
              <a:endParaRPr lang="en-US" sz="1000" b="1" dirty="0"/>
            </a:p>
          </p:txBody>
        </p:sp>
        <p:sp>
          <p:nvSpPr>
            <p:cNvPr id="119" name="TextBox 118"/>
            <p:cNvSpPr txBox="1"/>
            <p:nvPr/>
          </p:nvSpPr>
          <p:spPr>
            <a:xfrm>
              <a:off x="3886200" y="2286000"/>
              <a:ext cx="0" cy="0"/>
            </a:xfrm>
            <a:prstGeom prst="rect">
              <a:avLst/>
            </a:prstGeom>
            <a:noFill/>
          </p:spPr>
          <p:txBody>
            <a:bodyPr wrap="none" rtlCol="0">
              <a:noAutofit/>
            </a:bodyPr>
            <a:lstStyle/>
            <a:p>
              <a:r>
                <a:rPr lang="en-US" sz="1000" b="1" dirty="0">
                  <a:solidFill>
                    <a:srgbClr val="000000"/>
                  </a:solidFill>
                </a:rPr>
                <a:t>4.49</a:t>
              </a:r>
              <a:endParaRPr lang="en-US" sz="1000" b="1" dirty="0"/>
            </a:p>
          </p:txBody>
        </p:sp>
        <p:sp>
          <p:nvSpPr>
            <p:cNvPr id="120" name="TextBox 119"/>
            <p:cNvSpPr txBox="1"/>
            <p:nvPr/>
          </p:nvSpPr>
          <p:spPr>
            <a:xfrm>
              <a:off x="5257800" y="2286000"/>
              <a:ext cx="0" cy="0"/>
            </a:xfrm>
            <a:prstGeom prst="rect">
              <a:avLst/>
            </a:prstGeom>
            <a:noFill/>
          </p:spPr>
          <p:txBody>
            <a:bodyPr wrap="none" rtlCol="0">
              <a:noAutofit/>
            </a:bodyPr>
            <a:lstStyle/>
            <a:p>
              <a:pPr algn="r"/>
              <a:r>
                <a:rPr lang="en-US" sz="1000" b="1" dirty="0">
                  <a:solidFill>
                    <a:srgbClr val="000000"/>
                  </a:solidFill>
                </a:rPr>
                <a:t>4.49</a:t>
              </a:r>
              <a:endParaRPr lang="en-US" sz="1000" b="1" dirty="0"/>
            </a:p>
          </p:txBody>
        </p:sp>
        <p:sp>
          <p:nvSpPr>
            <p:cNvPr id="121" name="TextBox 120"/>
            <p:cNvSpPr txBox="1"/>
            <p:nvPr/>
          </p:nvSpPr>
          <p:spPr>
            <a:xfrm>
              <a:off x="4389120" y="5623560"/>
              <a:ext cx="0" cy="0"/>
            </a:xfrm>
            <a:prstGeom prst="rect">
              <a:avLst/>
            </a:prstGeom>
            <a:noFill/>
          </p:spPr>
          <p:txBody>
            <a:bodyPr wrap="none" rtlCol="0">
              <a:noAutofit/>
            </a:bodyPr>
            <a:lstStyle/>
            <a:p>
              <a:endParaRPr lang="en-US" sz="1000" b="1" dirty="0" smtClean="0">
                <a:solidFill>
                  <a:srgbClr val="000000"/>
                </a:solidFill>
              </a:endParaRPr>
            </a:p>
            <a:p>
              <a:r>
                <a:rPr lang="en-US" sz="1000" b="1" dirty="0" smtClean="0">
                  <a:solidFill>
                    <a:srgbClr val="000000"/>
                  </a:solidFill>
                </a:rPr>
                <a:t>r </a:t>
              </a:r>
              <a:r>
                <a:rPr lang="en-US" sz="1000" b="1" dirty="0">
                  <a:solidFill>
                    <a:srgbClr val="000000"/>
                  </a:solidFill>
                </a:rPr>
                <a:t>= 0.40</a:t>
              </a:r>
              <a:endParaRPr lang="en-US" sz="1000" dirty="0"/>
            </a:p>
          </p:txBody>
        </p:sp>
      </p:grpSp>
    </p:spTree>
    <p:extLst>
      <p:ext uri="{BB962C8B-B14F-4D97-AF65-F5344CB8AC3E}">
        <p14:creationId xmlns:p14="http://schemas.microsoft.com/office/powerpoint/2010/main" val="36683014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p:cNvSpPr>
            <a:spLocks noGrp="1"/>
          </p:cNvSpPr>
          <p:nvPr>
            <p:ph type="title" idx="4294967295"/>
          </p:nvPr>
        </p:nvSpPr>
        <p:spPr>
          <a:xfrm>
            <a:off x="251520" y="508837"/>
            <a:ext cx="6509313" cy="857250"/>
          </a:xfrm>
        </p:spPr>
        <p:txBody>
          <a:bodyPr>
            <a:noAutofit/>
          </a:bodyPr>
          <a:lstStyle/>
          <a:p>
            <a:pPr algn="l"/>
            <a:r>
              <a:rPr lang="en-US" sz="4000" b="1" dirty="0" smtClean="0">
                <a:solidFill>
                  <a:srgbClr val="FF0000"/>
                </a:solidFill>
              </a:rPr>
              <a:t>Go Zone - Emotional and psychological wellbeing</a:t>
            </a:r>
            <a:endParaRPr lang="en-US" sz="4000" b="1" dirty="0">
              <a:solidFill>
                <a:srgbClr val="FF0000"/>
              </a:solidFill>
            </a:endParaRPr>
          </a:p>
        </p:txBody>
      </p:sp>
      <p:grpSp>
        <p:nvGrpSpPr>
          <p:cNvPr id="6" name="Points"/>
          <p:cNvGrpSpPr/>
          <p:nvPr/>
        </p:nvGrpSpPr>
        <p:grpSpPr>
          <a:xfrm>
            <a:off x="968276" y="2564904"/>
            <a:ext cx="5075799" cy="3689914"/>
            <a:chOff x="1828800" y="2148840"/>
            <a:chExt cx="5029200" cy="3474720"/>
          </a:xfrm>
        </p:grpSpPr>
        <p:sp>
          <p:nvSpPr>
            <p:cNvPr id="1000" name="diagram_34069_zone_top-left"/>
            <p:cNvSpPr/>
            <p:nvPr/>
          </p:nvSpPr>
          <p:spPr>
            <a:xfrm>
              <a:off x="2286000" y="2514600"/>
              <a:ext cx="2978676" cy="907048"/>
            </a:xfrm>
            <a:prstGeom prst="rect">
              <a:avLst/>
            </a:prstGeom>
            <a:solidFill>
              <a:srgbClr val="FFCC66"/>
            </a:solid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01" name="diagram_34069_zone_top-right"/>
            <p:cNvSpPr/>
            <p:nvPr/>
          </p:nvSpPr>
          <p:spPr>
            <a:xfrm>
              <a:off x="5264676" y="2514600"/>
              <a:ext cx="1593323" cy="907048"/>
            </a:xfrm>
            <a:prstGeom prst="rect">
              <a:avLst/>
            </a:prstGeom>
            <a:solidFill>
              <a:srgbClr val="99FF99"/>
            </a:solid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02" name="diagram_34069_zone_bottom-left"/>
            <p:cNvSpPr/>
            <p:nvPr/>
          </p:nvSpPr>
          <p:spPr>
            <a:xfrm>
              <a:off x="2286000" y="3421648"/>
              <a:ext cx="2978676" cy="1836151"/>
            </a:xfrm>
            <a:prstGeom prst="rect">
              <a:avLst/>
            </a:prstGeom>
            <a:solidFill>
              <a:srgbClr val="EEEEEE"/>
            </a:solid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03" name="diagram_34069_zone_bottom-right"/>
            <p:cNvSpPr/>
            <p:nvPr/>
          </p:nvSpPr>
          <p:spPr>
            <a:xfrm>
              <a:off x="5264676" y="3421648"/>
              <a:ext cx="1593323" cy="1836151"/>
            </a:xfrm>
            <a:prstGeom prst="rect">
              <a:avLst/>
            </a:prstGeom>
            <a:solidFill>
              <a:srgbClr val="FFFF99"/>
            </a:solid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cxnSp>
          <p:nvCxnSpPr>
            <p:cNvPr id="1004" name="diagram_34069_gozone_divider_vertical"/>
            <p:cNvCxnSpPr/>
            <p:nvPr/>
          </p:nvCxnSpPr>
          <p:spPr>
            <a:xfrm flipV="1">
              <a:off x="5264676" y="2514600"/>
              <a:ext cx="0" cy="2743200"/>
            </a:xfrm>
            <a:prstGeom prst="line">
              <a:avLst/>
            </a:prstGeom>
            <a:solidFill>
              <a:srgbClr val="000000"/>
            </a:solidFill>
            <a:ln w="12700">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1005" name="diagram_34069_gozone_divider_horizontal"/>
            <p:cNvCxnSpPr/>
            <p:nvPr/>
          </p:nvCxnSpPr>
          <p:spPr>
            <a:xfrm flipV="1">
              <a:off x="2286000" y="3421648"/>
              <a:ext cx="4572000" cy="0"/>
            </a:xfrm>
            <a:prstGeom prst="line">
              <a:avLst/>
            </a:prstGeom>
            <a:solidFill>
              <a:srgbClr val="000000"/>
            </a:solidFill>
            <a:ln w="12700">
              <a:solidFill>
                <a:srgbClr val="999999"/>
              </a:solidFill>
            </a:ln>
          </p:spPr>
          <p:style>
            <a:lnRef idx="1">
              <a:schemeClr val="accent1"/>
            </a:lnRef>
            <a:fillRef idx="0">
              <a:schemeClr val="accent1"/>
            </a:fillRef>
            <a:effectRef idx="0">
              <a:schemeClr val="accent1"/>
            </a:effectRef>
            <a:fontRef idx="minor">
              <a:schemeClr val="tx1"/>
            </a:fontRef>
          </p:style>
        </p:cxnSp>
        <p:sp>
          <p:nvSpPr>
            <p:cNvPr id="1006" name="diagram_34069_gozone_border"/>
            <p:cNvSpPr/>
            <p:nvPr/>
          </p:nvSpPr>
          <p:spPr>
            <a:xfrm>
              <a:off x="2286000" y="2514600"/>
              <a:ext cx="4572000" cy="2743200"/>
            </a:xfrm>
            <a:prstGeom prst="rect">
              <a:avLst/>
            </a:prstGeom>
            <a:no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07" name="diagram_34069_cluster_7_point_249443"/>
            <p:cNvSpPr/>
            <p:nvPr/>
          </p:nvSpPr>
          <p:spPr>
            <a:xfrm>
              <a:off x="5924107" y="310056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08" name="diagram_34069_cluster_7_point_249443_number"/>
            <p:cNvSpPr txBox="1"/>
            <p:nvPr/>
          </p:nvSpPr>
          <p:spPr>
            <a:xfrm>
              <a:off x="6015547" y="3009120"/>
              <a:ext cx="0" cy="0"/>
            </a:xfrm>
            <a:prstGeom prst="rect">
              <a:avLst/>
            </a:prstGeom>
            <a:noFill/>
          </p:spPr>
          <p:txBody>
            <a:bodyPr wrap="none" rtlCol="0">
              <a:noAutofit/>
            </a:bodyPr>
            <a:lstStyle/>
            <a:p>
              <a:r>
                <a:rPr lang="en-US" sz="750" dirty="0">
                  <a:solidFill>
                    <a:srgbClr val="000000"/>
                  </a:solidFill>
                </a:rPr>
                <a:t>5</a:t>
              </a:r>
              <a:endParaRPr lang="en-US" sz="750" dirty="0"/>
            </a:p>
          </p:txBody>
        </p:sp>
        <p:sp>
          <p:nvSpPr>
            <p:cNvPr id="1009" name="diagram_34069_cluster_7_point_249418"/>
            <p:cNvSpPr/>
            <p:nvPr/>
          </p:nvSpPr>
          <p:spPr>
            <a:xfrm>
              <a:off x="6595173" y="2643981"/>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10" name="diagram_34069_cluster_7_point_249418_number"/>
            <p:cNvSpPr txBox="1"/>
            <p:nvPr/>
          </p:nvSpPr>
          <p:spPr>
            <a:xfrm>
              <a:off x="6686613" y="2552541"/>
              <a:ext cx="0" cy="0"/>
            </a:xfrm>
            <a:prstGeom prst="rect">
              <a:avLst/>
            </a:prstGeom>
            <a:noFill/>
          </p:spPr>
          <p:txBody>
            <a:bodyPr wrap="none" rtlCol="0">
              <a:noAutofit/>
            </a:bodyPr>
            <a:lstStyle/>
            <a:p>
              <a:r>
                <a:rPr lang="en-US" sz="750" dirty="0">
                  <a:solidFill>
                    <a:srgbClr val="000000"/>
                  </a:solidFill>
                </a:rPr>
                <a:t>14</a:t>
              </a:r>
              <a:endParaRPr lang="en-US" sz="750" dirty="0"/>
            </a:p>
          </p:txBody>
        </p:sp>
        <p:sp>
          <p:nvSpPr>
            <p:cNvPr id="1011" name="diagram_34069_cluster_7_point_249425"/>
            <p:cNvSpPr/>
            <p:nvPr/>
          </p:nvSpPr>
          <p:spPr>
            <a:xfrm>
              <a:off x="5374850" y="297879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12" name="diagram_34069_cluster_7_point_249425_number"/>
            <p:cNvSpPr txBox="1"/>
            <p:nvPr/>
          </p:nvSpPr>
          <p:spPr>
            <a:xfrm>
              <a:off x="5466290" y="2887356"/>
              <a:ext cx="0" cy="0"/>
            </a:xfrm>
            <a:prstGeom prst="rect">
              <a:avLst/>
            </a:prstGeom>
            <a:noFill/>
          </p:spPr>
          <p:txBody>
            <a:bodyPr wrap="none" rtlCol="0">
              <a:noAutofit/>
            </a:bodyPr>
            <a:lstStyle/>
            <a:p>
              <a:r>
                <a:rPr lang="en-US" sz="750" dirty="0">
                  <a:solidFill>
                    <a:srgbClr val="000000"/>
                  </a:solidFill>
                </a:rPr>
                <a:t>15</a:t>
              </a:r>
              <a:endParaRPr lang="en-US" sz="750" dirty="0"/>
            </a:p>
          </p:txBody>
        </p:sp>
        <p:sp>
          <p:nvSpPr>
            <p:cNvPr id="1013" name="diagram_34069_cluster_7_point_249461"/>
            <p:cNvSpPr/>
            <p:nvPr/>
          </p:nvSpPr>
          <p:spPr>
            <a:xfrm>
              <a:off x="6656357" y="2826555"/>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14" name="diagram_34069_cluster_7_point_249461_number"/>
            <p:cNvSpPr txBox="1"/>
            <p:nvPr/>
          </p:nvSpPr>
          <p:spPr>
            <a:xfrm>
              <a:off x="6747797" y="2735115"/>
              <a:ext cx="0" cy="0"/>
            </a:xfrm>
            <a:prstGeom prst="rect">
              <a:avLst/>
            </a:prstGeom>
            <a:noFill/>
          </p:spPr>
          <p:txBody>
            <a:bodyPr wrap="none" rtlCol="0">
              <a:noAutofit/>
            </a:bodyPr>
            <a:lstStyle/>
            <a:p>
              <a:r>
                <a:rPr lang="en-US" sz="750" dirty="0">
                  <a:solidFill>
                    <a:srgbClr val="000000"/>
                  </a:solidFill>
                </a:rPr>
                <a:t>17</a:t>
              </a:r>
              <a:endParaRPr lang="en-US" sz="750" dirty="0"/>
            </a:p>
          </p:txBody>
        </p:sp>
        <p:sp>
          <p:nvSpPr>
            <p:cNvPr id="1015" name="diagram_34069_cluster_7_point_249438"/>
            <p:cNvSpPr/>
            <p:nvPr/>
          </p:nvSpPr>
          <p:spPr>
            <a:xfrm>
              <a:off x="6024304" y="285703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16" name="diagram_34069_cluster_7_point_249438_number"/>
            <p:cNvSpPr txBox="1"/>
            <p:nvPr/>
          </p:nvSpPr>
          <p:spPr>
            <a:xfrm>
              <a:off x="6115744" y="2765592"/>
              <a:ext cx="0" cy="0"/>
            </a:xfrm>
            <a:prstGeom prst="rect">
              <a:avLst/>
            </a:prstGeom>
            <a:noFill/>
          </p:spPr>
          <p:txBody>
            <a:bodyPr wrap="none" rtlCol="0">
              <a:noAutofit/>
            </a:bodyPr>
            <a:lstStyle/>
            <a:p>
              <a:r>
                <a:rPr lang="en-US" sz="750" dirty="0">
                  <a:solidFill>
                    <a:srgbClr val="000000"/>
                  </a:solidFill>
                </a:rPr>
                <a:t>20</a:t>
              </a:r>
              <a:endParaRPr lang="en-US" sz="750" dirty="0"/>
            </a:p>
          </p:txBody>
        </p:sp>
        <p:sp>
          <p:nvSpPr>
            <p:cNvPr id="1017" name="diagram_34069_cluster_7_point_249450"/>
            <p:cNvSpPr/>
            <p:nvPr/>
          </p:nvSpPr>
          <p:spPr>
            <a:xfrm>
              <a:off x="5650180" y="291798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18" name="diagram_34069_cluster_7_point_249450_number"/>
            <p:cNvSpPr txBox="1"/>
            <p:nvPr/>
          </p:nvSpPr>
          <p:spPr>
            <a:xfrm>
              <a:off x="5741620" y="2826546"/>
              <a:ext cx="0" cy="0"/>
            </a:xfrm>
            <a:prstGeom prst="rect">
              <a:avLst/>
            </a:prstGeom>
            <a:noFill/>
          </p:spPr>
          <p:txBody>
            <a:bodyPr wrap="none" rtlCol="0">
              <a:noAutofit/>
            </a:bodyPr>
            <a:lstStyle/>
            <a:p>
              <a:r>
                <a:rPr lang="en-US" sz="750" dirty="0">
                  <a:solidFill>
                    <a:srgbClr val="000000"/>
                  </a:solidFill>
                </a:rPr>
                <a:t>30</a:t>
              </a:r>
              <a:endParaRPr lang="en-US" sz="750" dirty="0"/>
            </a:p>
          </p:txBody>
        </p:sp>
        <p:sp>
          <p:nvSpPr>
            <p:cNvPr id="1019" name="diagram_34069_cluster_7_point_249448"/>
            <p:cNvSpPr/>
            <p:nvPr/>
          </p:nvSpPr>
          <p:spPr>
            <a:xfrm>
              <a:off x="5374850" y="310056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20" name="diagram_34069_cluster_7_point_249448_number"/>
            <p:cNvSpPr txBox="1"/>
            <p:nvPr/>
          </p:nvSpPr>
          <p:spPr>
            <a:xfrm>
              <a:off x="5466290" y="3009120"/>
              <a:ext cx="0" cy="0"/>
            </a:xfrm>
            <a:prstGeom prst="rect">
              <a:avLst/>
            </a:prstGeom>
            <a:noFill/>
          </p:spPr>
          <p:txBody>
            <a:bodyPr wrap="none" rtlCol="0">
              <a:noAutofit/>
            </a:bodyPr>
            <a:lstStyle/>
            <a:p>
              <a:r>
                <a:rPr lang="en-US" sz="750" dirty="0">
                  <a:solidFill>
                    <a:srgbClr val="000000"/>
                  </a:solidFill>
                </a:rPr>
                <a:t>52</a:t>
              </a:r>
              <a:endParaRPr lang="en-US" sz="750" dirty="0"/>
            </a:p>
          </p:txBody>
        </p:sp>
        <p:sp>
          <p:nvSpPr>
            <p:cNvPr id="1021" name="diagram_34069_cluster_7_point_249401"/>
            <p:cNvSpPr/>
            <p:nvPr/>
          </p:nvSpPr>
          <p:spPr>
            <a:xfrm>
              <a:off x="2469427" y="433294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22" name="diagram_34069_cluster_7_point_249401_number"/>
            <p:cNvSpPr txBox="1"/>
            <p:nvPr/>
          </p:nvSpPr>
          <p:spPr>
            <a:xfrm>
              <a:off x="2560867" y="4241500"/>
              <a:ext cx="0" cy="0"/>
            </a:xfrm>
            <a:prstGeom prst="rect">
              <a:avLst/>
            </a:prstGeom>
            <a:noFill/>
          </p:spPr>
          <p:txBody>
            <a:bodyPr wrap="none" rtlCol="0">
              <a:noAutofit/>
            </a:bodyPr>
            <a:lstStyle/>
            <a:p>
              <a:r>
                <a:rPr lang="en-US" sz="750" dirty="0">
                  <a:solidFill>
                    <a:srgbClr val="000000"/>
                  </a:solidFill>
                </a:rPr>
                <a:t>19</a:t>
              </a:r>
              <a:endParaRPr lang="en-US" sz="750" dirty="0"/>
            </a:p>
          </p:txBody>
        </p:sp>
        <p:sp>
          <p:nvSpPr>
            <p:cNvPr id="1023" name="diagram_34069_cluster_7_point_249442"/>
            <p:cNvSpPr/>
            <p:nvPr/>
          </p:nvSpPr>
          <p:spPr>
            <a:xfrm>
              <a:off x="4662247" y="461281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24" name="diagram_34069_cluster_7_point_249442_number"/>
            <p:cNvSpPr txBox="1"/>
            <p:nvPr/>
          </p:nvSpPr>
          <p:spPr>
            <a:xfrm>
              <a:off x="4753687" y="4521372"/>
              <a:ext cx="0" cy="0"/>
            </a:xfrm>
            <a:prstGeom prst="rect">
              <a:avLst/>
            </a:prstGeom>
            <a:noFill/>
          </p:spPr>
          <p:txBody>
            <a:bodyPr wrap="none" rtlCol="0">
              <a:noAutofit/>
            </a:bodyPr>
            <a:lstStyle/>
            <a:p>
              <a:r>
                <a:rPr lang="en-US" sz="750" dirty="0">
                  <a:solidFill>
                    <a:srgbClr val="000000"/>
                  </a:solidFill>
                </a:rPr>
                <a:t>27</a:t>
              </a:r>
              <a:endParaRPr lang="en-US" sz="750" dirty="0"/>
            </a:p>
          </p:txBody>
        </p:sp>
        <p:sp>
          <p:nvSpPr>
            <p:cNvPr id="1025" name="diagram_34069_cluster_7_point_249416"/>
            <p:cNvSpPr/>
            <p:nvPr/>
          </p:nvSpPr>
          <p:spPr>
            <a:xfrm>
              <a:off x="4652423" y="4348107"/>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26" name="diagram_34069_cluster_7_point_249416_number"/>
            <p:cNvSpPr txBox="1"/>
            <p:nvPr/>
          </p:nvSpPr>
          <p:spPr>
            <a:xfrm>
              <a:off x="4743863" y="4256667"/>
              <a:ext cx="0" cy="0"/>
            </a:xfrm>
            <a:prstGeom prst="rect">
              <a:avLst/>
            </a:prstGeom>
            <a:noFill/>
          </p:spPr>
          <p:txBody>
            <a:bodyPr wrap="none" rtlCol="0">
              <a:noAutofit/>
            </a:bodyPr>
            <a:lstStyle/>
            <a:p>
              <a:r>
                <a:rPr lang="en-US" sz="750" dirty="0">
                  <a:solidFill>
                    <a:srgbClr val="000000"/>
                  </a:solidFill>
                </a:rPr>
                <a:t>45</a:t>
              </a:r>
              <a:endParaRPr lang="en-US" sz="750" dirty="0"/>
            </a:p>
          </p:txBody>
        </p:sp>
        <p:sp>
          <p:nvSpPr>
            <p:cNvPr id="1027" name="diagram_34069_cluster_7_point_249402"/>
            <p:cNvSpPr/>
            <p:nvPr/>
          </p:nvSpPr>
          <p:spPr>
            <a:xfrm>
              <a:off x="4278019" y="3587617"/>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28" name="diagram_34069_cluster_7_point_249402_number"/>
            <p:cNvSpPr txBox="1"/>
            <p:nvPr/>
          </p:nvSpPr>
          <p:spPr>
            <a:xfrm>
              <a:off x="4369459" y="3496177"/>
              <a:ext cx="0" cy="0"/>
            </a:xfrm>
            <a:prstGeom prst="rect">
              <a:avLst/>
            </a:prstGeom>
            <a:noFill/>
          </p:spPr>
          <p:txBody>
            <a:bodyPr wrap="none" rtlCol="0">
              <a:noAutofit/>
            </a:bodyPr>
            <a:lstStyle/>
            <a:p>
              <a:r>
                <a:rPr lang="en-US" sz="750" dirty="0">
                  <a:solidFill>
                    <a:srgbClr val="000000"/>
                  </a:solidFill>
                </a:rPr>
                <a:t>51</a:t>
              </a:r>
              <a:endParaRPr lang="en-US" sz="750" dirty="0"/>
            </a:p>
          </p:txBody>
        </p:sp>
        <p:sp>
          <p:nvSpPr>
            <p:cNvPr id="1029" name="diagram_34069_cluster_7_point_249417"/>
            <p:cNvSpPr/>
            <p:nvPr/>
          </p:nvSpPr>
          <p:spPr>
            <a:xfrm>
              <a:off x="5400671" y="355728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30" name="diagram_34069_cluster_7_point_249417_number"/>
            <p:cNvSpPr txBox="1"/>
            <p:nvPr/>
          </p:nvSpPr>
          <p:spPr>
            <a:xfrm>
              <a:off x="5492111" y="3465844"/>
              <a:ext cx="0" cy="0"/>
            </a:xfrm>
            <a:prstGeom prst="rect">
              <a:avLst/>
            </a:prstGeom>
            <a:noFill/>
          </p:spPr>
          <p:txBody>
            <a:bodyPr wrap="none" rtlCol="0">
              <a:noAutofit/>
            </a:bodyPr>
            <a:lstStyle/>
            <a:p>
              <a:r>
                <a:rPr lang="en-US" sz="750" dirty="0">
                  <a:solidFill>
                    <a:srgbClr val="000000"/>
                  </a:solidFill>
                </a:rPr>
                <a:t>22</a:t>
              </a:r>
              <a:endParaRPr lang="en-US" sz="750" dirty="0"/>
            </a:p>
          </p:txBody>
        </p:sp>
        <p:sp>
          <p:nvSpPr>
            <p:cNvPr id="1031" name="diagram_34069_cluster_7_point_249424"/>
            <p:cNvSpPr/>
            <p:nvPr/>
          </p:nvSpPr>
          <p:spPr>
            <a:xfrm>
              <a:off x="5313946" y="3435519"/>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32" name="diagram_34069_cluster_7_point_249424_number"/>
            <p:cNvSpPr txBox="1"/>
            <p:nvPr/>
          </p:nvSpPr>
          <p:spPr>
            <a:xfrm>
              <a:off x="5405386" y="3344079"/>
              <a:ext cx="0" cy="0"/>
            </a:xfrm>
            <a:prstGeom prst="rect">
              <a:avLst/>
            </a:prstGeom>
            <a:noFill/>
          </p:spPr>
          <p:txBody>
            <a:bodyPr wrap="none" rtlCol="0">
              <a:noAutofit/>
            </a:bodyPr>
            <a:lstStyle/>
            <a:p>
              <a:r>
                <a:rPr lang="en-US" sz="750" dirty="0">
                  <a:solidFill>
                    <a:srgbClr val="000000"/>
                  </a:solidFill>
                </a:rPr>
                <a:t>53</a:t>
              </a:r>
              <a:endParaRPr lang="en-US" sz="750" dirty="0"/>
            </a:p>
          </p:txBody>
        </p:sp>
        <p:sp>
          <p:nvSpPr>
            <p:cNvPr id="1033" name="diagram_34069_cluster_7_point_249441"/>
            <p:cNvSpPr/>
            <p:nvPr/>
          </p:nvSpPr>
          <p:spPr>
            <a:xfrm>
              <a:off x="5008865" y="328327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34" name="diagram_34069_cluster_7_point_249441_number"/>
            <p:cNvSpPr txBox="1"/>
            <p:nvPr/>
          </p:nvSpPr>
          <p:spPr>
            <a:xfrm>
              <a:off x="5100305" y="3191838"/>
              <a:ext cx="0" cy="0"/>
            </a:xfrm>
            <a:prstGeom prst="rect">
              <a:avLst/>
            </a:prstGeom>
            <a:noFill/>
          </p:spPr>
          <p:txBody>
            <a:bodyPr wrap="none" rtlCol="0">
              <a:noAutofit/>
            </a:bodyPr>
            <a:lstStyle/>
            <a:p>
              <a:r>
                <a:rPr lang="en-US" sz="750" dirty="0">
                  <a:solidFill>
                    <a:srgbClr val="000000"/>
                  </a:solidFill>
                </a:rPr>
                <a:t>62</a:t>
              </a:r>
              <a:endParaRPr lang="en-US" sz="750" dirty="0"/>
            </a:p>
          </p:txBody>
        </p:sp>
        <p:sp>
          <p:nvSpPr>
            <p:cNvPr id="1035" name="TextBox 1034"/>
            <p:cNvSpPr txBox="1"/>
            <p:nvPr/>
          </p:nvSpPr>
          <p:spPr>
            <a:xfrm>
              <a:off x="2286000" y="2148840"/>
              <a:ext cx="0" cy="0"/>
            </a:xfrm>
            <a:prstGeom prst="rect">
              <a:avLst/>
            </a:prstGeom>
            <a:noFill/>
          </p:spPr>
          <p:txBody>
            <a:bodyPr wrap="none" rtlCol="0">
              <a:noAutofit/>
            </a:bodyPr>
            <a:lstStyle/>
            <a:p>
              <a:r>
                <a:rPr lang="en-US" sz="1600" b="1" dirty="0" smtClean="0">
                  <a:solidFill>
                    <a:srgbClr val="000000"/>
                  </a:solidFill>
                </a:rPr>
                <a:t>Emotional &amp; psychological wellbeing</a:t>
              </a:r>
              <a:endParaRPr lang="en-US" sz="1600" dirty="0"/>
            </a:p>
          </p:txBody>
        </p:sp>
        <p:sp>
          <p:nvSpPr>
            <p:cNvPr id="1036" name="TextBox 1035"/>
            <p:cNvSpPr txBox="1"/>
            <p:nvPr/>
          </p:nvSpPr>
          <p:spPr>
            <a:xfrm>
              <a:off x="2103120" y="2459736"/>
              <a:ext cx="0" cy="0"/>
            </a:xfrm>
            <a:prstGeom prst="rect">
              <a:avLst/>
            </a:prstGeom>
            <a:noFill/>
          </p:spPr>
          <p:txBody>
            <a:bodyPr wrap="none" rtlCol="0">
              <a:noAutofit/>
            </a:bodyPr>
            <a:lstStyle/>
            <a:p>
              <a:pPr algn="r"/>
              <a:r>
                <a:rPr lang="en-US" sz="1000" b="1" dirty="0">
                  <a:solidFill>
                    <a:srgbClr val="000000"/>
                  </a:solidFill>
                </a:rPr>
                <a:t>4.81</a:t>
              </a:r>
              <a:endParaRPr lang="en-US" sz="1000" b="1" dirty="0"/>
            </a:p>
          </p:txBody>
        </p:sp>
        <p:sp>
          <p:nvSpPr>
            <p:cNvPr id="1037" name="TextBox 1036"/>
            <p:cNvSpPr txBox="1"/>
            <p:nvPr/>
          </p:nvSpPr>
          <p:spPr>
            <a:xfrm>
              <a:off x="2103120" y="3348496"/>
              <a:ext cx="0" cy="0"/>
            </a:xfrm>
            <a:prstGeom prst="rect">
              <a:avLst/>
            </a:prstGeom>
            <a:noFill/>
          </p:spPr>
          <p:txBody>
            <a:bodyPr wrap="none" rtlCol="0">
              <a:noAutofit/>
            </a:bodyPr>
            <a:lstStyle/>
            <a:p>
              <a:pPr algn="r"/>
              <a:r>
                <a:rPr lang="en-US" sz="1000" b="1" dirty="0">
                  <a:solidFill>
                    <a:srgbClr val="000000"/>
                  </a:solidFill>
                </a:rPr>
                <a:t>4.17</a:t>
              </a:r>
              <a:endParaRPr lang="en-US" sz="1000" b="1" dirty="0"/>
            </a:p>
          </p:txBody>
        </p:sp>
        <p:sp>
          <p:nvSpPr>
            <p:cNvPr id="1038" name="TextBox 1037"/>
            <p:cNvSpPr txBox="1"/>
            <p:nvPr/>
          </p:nvSpPr>
          <p:spPr>
            <a:xfrm>
              <a:off x="2103120" y="5184648"/>
              <a:ext cx="0" cy="0"/>
            </a:xfrm>
            <a:prstGeom prst="rect">
              <a:avLst/>
            </a:prstGeom>
            <a:noFill/>
          </p:spPr>
          <p:txBody>
            <a:bodyPr wrap="none" rtlCol="0">
              <a:noAutofit/>
            </a:bodyPr>
            <a:lstStyle/>
            <a:p>
              <a:pPr algn="r"/>
              <a:r>
                <a:rPr lang="en-US" sz="1000" b="1" dirty="0">
                  <a:solidFill>
                    <a:srgbClr val="000000"/>
                  </a:solidFill>
                </a:rPr>
                <a:t>2.89</a:t>
              </a:r>
              <a:endParaRPr lang="en-US" sz="1000" b="1" dirty="0"/>
            </a:p>
          </p:txBody>
        </p:sp>
        <p:sp>
          <p:nvSpPr>
            <p:cNvPr id="1039" name="TextBox 1038"/>
            <p:cNvSpPr txBox="1"/>
            <p:nvPr/>
          </p:nvSpPr>
          <p:spPr>
            <a:xfrm>
              <a:off x="1828800" y="3886200"/>
              <a:ext cx="0" cy="0"/>
            </a:xfrm>
            <a:prstGeom prst="rect">
              <a:avLst/>
            </a:prstGeom>
            <a:noFill/>
          </p:spPr>
          <p:txBody>
            <a:bodyPr wrap="none" rtlCol="0">
              <a:noAutofit/>
            </a:bodyPr>
            <a:lstStyle/>
            <a:p>
              <a:pPr algn="r"/>
              <a:r>
                <a:rPr lang="en-US" sz="1400" b="1" dirty="0">
                  <a:solidFill>
                    <a:srgbClr val="000000"/>
                  </a:solidFill>
                </a:rPr>
                <a:t>Success</a:t>
              </a:r>
              <a:endParaRPr lang="en-US" sz="1400" b="1" dirty="0"/>
            </a:p>
          </p:txBody>
        </p:sp>
        <p:sp>
          <p:nvSpPr>
            <p:cNvPr id="1040" name="TextBox 1039"/>
            <p:cNvSpPr txBox="1"/>
            <p:nvPr/>
          </p:nvSpPr>
          <p:spPr>
            <a:xfrm>
              <a:off x="2176272" y="5394960"/>
              <a:ext cx="0" cy="0"/>
            </a:xfrm>
            <a:prstGeom prst="rect">
              <a:avLst/>
            </a:prstGeom>
            <a:noFill/>
          </p:spPr>
          <p:txBody>
            <a:bodyPr wrap="none" rtlCol="0">
              <a:noAutofit/>
            </a:bodyPr>
            <a:lstStyle/>
            <a:p>
              <a:pPr algn="ctr"/>
              <a:r>
                <a:rPr lang="en-US" sz="1000" b="1" dirty="0">
                  <a:solidFill>
                    <a:srgbClr val="000000"/>
                  </a:solidFill>
                </a:rPr>
                <a:t>3.3</a:t>
              </a:r>
              <a:endParaRPr lang="en-US" sz="1000" b="1" dirty="0"/>
            </a:p>
          </p:txBody>
        </p:sp>
        <p:sp>
          <p:nvSpPr>
            <p:cNvPr id="1041" name="TextBox 1040"/>
            <p:cNvSpPr txBox="1"/>
            <p:nvPr/>
          </p:nvSpPr>
          <p:spPr>
            <a:xfrm>
              <a:off x="5154948" y="5394960"/>
              <a:ext cx="0" cy="0"/>
            </a:xfrm>
            <a:prstGeom prst="rect">
              <a:avLst/>
            </a:prstGeom>
            <a:noFill/>
          </p:spPr>
          <p:txBody>
            <a:bodyPr wrap="none" rtlCol="0">
              <a:noAutofit/>
            </a:bodyPr>
            <a:lstStyle/>
            <a:p>
              <a:pPr algn="ctr"/>
              <a:r>
                <a:rPr lang="en-US" sz="1000" b="1" dirty="0">
                  <a:solidFill>
                    <a:srgbClr val="000000"/>
                  </a:solidFill>
                </a:rPr>
                <a:t>4.37</a:t>
              </a:r>
              <a:endParaRPr lang="en-US" sz="1000" b="1" dirty="0"/>
            </a:p>
          </p:txBody>
        </p:sp>
        <p:sp>
          <p:nvSpPr>
            <p:cNvPr id="1042" name="TextBox 1041"/>
            <p:cNvSpPr txBox="1"/>
            <p:nvPr/>
          </p:nvSpPr>
          <p:spPr>
            <a:xfrm>
              <a:off x="6748272" y="5394960"/>
              <a:ext cx="0" cy="0"/>
            </a:xfrm>
            <a:prstGeom prst="rect">
              <a:avLst/>
            </a:prstGeom>
            <a:noFill/>
          </p:spPr>
          <p:txBody>
            <a:bodyPr wrap="none" rtlCol="0">
              <a:noAutofit/>
            </a:bodyPr>
            <a:lstStyle/>
            <a:p>
              <a:pPr algn="ctr"/>
              <a:r>
                <a:rPr lang="en-US" sz="1000" b="1" dirty="0">
                  <a:solidFill>
                    <a:srgbClr val="000000"/>
                  </a:solidFill>
                </a:rPr>
                <a:t>4.93</a:t>
              </a:r>
              <a:endParaRPr lang="en-US" sz="1000" b="1" dirty="0"/>
            </a:p>
          </p:txBody>
        </p:sp>
        <p:sp>
          <p:nvSpPr>
            <p:cNvPr id="1043" name="TextBox 1042"/>
            <p:cNvSpPr txBox="1"/>
            <p:nvPr/>
          </p:nvSpPr>
          <p:spPr>
            <a:xfrm>
              <a:off x="4572000" y="5623560"/>
              <a:ext cx="0" cy="0"/>
            </a:xfrm>
            <a:prstGeom prst="rect">
              <a:avLst/>
            </a:prstGeom>
            <a:noFill/>
          </p:spPr>
          <p:txBody>
            <a:bodyPr wrap="none" rtlCol="0">
              <a:noAutofit/>
            </a:bodyPr>
            <a:lstStyle/>
            <a:p>
              <a:pPr algn="ctr"/>
              <a:r>
                <a:rPr lang="en-US" sz="1200" b="1" dirty="0">
                  <a:solidFill>
                    <a:srgbClr val="000000"/>
                  </a:solidFill>
                </a:rPr>
                <a:t>Importance</a:t>
              </a:r>
              <a:endParaRPr lang="en-US" sz="1200" b="1" dirty="0"/>
            </a:p>
          </p:txBody>
        </p:sp>
        <p:sp>
          <p:nvSpPr>
            <p:cNvPr id="1044" name="TextBox 1043"/>
            <p:cNvSpPr txBox="1"/>
            <p:nvPr/>
          </p:nvSpPr>
          <p:spPr>
            <a:xfrm>
              <a:off x="4572000" y="2331720"/>
              <a:ext cx="0" cy="0"/>
            </a:xfrm>
            <a:prstGeom prst="rect">
              <a:avLst/>
            </a:prstGeom>
            <a:noFill/>
          </p:spPr>
          <p:txBody>
            <a:bodyPr wrap="none" rtlCol="0">
              <a:noAutofit/>
            </a:bodyPr>
            <a:lstStyle/>
            <a:p>
              <a:pPr algn="ctr"/>
              <a:endParaRPr lang="en-US" sz="750" dirty="0" smtClean="0">
                <a:solidFill>
                  <a:srgbClr val="000000"/>
                </a:solidFill>
              </a:endParaRPr>
            </a:p>
            <a:p>
              <a:pPr algn="ctr"/>
              <a:endParaRPr lang="en-US" sz="750" dirty="0"/>
            </a:p>
          </p:txBody>
        </p:sp>
      </p:grpSp>
      <p:sp>
        <p:nvSpPr>
          <p:cNvPr id="1046" name="foobar"/>
          <p:cNvSpPr txBox="1"/>
          <p:nvPr/>
        </p:nvSpPr>
        <p:spPr>
          <a:xfrm>
            <a:off x="6586524" y="213907"/>
            <a:ext cx="2089932" cy="3901068"/>
          </a:xfrm>
          <a:prstGeom prst="rect">
            <a:avLst/>
          </a:prstGeom>
          <a:solidFill>
            <a:srgbClr val="99FF99"/>
          </a:solidFill>
          <a:ln>
            <a:solidFill>
              <a:schemeClr val="tx1"/>
            </a:solidFill>
          </a:ln>
        </p:spPr>
        <p:txBody>
          <a:bodyPr wrap="square" rtlCol="0">
            <a:spAutoFit/>
          </a:bodyPr>
          <a:lstStyle/>
          <a:p>
            <a:r>
              <a:rPr lang="en-US" sz="1200" dirty="0">
                <a:solidFill>
                  <a:srgbClr val="000000"/>
                </a:solidFill>
              </a:rPr>
              <a:t>5. Support to overcome the mental stress of an incident as opposed to just focusing on physical injuries.
14. Being treated with dignity, which is important at this most vulnerable of times.
15. Encouraging patients to list their own goals.
17. Staff who are friendly and approachable.
20. Focusing on the patient as an individual, with individual needs.
30. A positive outlook from staff when patients feel quite depressed by their injuries.
52. The constant support and encouragement provided during therapy sessions.</a:t>
            </a:r>
            <a:r>
              <a:rPr lang="en-US" sz="750" dirty="0">
                <a:solidFill>
                  <a:srgbClr val="000000"/>
                </a:solidFill>
              </a:rPr>
              <a:t>
</a:t>
            </a:r>
            <a:endParaRPr lang="en-US" sz="750" dirty="0"/>
          </a:p>
        </p:txBody>
      </p:sp>
      <p:sp>
        <p:nvSpPr>
          <p:cNvPr id="1048" name="foobar"/>
          <p:cNvSpPr txBox="1"/>
          <p:nvPr/>
        </p:nvSpPr>
        <p:spPr>
          <a:xfrm>
            <a:off x="6535038" y="4636726"/>
            <a:ext cx="2120785" cy="1500411"/>
          </a:xfrm>
          <a:prstGeom prst="rect">
            <a:avLst/>
          </a:prstGeom>
          <a:solidFill>
            <a:srgbClr val="FFFF99"/>
          </a:solidFill>
          <a:ln>
            <a:solidFill>
              <a:schemeClr val="tx1"/>
            </a:solidFill>
          </a:ln>
        </p:spPr>
        <p:txBody>
          <a:bodyPr wrap="square" rtlCol="0">
            <a:spAutoFit/>
          </a:bodyPr>
          <a:lstStyle/>
          <a:p>
            <a:r>
              <a:rPr lang="en-US" sz="1200" dirty="0">
                <a:solidFill>
                  <a:srgbClr val="000000"/>
                </a:solidFill>
              </a:rPr>
              <a:t>22. Providing a confidential environment where patients can talk about their worries.
53. Setting challenging goals that help patients both physically and mentally when achieved.</a:t>
            </a:r>
            <a:r>
              <a:rPr lang="en-US" sz="750" dirty="0">
                <a:solidFill>
                  <a:srgbClr val="000000"/>
                </a:solidFill>
              </a:rPr>
              <a:t>
</a:t>
            </a:r>
            <a:endParaRPr lang="en-US" sz="750" dirty="0"/>
          </a:p>
        </p:txBody>
      </p:sp>
    </p:spTree>
    <p:extLst>
      <p:ext uri="{BB962C8B-B14F-4D97-AF65-F5344CB8AC3E}">
        <p14:creationId xmlns:p14="http://schemas.microsoft.com/office/powerpoint/2010/main" val="2249226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p:cNvSpPr>
            <a:spLocks noGrp="1"/>
          </p:cNvSpPr>
          <p:nvPr>
            <p:ph type="title" idx="4294967295"/>
          </p:nvPr>
        </p:nvSpPr>
        <p:spPr>
          <a:xfrm>
            <a:off x="323528" y="487383"/>
            <a:ext cx="6552718" cy="857250"/>
          </a:xfrm>
        </p:spPr>
        <p:txBody>
          <a:bodyPr>
            <a:noAutofit/>
          </a:bodyPr>
          <a:lstStyle/>
          <a:p>
            <a:pPr algn="l"/>
            <a:r>
              <a:rPr lang="en-US" sz="4000" b="1" dirty="0" smtClean="0">
                <a:solidFill>
                  <a:srgbClr val="FF0000"/>
                </a:solidFill>
              </a:rPr>
              <a:t>Go Zone - Rehabilitation environment</a:t>
            </a:r>
            <a:endParaRPr lang="en-US" sz="4000" b="1" dirty="0">
              <a:solidFill>
                <a:srgbClr val="FF0000"/>
              </a:solidFill>
            </a:endParaRPr>
          </a:p>
        </p:txBody>
      </p:sp>
      <p:grpSp>
        <p:nvGrpSpPr>
          <p:cNvPr id="6" name="Points"/>
          <p:cNvGrpSpPr/>
          <p:nvPr/>
        </p:nvGrpSpPr>
        <p:grpSpPr>
          <a:xfrm>
            <a:off x="755576" y="2325809"/>
            <a:ext cx="5101084" cy="3956999"/>
            <a:chOff x="1828800" y="2148840"/>
            <a:chExt cx="5029200" cy="3474720"/>
          </a:xfrm>
        </p:grpSpPr>
        <p:sp>
          <p:nvSpPr>
            <p:cNvPr id="1000" name="diagram_34070_zone_top-left"/>
            <p:cNvSpPr/>
            <p:nvPr/>
          </p:nvSpPr>
          <p:spPr>
            <a:xfrm>
              <a:off x="2286000" y="2514600"/>
              <a:ext cx="2864656" cy="729619"/>
            </a:xfrm>
            <a:prstGeom prst="rect">
              <a:avLst/>
            </a:prstGeom>
            <a:solidFill>
              <a:srgbClr val="FFCC66"/>
            </a:solid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01" name="diagram_34070_zone_top-right"/>
            <p:cNvSpPr/>
            <p:nvPr/>
          </p:nvSpPr>
          <p:spPr>
            <a:xfrm>
              <a:off x="5150656" y="2514600"/>
              <a:ext cx="1707343" cy="729619"/>
            </a:xfrm>
            <a:prstGeom prst="rect">
              <a:avLst/>
            </a:prstGeom>
            <a:solidFill>
              <a:srgbClr val="99FF99"/>
            </a:solid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02" name="diagram_34070_zone_bottom-left"/>
            <p:cNvSpPr/>
            <p:nvPr/>
          </p:nvSpPr>
          <p:spPr>
            <a:xfrm>
              <a:off x="2286000" y="3244219"/>
              <a:ext cx="2864656" cy="2013580"/>
            </a:xfrm>
            <a:prstGeom prst="rect">
              <a:avLst/>
            </a:prstGeom>
            <a:solidFill>
              <a:srgbClr val="EEEEEE"/>
            </a:solid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03" name="diagram_34070_zone_bottom-right"/>
            <p:cNvSpPr/>
            <p:nvPr/>
          </p:nvSpPr>
          <p:spPr>
            <a:xfrm>
              <a:off x="5150656" y="3244219"/>
              <a:ext cx="1707343" cy="2013580"/>
            </a:xfrm>
            <a:prstGeom prst="rect">
              <a:avLst/>
            </a:prstGeom>
            <a:solidFill>
              <a:srgbClr val="FFFF99"/>
            </a:solid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cxnSp>
          <p:nvCxnSpPr>
            <p:cNvPr id="1004" name="diagram_34070_gozone_divider_vertical"/>
            <p:cNvCxnSpPr/>
            <p:nvPr/>
          </p:nvCxnSpPr>
          <p:spPr>
            <a:xfrm flipV="1">
              <a:off x="5150656" y="2514600"/>
              <a:ext cx="0" cy="2743200"/>
            </a:xfrm>
            <a:prstGeom prst="line">
              <a:avLst/>
            </a:prstGeom>
            <a:solidFill>
              <a:srgbClr val="000000"/>
            </a:solidFill>
            <a:ln w="12700">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1005" name="diagram_34070_gozone_divider_horizontal"/>
            <p:cNvCxnSpPr/>
            <p:nvPr/>
          </p:nvCxnSpPr>
          <p:spPr>
            <a:xfrm flipV="1">
              <a:off x="2286000" y="3244219"/>
              <a:ext cx="4572000" cy="0"/>
            </a:xfrm>
            <a:prstGeom prst="line">
              <a:avLst/>
            </a:prstGeom>
            <a:solidFill>
              <a:srgbClr val="000000"/>
            </a:solidFill>
            <a:ln w="12700">
              <a:solidFill>
                <a:srgbClr val="999999"/>
              </a:solidFill>
            </a:ln>
          </p:spPr>
          <p:style>
            <a:lnRef idx="1">
              <a:schemeClr val="accent1"/>
            </a:lnRef>
            <a:fillRef idx="0">
              <a:schemeClr val="accent1"/>
            </a:fillRef>
            <a:effectRef idx="0">
              <a:schemeClr val="accent1"/>
            </a:effectRef>
            <a:fontRef idx="minor">
              <a:schemeClr val="tx1"/>
            </a:fontRef>
          </p:style>
        </p:cxnSp>
        <p:sp>
          <p:nvSpPr>
            <p:cNvPr id="1006" name="diagram_34070_gozone_border"/>
            <p:cNvSpPr/>
            <p:nvPr/>
          </p:nvSpPr>
          <p:spPr>
            <a:xfrm>
              <a:off x="2286000" y="2514600"/>
              <a:ext cx="4572000" cy="2743200"/>
            </a:xfrm>
            <a:prstGeom prst="rect">
              <a:avLst/>
            </a:prstGeom>
            <a:no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07" name="diagram_34070_cluster_6_point_249427"/>
            <p:cNvSpPr/>
            <p:nvPr/>
          </p:nvSpPr>
          <p:spPr>
            <a:xfrm>
              <a:off x="5253042" y="267431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08" name="diagram_34070_cluster_6_point_249427_number"/>
            <p:cNvSpPr txBox="1"/>
            <p:nvPr/>
          </p:nvSpPr>
          <p:spPr>
            <a:xfrm>
              <a:off x="5344482" y="2582874"/>
              <a:ext cx="0" cy="0"/>
            </a:xfrm>
            <a:prstGeom prst="rect">
              <a:avLst/>
            </a:prstGeom>
            <a:noFill/>
          </p:spPr>
          <p:txBody>
            <a:bodyPr wrap="none" rtlCol="0">
              <a:noAutofit/>
            </a:bodyPr>
            <a:lstStyle/>
            <a:p>
              <a:r>
                <a:rPr lang="en-US" sz="750" dirty="0">
                  <a:solidFill>
                    <a:srgbClr val="000000"/>
                  </a:solidFill>
                </a:rPr>
                <a:t>6</a:t>
              </a:r>
              <a:endParaRPr lang="en-US" sz="750" dirty="0"/>
            </a:p>
          </p:txBody>
        </p:sp>
        <p:sp>
          <p:nvSpPr>
            <p:cNvPr id="1009" name="diagram_34070_cluster_6_point_249428"/>
            <p:cNvSpPr/>
            <p:nvPr/>
          </p:nvSpPr>
          <p:spPr>
            <a:xfrm>
              <a:off x="5213749" y="279622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10" name="diagram_34070_cluster_6_point_249428_number"/>
            <p:cNvSpPr txBox="1"/>
            <p:nvPr/>
          </p:nvSpPr>
          <p:spPr>
            <a:xfrm>
              <a:off x="5305189" y="2704782"/>
              <a:ext cx="0" cy="0"/>
            </a:xfrm>
            <a:prstGeom prst="rect">
              <a:avLst/>
            </a:prstGeom>
            <a:noFill/>
          </p:spPr>
          <p:txBody>
            <a:bodyPr wrap="none" rtlCol="0">
              <a:noAutofit/>
            </a:bodyPr>
            <a:lstStyle/>
            <a:p>
              <a:r>
                <a:rPr lang="en-US" sz="750" dirty="0">
                  <a:solidFill>
                    <a:srgbClr val="000000"/>
                  </a:solidFill>
                </a:rPr>
                <a:t>28</a:t>
              </a:r>
              <a:endParaRPr lang="en-US" sz="750" dirty="0"/>
            </a:p>
          </p:txBody>
        </p:sp>
        <p:sp>
          <p:nvSpPr>
            <p:cNvPr id="1011" name="diagram_34070_cluster_6_point_249430"/>
            <p:cNvSpPr/>
            <p:nvPr/>
          </p:nvSpPr>
          <p:spPr>
            <a:xfrm>
              <a:off x="5802019" y="267431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12" name="diagram_34070_cluster_6_point_249430_number"/>
            <p:cNvSpPr txBox="1"/>
            <p:nvPr/>
          </p:nvSpPr>
          <p:spPr>
            <a:xfrm>
              <a:off x="5893459" y="2582874"/>
              <a:ext cx="0" cy="0"/>
            </a:xfrm>
            <a:prstGeom prst="rect">
              <a:avLst/>
            </a:prstGeom>
            <a:noFill/>
          </p:spPr>
          <p:txBody>
            <a:bodyPr wrap="none" rtlCol="0">
              <a:noAutofit/>
            </a:bodyPr>
            <a:lstStyle/>
            <a:p>
              <a:r>
                <a:rPr lang="en-US" sz="750" dirty="0">
                  <a:solidFill>
                    <a:srgbClr val="000000"/>
                  </a:solidFill>
                </a:rPr>
                <a:t>48</a:t>
              </a:r>
              <a:endParaRPr lang="en-US" sz="750" dirty="0"/>
            </a:p>
          </p:txBody>
        </p:sp>
        <p:sp>
          <p:nvSpPr>
            <p:cNvPr id="1013" name="diagram_34070_cluster_6_point_249463"/>
            <p:cNvSpPr/>
            <p:nvPr/>
          </p:nvSpPr>
          <p:spPr>
            <a:xfrm>
              <a:off x="6046196" y="297879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14" name="diagram_34070_cluster_6_point_249463_number"/>
            <p:cNvSpPr txBox="1"/>
            <p:nvPr/>
          </p:nvSpPr>
          <p:spPr>
            <a:xfrm>
              <a:off x="6137636" y="2887356"/>
              <a:ext cx="0" cy="0"/>
            </a:xfrm>
            <a:prstGeom prst="rect">
              <a:avLst/>
            </a:prstGeom>
            <a:noFill/>
          </p:spPr>
          <p:txBody>
            <a:bodyPr wrap="none" rtlCol="0">
              <a:noAutofit/>
            </a:bodyPr>
            <a:lstStyle/>
            <a:p>
              <a:r>
                <a:rPr lang="en-US" sz="750" dirty="0">
                  <a:solidFill>
                    <a:srgbClr val="000000"/>
                  </a:solidFill>
                </a:rPr>
                <a:t>59</a:t>
              </a:r>
              <a:endParaRPr lang="en-US" sz="750" dirty="0"/>
            </a:p>
          </p:txBody>
        </p:sp>
        <p:sp>
          <p:nvSpPr>
            <p:cNvPr id="1015" name="diagram_34070_cluster_6_point_249408"/>
            <p:cNvSpPr/>
            <p:nvPr/>
          </p:nvSpPr>
          <p:spPr>
            <a:xfrm>
              <a:off x="4215712" y="352137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16" name="diagram_34070_cluster_6_point_249408_number"/>
            <p:cNvSpPr txBox="1"/>
            <p:nvPr/>
          </p:nvSpPr>
          <p:spPr>
            <a:xfrm>
              <a:off x="4307152" y="3429930"/>
              <a:ext cx="0" cy="0"/>
            </a:xfrm>
            <a:prstGeom prst="rect">
              <a:avLst/>
            </a:prstGeom>
            <a:noFill/>
          </p:spPr>
          <p:txBody>
            <a:bodyPr wrap="none" rtlCol="0">
              <a:noAutofit/>
            </a:bodyPr>
            <a:lstStyle/>
            <a:p>
              <a:r>
                <a:rPr lang="en-US" sz="750" dirty="0">
                  <a:solidFill>
                    <a:srgbClr val="000000"/>
                  </a:solidFill>
                </a:rPr>
                <a:t>29</a:t>
              </a:r>
              <a:endParaRPr lang="en-US" sz="750" dirty="0"/>
            </a:p>
          </p:txBody>
        </p:sp>
        <p:sp>
          <p:nvSpPr>
            <p:cNvPr id="1017" name="diagram_34070_cluster_6_point_249422"/>
            <p:cNvSpPr/>
            <p:nvPr/>
          </p:nvSpPr>
          <p:spPr>
            <a:xfrm>
              <a:off x="4091098" y="3587617"/>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18" name="diagram_34070_cluster_6_point_249422_number"/>
            <p:cNvSpPr txBox="1"/>
            <p:nvPr/>
          </p:nvSpPr>
          <p:spPr>
            <a:xfrm>
              <a:off x="4182538" y="3496177"/>
              <a:ext cx="0" cy="0"/>
            </a:xfrm>
            <a:prstGeom prst="rect">
              <a:avLst/>
            </a:prstGeom>
            <a:noFill/>
          </p:spPr>
          <p:txBody>
            <a:bodyPr wrap="none" rtlCol="0">
              <a:noAutofit/>
            </a:bodyPr>
            <a:lstStyle/>
            <a:p>
              <a:r>
                <a:rPr lang="en-US" sz="750" dirty="0">
                  <a:solidFill>
                    <a:srgbClr val="000000"/>
                  </a:solidFill>
                </a:rPr>
                <a:t>42</a:t>
              </a:r>
              <a:endParaRPr lang="en-US" sz="750" dirty="0"/>
            </a:p>
          </p:txBody>
        </p:sp>
        <p:sp>
          <p:nvSpPr>
            <p:cNvPr id="1019" name="diagram_34070_cluster_6_point_249414"/>
            <p:cNvSpPr/>
            <p:nvPr/>
          </p:nvSpPr>
          <p:spPr>
            <a:xfrm>
              <a:off x="3903895" y="3831289"/>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20" name="diagram_34070_cluster_6_point_249414_number"/>
            <p:cNvSpPr txBox="1"/>
            <p:nvPr/>
          </p:nvSpPr>
          <p:spPr>
            <a:xfrm>
              <a:off x="3995335" y="3739849"/>
              <a:ext cx="0" cy="0"/>
            </a:xfrm>
            <a:prstGeom prst="rect">
              <a:avLst/>
            </a:prstGeom>
            <a:noFill/>
          </p:spPr>
          <p:txBody>
            <a:bodyPr wrap="none" rtlCol="0">
              <a:noAutofit/>
            </a:bodyPr>
            <a:lstStyle/>
            <a:p>
              <a:r>
                <a:rPr lang="en-US" sz="750" dirty="0">
                  <a:solidFill>
                    <a:srgbClr val="000000"/>
                  </a:solidFill>
                </a:rPr>
                <a:t>50</a:t>
              </a:r>
              <a:endParaRPr lang="en-US" sz="750" dirty="0"/>
            </a:p>
          </p:txBody>
        </p:sp>
        <p:sp>
          <p:nvSpPr>
            <p:cNvPr id="1021" name="diagram_34070_cluster_6_point_249454"/>
            <p:cNvSpPr/>
            <p:nvPr/>
          </p:nvSpPr>
          <p:spPr>
            <a:xfrm>
              <a:off x="4825873" y="3435519"/>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22" name="diagram_34070_cluster_6_point_249454_number"/>
            <p:cNvSpPr txBox="1"/>
            <p:nvPr/>
          </p:nvSpPr>
          <p:spPr>
            <a:xfrm>
              <a:off x="4917313" y="3344079"/>
              <a:ext cx="0" cy="0"/>
            </a:xfrm>
            <a:prstGeom prst="rect">
              <a:avLst/>
            </a:prstGeom>
            <a:noFill/>
          </p:spPr>
          <p:txBody>
            <a:bodyPr wrap="none" rtlCol="0">
              <a:noAutofit/>
            </a:bodyPr>
            <a:lstStyle/>
            <a:p>
              <a:r>
                <a:rPr lang="en-US" sz="750" dirty="0">
                  <a:solidFill>
                    <a:srgbClr val="000000"/>
                  </a:solidFill>
                </a:rPr>
                <a:t>61</a:t>
              </a:r>
              <a:endParaRPr lang="en-US" sz="750" dirty="0"/>
            </a:p>
          </p:txBody>
        </p:sp>
        <p:sp>
          <p:nvSpPr>
            <p:cNvPr id="1023" name="diagram_34070_cluster_6_point_249405"/>
            <p:cNvSpPr/>
            <p:nvPr/>
          </p:nvSpPr>
          <p:spPr>
            <a:xfrm>
              <a:off x="5961997" y="3337507"/>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24" name="diagram_34070_cluster_6_point_249405_number"/>
            <p:cNvSpPr txBox="1"/>
            <p:nvPr/>
          </p:nvSpPr>
          <p:spPr>
            <a:xfrm>
              <a:off x="6053437" y="3246067"/>
              <a:ext cx="0" cy="0"/>
            </a:xfrm>
            <a:prstGeom prst="rect">
              <a:avLst/>
            </a:prstGeom>
            <a:noFill/>
          </p:spPr>
          <p:txBody>
            <a:bodyPr wrap="none" rtlCol="0">
              <a:noAutofit/>
            </a:bodyPr>
            <a:lstStyle/>
            <a:p>
              <a:r>
                <a:rPr lang="en-US" sz="750" dirty="0">
                  <a:solidFill>
                    <a:srgbClr val="000000"/>
                  </a:solidFill>
                </a:rPr>
                <a:t>36</a:t>
              </a:r>
              <a:endParaRPr lang="en-US" sz="750" dirty="0"/>
            </a:p>
          </p:txBody>
        </p:sp>
        <p:sp>
          <p:nvSpPr>
            <p:cNvPr id="1025" name="diagram_34070_cluster_6_point_249406"/>
            <p:cNvSpPr/>
            <p:nvPr/>
          </p:nvSpPr>
          <p:spPr>
            <a:xfrm>
              <a:off x="5775075" y="3526807"/>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26" name="diagram_34070_cluster_6_point_249406_number"/>
            <p:cNvSpPr txBox="1"/>
            <p:nvPr/>
          </p:nvSpPr>
          <p:spPr>
            <a:xfrm>
              <a:off x="5866515" y="3435367"/>
              <a:ext cx="0" cy="0"/>
            </a:xfrm>
            <a:prstGeom prst="rect">
              <a:avLst/>
            </a:prstGeom>
            <a:noFill/>
          </p:spPr>
          <p:txBody>
            <a:bodyPr wrap="none" rtlCol="0">
              <a:noAutofit/>
            </a:bodyPr>
            <a:lstStyle/>
            <a:p>
              <a:r>
                <a:rPr lang="en-US" sz="750" dirty="0">
                  <a:solidFill>
                    <a:srgbClr val="000000"/>
                  </a:solidFill>
                </a:rPr>
                <a:t>39</a:t>
              </a:r>
              <a:endParaRPr lang="en-US" sz="750" dirty="0"/>
            </a:p>
          </p:txBody>
        </p:sp>
        <p:sp>
          <p:nvSpPr>
            <p:cNvPr id="1027" name="diagram_34070_cluster_6_point_249429"/>
            <p:cNvSpPr/>
            <p:nvPr/>
          </p:nvSpPr>
          <p:spPr>
            <a:xfrm>
              <a:off x="5558123" y="325280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28" name="diagram_34070_cluster_6_point_249429_number"/>
            <p:cNvSpPr txBox="1"/>
            <p:nvPr/>
          </p:nvSpPr>
          <p:spPr>
            <a:xfrm>
              <a:off x="5649563" y="3161362"/>
              <a:ext cx="0" cy="0"/>
            </a:xfrm>
            <a:prstGeom prst="rect">
              <a:avLst/>
            </a:prstGeom>
            <a:noFill/>
          </p:spPr>
          <p:txBody>
            <a:bodyPr wrap="none" rtlCol="0">
              <a:noAutofit/>
            </a:bodyPr>
            <a:lstStyle/>
            <a:p>
              <a:r>
                <a:rPr lang="en-US" sz="750" dirty="0">
                  <a:solidFill>
                    <a:srgbClr val="000000"/>
                  </a:solidFill>
                </a:rPr>
                <a:t>64</a:t>
              </a:r>
              <a:endParaRPr lang="en-US" sz="750" dirty="0"/>
            </a:p>
          </p:txBody>
        </p:sp>
        <p:sp>
          <p:nvSpPr>
            <p:cNvPr id="1029" name="diagram_34070_cluster_6_point_249426"/>
            <p:cNvSpPr/>
            <p:nvPr/>
          </p:nvSpPr>
          <p:spPr>
            <a:xfrm>
              <a:off x="4886777" y="303975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30" name="diagram_34070_cluster_6_point_249426_number"/>
            <p:cNvSpPr txBox="1"/>
            <p:nvPr/>
          </p:nvSpPr>
          <p:spPr>
            <a:xfrm>
              <a:off x="4978217" y="2948310"/>
              <a:ext cx="0" cy="0"/>
            </a:xfrm>
            <a:prstGeom prst="rect">
              <a:avLst/>
            </a:prstGeom>
            <a:noFill/>
          </p:spPr>
          <p:txBody>
            <a:bodyPr wrap="none" rtlCol="0">
              <a:noAutofit/>
            </a:bodyPr>
            <a:lstStyle/>
            <a:p>
              <a:r>
                <a:rPr lang="en-US" sz="750" dirty="0">
                  <a:solidFill>
                    <a:srgbClr val="000000"/>
                  </a:solidFill>
                </a:rPr>
                <a:t>54</a:t>
              </a:r>
              <a:endParaRPr lang="en-US" sz="750" dirty="0"/>
            </a:p>
          </p:txBody>
        </p:sp>
        <p:sp>
          <p:nvSpPr>
            <p:cNvPr id="1031" name="TextBox 1030"/>
            <p:cNvSpPr txBox="1"/>
            <p:nvPr/>
          </p:nvSpPr>
          <p:spPr>
            <a:xfrm>
              <a:off x="2286000" y="2148840"/>
              <a:ext cx="0" cy="0"/>
            </a:xfrm>
            <a:prstGeom prst="rect">
              <a:avLst/>
            </a:prstGeom>
            <a:noFill/>
          </p:spPr>
          <p:txBody>
            <a:bodyPr wrap="none" rtlCol="0">
              <a:noAutofit/>
            </a:bodyPr>
            <a:lstStyle/>
            <a:p>
              <a:r>
                <a:rPr lang="en-US" sz="1600" b="1" dirty="0">
                  <a:solidFill>
                    <a:srgbClr val="000000"/>
                  </a:solidFill>
                </a:rPr>
                <a:t>Rehabilitation environment</a:t>
              </a:r>
              <a:endParaRPr lang="en-US" sz="1600" dirty="0"/>
            </a:p>
          </p:txBody>
        </p:sp>
        <p:sp>
          <p:nvSpPr>
            <p:cNvPr id="1032" name="TextBox 1031"/>
            <p:cNvSpPr txBox="1"/>
            <p:nvPr/>
          </p:nvSpPr>
          <p:spPr>
            <a:xfrm>
              <a:off x="2103120" y="2459736"/>
              <a:ext cx="0" cy="0"/>
            </a:xfrm>
            <a:prstGeom prst="rect">
              <a:avLst/>
            </a:prstGeom>
            <a:noFill/>
          </p:spPr>
          <p:txBody>
            <a:bodyPr wrap="none" rtlCol="0">
              <a:noAutofit/>
            </a:bodyPr>
            <a:lstStyle/>
            <a:p>
              <a:pPr algn="r"/>
              <a:r>
                <a:rPr lang="en-US" sz="1000" b="1" dirty="0">
                  <a:solidFill>
                    <a:srgbClr val="000000"/>
                  </a:solidFill>
                </a:rPr>
                <a:t>4.81</a:t>
              </a:r>
              <a:endParaRPr lang="en-US" sz="1000" b="1" dirty="0"/>
            </a:p>
          </p:txBody>
        </p:sp>
        <p:sp>
          <p:nvSpPr>
            <p:cNvPr id="1033" name="TextBox 1032"/>
            <p:cNvSpPr txBox="1"/>
            <p:nvPr/>
          </p:nvSpPr>
          <p:spPr>
            <a:xfrm>
              <a:off x="2103120" y="3171067"/>
              <a:ext cx="0" cy="0"/>
            </a:xfrm>
            <a:prstGeom prst="rect">
              <a:avLst/>
            </a:prstGeom>
            <a:noFill/>
          </p:spPr>
          <p:txBody>
            <a:bodyPr wrap="none" rtlCol="0">
              <a:noAutofit/>
            </a:bodyPr>
            <a:lstStyle/>
            <a:p>
              <a:pPr algn="r"/>
              <a:r>
                <a:rPr lang="en-US" sz="1000" b="1" dirty="0">
                  <a:solidFill>
                    <a:srgbClr val="000000"/>
                  </a:solidFill>
                </a:rPr>
                <a:t>4.3</a:t>
              </a:r>
              <a:endParaRPr lang="en-US" sz="1000" b="1" dirty="0"/>
            </a:p>
          </p:txBody>
        </p:sp>
        <p:sp>
          <p:nvSpPr>
            <p:cNvPr id="1034" name="TextBox 1033"/>
            <p:cNvSpPr txBox="1"/>
            <p:nvPr/>
          </p:nvSpPr>
          <p:spPr>
            <a:xfrm>
              <a:off x="2103120" y="5184648"/>
              <a:ext cx="0" cy="0"/>
            </a:xfrm>
            <a:prstGeom prst="rect">
              <a:avLst/>
            </a:prstGeom>
            <a:noFill/>
          </p:spPr>
          <p:txBody>
            <a:bodyPr wrap="none" rtlCol="0">
              <a:noAutofit/>
            </a:bodyPr>
            <a:lstStyle/>
            <a:p>
              <a:pPr algn="r"/>
              <a:r>
                <a:rPr lang="en-US" sz="1000" b="1" dirty="0">
                  <a:solidFill>
                    <a:srgbClr val="000000"/>
                  </a:solidFill>
                </a:rPr>
                <a:t>2.89</a:t>
              </a:r>
              <a:endParaRPr lang="en-US" sz="1000" b="1" dirty="0"/>
            </a:p>
          </p:txBody>
        </p:sp>
        <p:sp>
          <p:nvSpPr>
            <p:cNvPr id="1035" name="TextBox 1034"/>
            <p:cNvSpPr txBox="1"/>
            <p:nvPr/>
          </p:nvSpPr>
          <p:spPr>
            <a:xfrm>
              <a:off x="1828800" y="3886200"/>
              <a:ext cx="0" cy="0"/>
            </a:xfrm>
            <a:prstGeom prst="rect">
              <a:avLst/>
            </a:prstGeom>
            <a:noFill/>
          </p:spPr>
          <p:txBody>
            <a:bodyPr wrap="none" rtlCol="0">
              <a:noAutofit/>
            </a:bodyPr>
            <a:lstStyle/>
            <a:p>
              <a:pPr algn="r"/>
              <a:r>
                <a:rPr lang="en-US" sz="1200" b="1" dirty="0">
                  <a:solidFill>
                    <a:srgbClr val="000000"/>
                  </a:solidFill>
                </a:rPr>
                <a:t>Success</a:t>
              </a:r>
              <a:endParaRPr lang="en-US" sz="1200" b="1" dirty="0"/>
            </a:p>
          </p:txBody>
        </p:sp>
        <p:sp>
          <p:nvSpPr>
            <p:cNvPr id="1036" name="TextBox 1035"/>
            <p:cNvSpPr txBox="1"/>
            <p:nvPr/>
          </p:nvSpPr>
          <p:spPr>
            <a:xfrm>
              <a:off x="2176272" y="5394960"/>
              <a:ext cx="0" cy="0"/>
            </a:xfrm>
            <a:prstGeom prst="rect">
              <a:avLst/>
            </a:prstGeom>
            <a:noFill/>
          </p:spPr>
          <p:txBody>
            <a:bodyPr wrap="none" rtlCol="0">
              <a:noAutofit/>
            </a:bodyPr>
            <a:lstStyle/>
            <a:p>
              <a:pPr algn="ctr"/>
              <a:r>
                <a:rPr lang="en-US" sz="1000" b="1" dirty="0">
                  <a:solidFill>
                    <a:srgbClr val="000000"/>
                  </a:solidFill>
                </a:rPr>
                <a:t>3.3</a:t>
              </a:r>
              <a:endParaRPr lang="en-US" sz="1000" b="1" dirty="0"/>
            </a:p>
          </p:txBody>
        </p:sp>
        <p:sp>
          <p:nvSpPr>
            <p:cNvPr id="1037" name="TextBox 1036"/>
            <p:cNvSpPr txBox="1"/>
            <p:nvPr/>
          </p:nvSpPr>
          <p:spPr>
            <a:xfrm>
              <a:off x="5040928" y="5394960"/>
              <a:ext cx="0" cy="0"/>
            </a:xfrm>
            <a:prstGeom prst="rect">
              <a:avLst/>
            </a:prstGeom>
            <a:noFill/>
          </p:spPr>
          <p:txBody>
            <a:bodyPr wrap="none" rtlCol="0">
              <a:noAutofit/>
            </a:bodyPr>
            <a:lstStyle/>
            <a:p>
              <a:pPr algn="ctr"/>
              <a:r>
                <a:rPr lang="en-US" sz="1000" b="1" dirty="0">
                  <a:solidFill>
                    <a:srgbClr val="000000"/>
                  </a:solidFill>
                </a:rPr>
                <a:t>4.32</a:t>
              </a:r>
              <a:endParaRPr lang="en-US" sz="1000" b="1" dirty="0"/>
            </a:p>
          </p:txBody>
        </p:sp>
        <p:sp>
          <p:nvSpPr>
            <p:cNvPr id="1038" name="TextBox 1037"/>
            <p:cNvSpPr txBox="1"/>
            <p:nvPr/>
          </p:nvSpPr>
          <p:spPr>
            <a:xfrm>
              <a:off x="6748272" y="5394960"/>
              <a:ext cx="0" cy="0"/>
            </a:xfrm>
            <a:prstGeom prst="rect">
              <a:avLst/>
            </a:prstGeom>
            <a:noFill/>
          </p:spPr>
          <p:txBody>
            <a:bodyPr wrap="none" rtlCol="0">
              <a:noAutofit/>
            </a:bodyPr>
            <a:lstStyle/>
            <a:p>
              <a:pPr algn="ctr"/>
              <a:r>
                <a:rPr lang="en-US" sz="1000" b="1" dirty="0">
                  <a:solidFill>
                    <a:srgbClr val="000000"/>
                  </a:solidFill>
                </a:rPr>
                <a:t>4.93</a:t>
              </a:r>
              <a:endParaRPr lang="en-US" sz="1000" b="1" dirty="0"/>
            </a:p>
          </p:txBody>
        </p:sp>
        <p:sp>
          <p:nvSpPr>
            <p:cNvPr id="1039" name="TextBox 1038"/>
            <p:cNvSpPr txBox="1"/>
            <p:nvPr/>
          </p:nvSpPr>
          <p:spPr>
            <a:xfrm>
              <a:off x="4572000" y="5623560"/>
              <a:ext cx="0" cy="0"/>
            </a:xfrm>
            <a:prstGeom prst="rect">
              <a:avLst/>
            </a:prstGeom>
            <a:noFill/>
          </p:spPr>
          <p:txBody>
            <a:bodyPr wrap="none" rtlCol="0">
              <a:noAutofit/>
            </a:bodyPr>
            <a:lstStyle/>
            <a:p>
              <a:pPr algn="ctr"/>
              <a:r>
                <a:rPr lang="en-US" sz="1200" b="1" dirty="0">
                  <a:solidFill>
                    <a:srgbClr val="000000"/>
                  </a:solidFill>
                </a:rPr>
                <a:t>Importance</a:t>
              </a:r>
              <a:endParaRPr lang="en-US" sz="1200" b="1" dirty="0"/>
            </a:p>
          </p:txBody>
        </p:sp>
        <p:sp>
          <p:nvSpPr>
            <p:cNvPr id="1040" name="TextBox 1039"/>
            <p:cNvSpPr txBox="1"/>
            <p:nvPr/>
          </p:nvSpPr>
          <p:spPr>
            <a:xfrm>
              <a:off x="4572000" y="2331720"/>
              <a:ext cx="0" cy="0"/>
            </a:xfrm>
            <a:prstGeom prst="rect">
              <a:avLst/>
            </a:prstGeom>
            <a:noFill/>
          </p:spPr>
          <p:txBody>
            <a:bodyPr wrap="none" rtlCol="0">
              <a:noAutofit/>
            </a:bodyPr>
            <a:lstStyle/>
            <a:p>
              <a:pPr algn="ctr"/>
              <a:endParaRPr lang="en-US" sz="750" dirty="0"/>
            </a:p>
          </p:txBody>
        </p:sp>
      </p:grpSp>
      <p:sp>
        <p:nvSpPr>
          <p:cNvPr id="1042" name="foobar"/>
          <p:cNvSpPr txBox="1"/>
          <p:nvPr/>
        </p:nvSpPr>
        <p:spPr>
          <a:xfrm>
            <a:off x="6338822" y="1149483"/>
            <a:ext cx="2297771" cy="2423740"/>
          </a:xfrm>
          <a:prstGeom prst="rect">
            <a:avLst/>
          </a:prstGeom>
          <a:solidFill>
            <a:srgbClr val="99FF99"/>
          </a:solidFill>
          <a:ln>
            <a:solidFill>
              <a:schemeClr val="tx1"/>
            </a:solidFill>
          </a:ln>
        </p:spPr>
        <p:txBody>
          <a:bodyPr wrap="square" rtlCol="0">
            <a:spAutoFit/>
          </a:bodyPr>
          <a:lstStyle/>
          <a:p>
            <a:r>
              <a:rPr lang="en-US" sz="1200" dirty="0">
                <a:solidFill>
                  <a:srgbClr val="000000"/>
                </a:solidFill>
              </a:rPr>
              <a:t>6. Having a dedicated gym area, which a lot of acute wards don't have.
28. Having an accessible kitchen to promote independence.
48. Being on a dedicated rehabilitation unit with more privacy and more focused support specific to their injuries
59. Input from skilled staff who have a wide range of expertise in trauma</a:t>
            </a:r>
            <a:r>
              <a:rPr lang="en-US" sz="750" dirty="0">
                <a:solidFill>
                  <a:srgbClr val="000000"/>
                </a:solidFill>
              </a:rPr>
              <a:t>
</a:t>
            </a:r>
            <a:endParaRPr lang="en-US" sz="750" dirty="0"/>
          </a:p>
        </p:txBody>
      </p:sp>
      <p:sp>
        <p:nvSpPr>
          <p:cNvPr id="1044" name="foobar"/>
          <p:cNvSpPr txBox="1"/>
          <p:nvPr/>
        </p:nvSpPr>
        <p:spPr>
          <a:xfrm>
            <a:off x="6338821" y="3860381"/>
            <a:ext cx="2297771" cy="1569660"/>
          </a:xfrm>
          <a:prstGeom prst="rect">
            <a:avLst/>
          </a:prstGeom>
          <a:solidFill>
            <a:srgbClr val="FFFF99"/>
          </a:solidFill>
          <a:ln>
            <a:solidFill>
              <a:schemeClr val="tx1"/>
            </a:solidFill>
          </a:ln>
        </p:spPr>
        <p:txBody>
          <a:bodyPr wrap="square" rtlCol="0">
            <a:spAutoFit/>
          </a:bodyPr>
          <a:lstStyle/>
          <a:p>
            <a:r>
              <a:rPr lang="en-US" sz="1200" dirty="0">
                <a:solidFill>
                  <a:srgbClr val="000000"/>
                </a:solidFill>
              </a:rPr>
              <a:t>36. Having pain relief readily available.
39. Having access to the specialist pain team.
64. A well laid out environment, which makes moving around easier.
</a:t>
            </a:r>
            <a:endParaRPr lang="en-US" sz="1200" dirty="0"/>
          </a:p>
        </p:txBody>
      </p:sp>
    </p:spTree>
    <p:extLst>
      <p:ext uri="{BB962C8B-B14F-4D97-AF65-F5344CB8AC3E}">
        <p14:creationId xmlns:p14="http://schemas.microsoft.com/office/powerpoint/2010/main" val="4023229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solidFill>
                  <a:srgbClr val="FF0000"/>
                </a:solidFill>
              </a:rPr>
              <a:t>Summary</a:t>
            </a:r>
            <a:endParaRPr lang="en-GB" sz="4000" b="1" dirty="0">
              <a:solidFill>
                <a:srgbClr val="FF0000"/>
              </a:solidFill>
            </a:endParaRPr>
          </a:p>
        </p:txBody>
      </p:sp>
      <p:sp>
        <p:nvSpPr>
          <p:cNvPr id="3" name="Content Placeholder 2"/>
          <p:cNvSpPr>
            <a:spLocks noGrp="1"/>
          </p:cNvSpPr>
          <p:nvPr>
            <p:ph idx="1"/>
          </p:nvPr>
        </p:nvSpPr>
        <p:spPr>
          <a:xfrm>
            <a:off x="457200" y="1844824"/>
            <a:ext cx="8229600" cy="4525963"/>
          </a:xfrm>
        </p:spPr>
        <p:txBody>
          <a:bodyPr>
            <a:normAutofit/>
          </a:bodyPr>
          <a:lstStyle/>
          <a:p>
            <a:r>
              <a:rPr lang="en-GB" sz="2800" dirty="0" smtClean="0">
                <a:solidFill>
                  <a:schemeClr val="tx2"/>
                </a:solidFill>
              </a:rPr>
              <a:t>Importance of </a:t>
            </a:r>
            <a:r>
              <a:rPr lang="en-GB" sz="2800" b="1" i="1" dirty="0" smtClean="0">
                <a:solidFill>
                  <a:schemeClr val="tx2"/>
                </a:solidFill>
              </a:rPr>
              <a:t>continuum</a:t>
            </a:r>
            <a:r>
              <a:rPr lang="en-GB" sz="2800" dirty="0" smtClean="0">
                <a:solidFill>
                  <a:schemeClr val="tx2"/>
                </a:solidFill>
              </a:rPr>
              <a:t> of rehabilitation provision across injury trajectory</a:t>
            </a:r>
          </a:p>
          <a:p>
            <a:endParaRPr lang="en-GB" sz="2800" dirty="0">
              <a:solidFill>
                <a:schemeClr val="tx2"/>
              </a:solidFill>
            </a:endParaRPr>
          </a:p>
          <a:p>
            <a:r>
              <a:rPr lang="en-GB" sz="2800" dirty="0" smtClean="0">
                <a:solidFill>
                  <a:schemeClr val="tx2"/>
                </a:solidFill>
              </a:rPr>
              <a:t>Platform to track future service changes</a:t>
            </a:r>
          </a:p>
          <a:p>
            <a:endParaRPr lang="en-GB" sz="2800" dirty="0">
              <a:solidFill>
                <a:schemeClr val="tx2"/>
              </a:solidFill>
            </a:endParaRPr>
          </a:p>
          <a:p>
            <a:r>
              <a:rPr lang="en-GB" sz="2800" dirty="0" smtClean="0">
                <a:solidFill>
                  <a:schemeClr val="tx2"/>
                </a:solidFill>
              </a:rPr>
              <a:t>Facilitate co-design of new rehabilitation interventions for individuals following major MSK trauma </a:t>
            </a:r>
          </a:p>
          <a:p>
            <a:endParaRPr lang="en-GB" sz="2800" dirty="0">
              <a:solidFill>
                <a:schemeClr val="tx2"/>
              </a:solidFill>
            </a:endParaRPr>
          </a:p>
          <a:p>
            <a:endParaRPr lang="en-GB" sz="2800" dirty="0">
              <a:solidFill>
                <a:schemeClr val="tx2"/>
              </a:solidFill>
            </a:endParaRPr>
          </a:p>
        </p:txBody>
      </p:sp>
    </p:spTree>
    <p:extLst>
      <p:ext uri="{BB962C8B-B14F-4D97-AF65-F5344CB8AC3E}">
        <p14:creationId xmlns:p14="http://schemas.microsoft.com/office/powerpoint/2010/main" val="36311170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solidFill>
                  <a:srgbClr val="FF0000"/>
                </a:solidFill>
              </a:rPr>
              <a:t>Thank you for listening!</a:t>
            </a:r>
            <a:endParaRPr lang="en-GB" sz="4000" b="1" dirty="0">
              <a:solidFill>
                <a:srgbClr val="FF0000"/>
              </a:solidFill>
            </a:endParaRPr>
          </a:p>
        </p:txBody>
      </p:sp>
      <p:pic>
        <p:nvPicPr>
          <p:cNvPr id="4" name="Picture 4" descr="MPj04384650000[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259632" y="1268760"/>
            <a:ext cx="6764796" cy="362077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Box 4"/>
          <p:cNvSpPr txBox="1"/>
          <p:nvPr/>
        </p:nvSpPr>
        <p:spPr>
          <a:xfrm>
            <a:off x="2447764" y="5421994"/>
            <a:ext cx="4248472" cy="461665"/>
          </a:xfrm>
          <a:prstGeom prst="rect">
            <a:avLst/>
          </a:prstGeom>
          <a:noFill/>
        </p:spPr>
        <p:txBody>
          <a:bodyPr wrap="square" rtlCol="0">
            <a:spAutoFit/>
          </a:bodyPr>
          <a:lstStyle/>
          <a:p>
            <a:pPr algn="ctr"/>
            <a:r>
              <a:rPr lang="en-GB" sz="2400" dirty="0" smtClean="0">
                <a:solidFill>
                  <a:schemeClr val="tx2"/>
                </a:solidFill>
              </a:rPr>
              <a:t>Comments / Questions….. </a:t>
            </a:r>
            <a:endParaRPr lang="en-GB" sz="2400" dirty="0">
              <a:solidFill>
                <a:schemeClr val="tx2"/>
              </a:solidFill>
            </a:endParaRPr>
          </a:p>
        </p:txBody>
      </p:sp>
    </p:spTree>
    <p:extLst>
      <p:ext uri="{BB962C8B-B14F-4D97-AF65-F5344CB8AC3E}">
        <p14:creationId xmlns:p14="http://schemas.microsoft.com/office/powerpoint/2010/main" val="10687484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solidFill>
                  <a:srgbClr val="FF0000"/>
                </a:solidFill>
              </a:rPr>
              <a:t>More information</a:t>
            </a:r>
            <a:endParaRPr lang="en-GB" sz="4000" b="1" dirty="0">
              <a:solidFill>
                <a:srgbClr val="FF0000"/>
              </a:solidFill>
            </a:endParaRPr>
          </a:p>
        </p:txBody>
      </p:sp>
      <p:sp>
        <p:nvSpPr>
          <p:cNvPr id="3" name="Content Placeholder 2"/>
          <p:cNvSpPr>
            <a:spLocks noGrp="1"/>
          </p:cNvSpPr>
          <p:nvPr>
            <p:ph idx="1"/>
          </p:nvPr>
        </p:nvSpPr>
        <p:spPr/>
        <p:txBody>
          <a:bodyPr>
            <a:normAutofit fontScale="92500"/>
          </a:bodyPr>
          <a:lstStyle/>
          <a:p>
            <a:r>
              <a:rPr lang="en-GB" sz="2400" dirty="0" smtClean="0">
                <a:solidFill>
                  <a:schemeClr val="tx2"/>
                </a:solidFill>
              </a:rPr>
              <a:t>Robinson LJ, Stephens NM, Wilson S, Graham L, Hackett K (2019) Conceptualizing the key components of rehabilitation following major musculoskeletal trauma: a mixed methods service evaluation. </a:t>
            </a:r>
          </a:p>
          <a:p>
            <a:pPr marL="0" indent="0">
              <a:buNone/>
            </a:pPr>
            <a:r>
              <a:rPr lang="en-GB" sz="2400" dirty="0">
                <a:solidFill>
                  <a:schemeClr val="tx2"/>
                </a:solidFill>
              </a:rPr>
              <a:t> </a:t>
            </a:r>
            <a:r>
              <a:rPr lang="en-GB" sz="2400" dirty="0" smtClean="0">
                <a:solidFill>
                  <a:schemeClr val="tx2"/>
                </a:solidFill>
              </a:rPr>
              <a:t>     </a:t>
            </a:r>
            <a:r>
              <a:rPr lang="en-GB" sz="2400" i="1" dirty="0" smtClean="0">
                <a:solidFill>
                  <a:schemeClr val="tx2"/>
                </a:solidFill>
              </a:rPr>
              <a:t>Journal of Evaluation in Clinical Practice </a:t>
            </a:r>
          </a:p>
          <a:p>
            <a:pPr marL="0" indent="0">
              <a:buNone/>
            </a:pPr>
            <a:r>
              <a:rPr lang="en-GB" sz="2400" dirty="0">
                <a:solidFill>
                  <a:schemeClr val="tx2"/>
                </a:solidFill>
              </a:rPr>
              <a:t> </a:t>
            </a:r>
            <a:r>
              <a:rPr lang="en-GB" sz="2400" dirty="0" smtClean="0">
                <a:solidFill>
                  <a:schemeClr val="tx2"/>
                </a:solidFill>
              </a:rPr>
              <a:t>     DOI:10.1111/jep.13331</a:t>
            </a:r>
          </a:p>
          <a:p>
            <a:pPr marL="0" indent="0">
              <a:buNone/>
            </a:pPr>
            <a:endParaRPr lang="en-GB" sz="2400" dirty="0">
              <a:solidFill>
                <a:schemeClr val="tx2"/>
              </a:solidFill>
            </a:endParaRPr>
          </a:p>
          <a:p>
            <a:r>
              <a:rPr lang="en-GB" sz="2400" dirty="0" smtClean="0">
                <a:solidFill>
                  <a:schemeClr val="tx2"/>
                </a:solidFill>
                <a:hlinkClick r:id="rId2"/>
              </a:rPr>
              <a:t>lisa.robinson@ncl.ac.uk</a:t>
            </a:r>
            <a:endParaRPr lang="en-GB" sz="2400" dirty="0">
              <a:solidFill>
                <a:schemeClr val="tx2"/>
              </a:solidFill>
            </a:endParaRPr>
          </a:p>
          <a:p>
            <a:pPr marL="0" indent="0">
              <a:buNone/>
            </a:pPr>
            <a:endParaRPr lang="en-GB" sz="2400" dirty="0"/>
          </a:p>
          <a:p>
            <a:r>
              <a:rPr lang="en-GB" sz="2400" dirty="0" smtClean="0">
                <a:solidFill>
                  <a:schemeClr val="tx2"/>
                </a:solidFill>
              </a:rPr>
              <a:t>Dect phone: 0191 2824266</a:t>
            </a:r>
          </a:p>
          <a:p>
            <a:endParaRPr lang="en-GB" sz="2400" dirty="0">
              <a:solidFill>
                <a:schemeClr val="tx2"/>
              </a:solidFill>
            </a:endParaRPr>
          </a:p>
          <a:p>
            <a:r>
              <a:rPr lang="en-GB" sz="2400" dirty="0" smtClean="0">
                <a:solidFill>
                  <a:schemeClr val="tx2"/>
                </a:solidFill>
              </a:rPr>
              <a:t>Twitter: </a:t>
            </a:r>
            <a:r>
              <a:rPr lang="en-GB" sz="2400" dirty="0" err="1" smtClean="0">
                <a:solidFill>
                  <a:schemeClr val="tx2"/>
                </a:solidFill>
              </a:rPr>
              <a:t>DrLisa_AHP</a:t>
            </a:r>
            <a:endParaRPr lang="en-GB" sz="2400" dirty="0" smtClean="0">
              <a:solidFill>
                <a:schemeClr val="tx2"/>
              </a:solidFill>
            </a:endParaRPr>
          </a:p>
          <a:p>
            <a:endParaRPr lang="en-GB" sz="2000" dirty="0"/>
          </a:p>
          <a:p>
            <a:endParaRPr lang="en-GB" sz="2000" dirty="0" smtClean="0"/>
          </a:p>
        </p:txBody>
      </p:sp>
    </p:spTree>
    <p:extLst>
      <p:ext uri="{BB962C8B-B14F-4D97-AF65-F5344CB8AC3E}">
        <p14:creationId xmlns:p14="http://schemas.microsoft.com/office/powerpoint/2010/main" val="1599873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solidFill>
                  <a:srgbClr val="FF0000"/>
                </a:solidFill>
              </a:rPr>
              <a:t>Background</a:t>
            </a:r>
            <a:endParaRPr lang="en-GB" sz="4000" b="1" dirty="0">
              <a:solidFill>
                <a:srgbClr val="FF0000"/>
              </a:solidFill>
            </a:endParaRPr>
          </a:p>
        </p:txBody>
      </p:sp>
      <p:sp>
        <p:nvSpPr>
          <p:cNvPr id="3" name="Content Placeholder 2"/>
          <p:cNvSpPr>
            <a:spLocks noGrp="1"/>
          </p:cNvSpPr>
          <p:nvPr>
            <p:ph idx="1"/>
          </p:nvPr>
        </p:nvSpPr>
        <p:spPr>
          <a:xfrm>
            <a:off x="455379" y="1772816"/>
            <a:ext cx="8229600" cy="4525963"/>
          </a:xfrm>
        </p:spPr>
        <p:txBody>
          <a:bodyPr>
            <a:normAutofit/>
          </a:bodyPr>
          <a:lstStyle/>
          <a:p>
            <a:r>
              <a:rPr lang="en-GB" sz="2800" dirty="0" smtClean="0">
                <a:solidFill>
                  <a:schemeClr val="tx2"/>
                </a:solidFill>
              </a:rPr>
              <a:t>2012 – reorganisation of acute trauma pathways in England</a:t>
            </a:r>
          </a:p>
          <a:p>
            <a:pPr marL="0" indent="0">
              <a:buNone/>
            </a:pPr>
            <a:endParaRPr lang="en-GB" sz="2800" dirty="0">
              <a:solidFill>
                <a:schemeClr val="tx2"/>
              </a:solidFill>
            </a:endParaRPr>
          </a:p>
          <a:p>
            <a:r>
              <a:rPr lang="en-GB" sz="2800" dirty="0" smtClean="0">
                <a:solidFill>
                  <a:schemeClr val="tx2"/>
                </a:solidFill>
              </a:rPr>
              <a:t>20% increase in survival from serious injury</a:t>
            </a:r>
          </a:p>
          <a:p>
            <a:endParaRPr lang="en-GB" sz="2800" dirty="0">
              <a:solidFill>
                <a:schemeClr val="tx2"/>
              </a:solidFill>
            </a:endParaRPr>
          </a:p>
          <a:p>
            <a:r>
              <a:rPr lang="en-GB" sz="2800" dirty="0" smtClean="0">
                <a:solidFill>
                  <a:schemeClr val="tx2"/>
                </a:solidFill>
              </a:rPr>
              <a:t>Only 5% access to specialist rehabilitation</a:t>
            </a:r>
          </a:p>
          <a:p>
            <a:endParaRPr lang="en-GB" sz="2800" dirty="0">
              <a:solidFill>
                <a:schemeClr val="tx2"/>
              </a:solidFill>
            </a:endParaRPr>
          </a:p>
          <a:p>
            <a:r>
              <a:rPr lang="en-GB" sz="2800" dirty="0" smtClean="0">
                <a:solidFill>
                  <a:schemeClr val="tx2"/>
                </a:solidFill>
              </a:rPr>
              <a:t>Lack of dedicated provision for patients with complex MSK trauma </a:t>
            </a:r>
            <a:endParaRPr lang="en-GB" sz="2800" dirty="0">
              <a:solidFill>
                <a:schemeClr val="tx2"/>
              </a:solidFill>
            </a:endParaRPr>
          </a:p>
        </p:txBody>
      </p:sp>
    </p:spTree>
    <p:extLst>
      <p:ext uri="{BB962C8B-B14F-4D97-AF65-F5344CB8AC3E}">
        <p14:creationId xmlns:p14="http://schemas.microsoft.com/office/powerpoint/2010/main" val="25661467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solidFill>
                  <a:srgbClr val="FF0000"/>
                </a:solidFill>
              </a:rPr>
              <a:t>Project aims</a:t>
            </a:r>
            <a:endParaRPr lang="en-GB" sz="4000" b="1" dirty="0">
              <a:solidFill>
                <a:srgbClr val="FF0000"/>
              </a:solidFill>
            </a:endParaRPr>
          </a:p>
        </p:txBody>
      </p:sp>
      <p:sp>
        <p:nvSpPr>
          <p:cNvPr id="3" name="Content Placeholder 2"/>
          <p:cNvSpPr>
            <a:spLocks noGrp="1"/>
          </p:cNvSpPr>
          <p:nvPr>
            <p:ph idx="1"/>
          </p:nvPr>
        </p:nvSpPr>
        <p:spPr/>
        <p:txBody>
          <a:bodyPr>
            <a:normAutofit/>
          </a:bodyPr>
          <a:lstStyle/>
          <a:p>
            <a:pPr marL="514350" indent="-514350">
              <a:buAutoNum type="arabicPeriod"/>
            </a:pPr>
            <a:r>
              <a:rPr lang="en-GB" sz="2800" dirty="0" smtClean="0">
                <a:solidFill>
                  <a:schemeClr val="tx2"/>
                </a:solidFill>
              </a:rPr>
              <a:t>To identify the clinical service needs of individuals accessing the MTRS</a:t>
            </a:r>
          </a:p>
          <a:p>
            <a:pPr marL="514350" indent="-514350">
              <a:buAutoNum type="arabicPeriod"/>
            </a:pPr>
            <a:endParaRPr lang="en-GB" sz="2800" dirty="0" smtClean="0">
              <a:solidFill>
                <a:schemeClr val="tx2"/>
              </a:solidFill>
            </a:endParaRPr>
          </a:p>
          <a:p>
            <a:pPr marL="514350" indent="-514350">
              <a:buAutoNum type="arabicPeriod"/>
            </a:pPr>
            <a:r>
              <a:rPr lang="en-GB" sz="2800" dirty="0" smtClean="0">
                <a:solidFill>
                  <a:schemeClr val="tx2"/>
                </a:solidFill>
              </a:rPr>
              <a:t>To prioritise these needs</a:t>
            </a:r>
          </a:p>
          <a:p>
            <a:pPr marL="514350" indent="-514350">
              <a:buAutoNum type="arabicPeriod"/>
            </a:pPr>
            <a:endParaRPr lang="en-GB" sz="2800" dirty="0" smtClean="0">
              <a:solidFill>
                <a:schemeClr val="tx2"/>
              </a:solidFill>
            </a:endParaRPr>
          </a:p>
          <a:p>
            <a:pPr marL="514350" indent="-514350">
              <a:buAutoNum type="arabicPeriod"/>
            </a:pPr>
            <a:r>
              <a:rPr lang="en-GB" sz="2800" dirty="0" smtClean="0">
                <a:solidFill>
                  <a:schemeClr val="tx2"/>
                </a:solidFill>
              </a:rPr>
              <a:t>To determine whether each of these needs is currently being met</a:t>
            </a:r>
          </a:p>
          <a:p>
            <a:pPr marL="514350" indent="-514350">
              <a:buAutoNum type="arabicPeriod"/>
            </a:pPr>
            <a:endParaRPr lang="en-GB" sz="2800" dirty="0" smtClean="0">
              <a:solidFill>
                <a:schemeClr val="tx2"/>
              </a:solidFill>
            </a:endParaRPr>
          </a:p>
          <a:p>
            <a:pPr marL="514350" indent="-514350">
              <a:buAutoNum type="arabicPeriod"/>
            </a:pPr>
            <a:r>
              <a:rPr lang="en-GB" sz="2800" dirty="0" smtClean="0">
                <a:solidFill>
                  <a:schemeClr val="tx2"/>
                </a:solidFill>
              </a:rPr>
              <a:t>To plan targeted service enhancements </a:t>
            </a:r>
          </a:p>
          <a:p>
            <a:endParaRPr lang="en-GB" dirty="0"/>
          </a:p>
        </p:txBody>
      </p:sp>
    </p:spTree>
    <p:extLst>
      <p:ext uri="{BB962C8B-B14F-4D97-AF65-F5344CB8AC3E}">
        <p14:creationId xmlns:p14="http://schemas.microsoft.com/office/powerpoint/2010/main" val="13309397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solidFill>
                  <a:srgbClr val="FF0000"/>
                </a:solidFill>
              </a:rPr>
              <a:t>Part 1: ideas generation </a:t>
            </a:r>
            <a:endParaRPr lang="en-GB" sz="4000" dirty="0"/>
          </a:p>
        </p:txBody>
      </p:sp>
      <p:sp>
        <p:nvSpPr>
          <p:cNvPr id="3" name="Content Placeholder 2"/>
          <p:cNvSpPr>
            <a:spLocks noGrp="1"/>
          </p:cNvSpPr>
          <p:nvPr>
            <p:ph idx="1"/>
          </p:nvPr>
        </p:nvSpPr>
        <p:spPr/>
        <p:txBody>
          <a:bodyPr>
            <a:normAutofit lnSpcReduction="10000"/>
          </a:bodyPr>
          <a:lstStyle/>
          <a:p>
            <a:r>
              <a:rPr lang="en-GB" sz="2800" dirty="0" smtClean="0">
                <a:solidFill>
                  <a:schemeClr val="tx2"/>
                </a:solidFill>
              </a:rPr>
              <a:t>Focus prompt:</a:t>
            </a:r>
          </a:p>
          <a:p>
            <a:endParaRPr lang="en-GB" sz="2800" dirty="0">
              <a:solidFill>
                <a:schemeClr val="tx2"/>
              </a:solidFill>
            </a:endParaRPr>
          </a:p>
          <a:p>
            <a:pPr marL="0" indent="0" algn="ctr">
              <a:buNone/>
            </a:pPr>
            <a:r>
              <a:rPr lang="en-GB" sz="2800" b="1" i="1" dirty="0" smtClean="0">
                <a:solidFill>
                  <a:schemeClr val="tx2"/>
                </a:solidFill>
              </a:rPr>
              <a:t>A specific way the rehabilitation service really makes a difference to people following major trauma is ….</a:t>
            </a:r>
          </a:p>
          <a:p>
            <a:pPr marL="0" indent="0" algn="ctr">
              <a:buNone/>
            </a:pPr>
            <a:endParaRPr lang="en-GB" sz="2800" b="1" i="1" dirty="0">
              <a:solidFill>
                <a:schemeClr val="tx2"/>
              </a:solidFill>
            </a:endParaRPr>
          </a:p>
          <a:p>
            <a:r>
              <a:rPr lang="en-GB" sz="2800" dirty="0" smtClean="0">
                <a:solidFill>
                  <a:schemeClr val="tx2"/>
                </a:solidFill>
              </a:rPr>
              <a:t>Participants (n = 58):</a:t>
            </a:r>
          </a:p>
          <a:p>
            <a:pPr marL="0" indent="0">
              <a:buNone/>
            </a:pPr>
            <a:r>
              <a:rPr lang="en-GB" sz="2800" dirty="0">
                <a:solidFill>
                  <a:schemeClr val="tx2"/>
                </a:solidFill>
              </a:rPr>
              <a:t>	</a:t>
            </a:r>
            <a:r>
              <a:rPr lang="en-GB" sz="2800" dirty="0" smtClean="0">
                <a:solidFill>
                  <a:schemeClr val="tx2"/>
                </a:solidFill>
              </a:rPr>
              <a:t>- 28/30 consecutive patients attending 	 	  outpatient clinic over 6 week period</a:t>
            </a:r>
          </a:p>
          <a:p>
            <a:pPr marL="0" indent="0">
              <a:buNone/>
            </a:pPr>
            <a:r>
              <a:rPr lang="en-GB" sz="2800" dirty="0">
                <a:solidFill>
                  <a:schemeClr val="tx2"/>
                </a:solidFill>
              </a:rPr>
              <a:t>	</a:t>
            </a:r>
            <a:r>
              <a:rPr lang="en-GB" sz="2800" dirty="0" smtClean="0">
                <a:solidFill>
                  <a:schemeClr val="tx2"/>
                </a:solidFill>
              </a:rPr>
              <a:t>- 30/66 multidisciplinary healthcare 	 	 	  professionals</a:t>
            </a:r>
          </a:p>
          <a:p>
            <a:pPr marL="0" indent="0">
              <a:buNone/>
            </a:pPr>
            <a:endParaRPr lang="en-GB" sz="2800" dirty="0">
              <a:solidFill>
                <a:schemeClr val="tx2"/>
              </a:solidFill>
            </a:endParaRPr>
          </a:p>
        </p:txBody>
      </p:sp>
    </p:spTree>
    <p:extLst>
      <p:ext uri="{BB962C8B-B14F-4D97-AF65-F5344CB8AC3E}">
        <p14:creationId xmlns:p14="http://schemas.microsoft.com/office/powerpoint/2010/main" val="670859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solidFill>
                  <a:srgbClr val="FF0000"/>
                </a:solidFill>
              </a:rPr>
              <a:t>Part 1: ideas generation </a:t>
            </a:r>
            <a:endParaRPr lang="en-GB" sz="4000" b="1" dirty="0">
              <a:solidFill>
                <a:srgbClr val="FF00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27868311"/>
              </p:ext>
            </p:extLst>
          </p:nvPr>
        </p:nvGraphicFramePr>
        <p:xfrm>
          <a:off x="457200" y="177281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1898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solidFill>
                  <a:srgbClr val="FF0000"/>
                </a:solidFill>
              </a:rPr>
              <a:t>Part 2: sorting and rating </a:t>
            </a:r>
            <a:endParaRPr lang="en-GB" sz="4000" dirty="0"/>
          </a:p>
        </p:txBody>
      </p:sp>
      <p:sp>
        <p:nvSpPr>
          <p:cNvPr id="3" name="Content Placeholder 2"/>
          <p:cNvSpPr>
            <a:spLocks noGrp="1"/>
          </p:cNvSpPr>
          <p:nvPr>
            <p:ph idx="1"/>
          </p:nvPr>
        </p:nvSpPr>
        <p:spPr>
          <a:xfrm>
            <a:off x="457200" y="1844824"/>
            <a:ext cx="8229600" cy="4525963"/>
          </a:xfrm>
        </p:spPr>
        <p:txBody>
          <a:bodyPr>
            <a:normAutofit/>
          </a:bodyPr>
          <a:lstStyle/>
          <a:p>
            <a:pPr marL="0" indent="0">
              <a:buNone/>
            </a:pPr>
            <a:r>
              <a:rPr lang="en-GB" sz="2800" b="1" dirty="0" smtClean="0">
                <a:solidFill>
                  <a:schemeClr val="tx2"/>
                </a:solidFill>
              </a:rPr>
              <a:t>1. Sorting (8 patients and 26 healthcare professionals)</a:t>
            </a:r>
          </a:p>
          <a:p>
            <a:r>
              <a:rPr lang="en-GB" sz="2800" dirty="0" smtClean="0">
                <a:solidFill>
                  <a:schemeClr val="tx2"/>
                </a:solidFill>
              </a:rPr>
              <a:t>Participants asked to individually sort statements into themes or groups and to name each theme or group.</a:t>
            </a:r>
          </a:p>
          <a:p>
            <a:pPr marL="0" indent="0">
              <a:buNone/>
            </a:pPr>
            <a:r>
              <a:rPr lang="en-GB" sz="2800" b="1" dirty="0" smtClean="0">
                <a:solidFill>
                  <a:schemeClr val="tx2"/>
                </a:solidFill>
              </a:rPr>
              <a:t>2. Rating (22 patients and 26 healthcare professionals)</a:t>
            </a:r>
          </a:p>
          <a:p>
            <a:r>
              <a:rPr lang="en-GB" sz="2800" dirty="0" smtClean="0">
                <a:solidFill>
                  <a:schemeClr val="tx2"/>
                </a:solidFill>
              </a:rPr>
              <a:t>Rate each statement (1-5 Likert scale) based on:</a:t>
            </a:r>
          </a:p>
          <a:p>
            <a:pPr marL="0" indent="0">
              <a:buNone/>
            </a:pPr>
            <a:r>
              <a:rPr lang="en-GB" sz="2800" dirty="0">
                <a:solidFill>
                  <a:schemeClr val="tx2"/>
                </a:solidFill>
              </a:rPr>
              <a:t>	</a:t>
            </a:r>
            <a:r>
              <a:rPr lang="en-GB" sz="2800" dirty="0" smtClean="0">
                <a:solidFill>
                  <a:schemeClr val="tx2"/>
                </a:solidFill>
              </a:rPr>
              <a:t>- Perceived importance</a:t>
            </a:r>
          </a:p>
          <a:p>
            <a:pPr marL="0" indent="0">
              <a:buNone/>
            </a:pPr>
            <a:r>
              <a:rPr lang="en-GB" sz="2800" dirty="0">
                <a:solidFill>
                  <a:schemeClr val="tx2"/>
                </a:solidFill>
              </a:rPr>
              <a:t>	</a:t>
            </a:r>
            <a:r>
              <a:rPr lang="en-GB" sz="2800" dirty="0" smtClean="0">
                <a:solidFill>
                  <a:schemeClr val="tx2"/>
                </a:solidFill>
              </a:rPr>
              <a:t>- Current success</a:t>
            </a:r>
          </a:p>
          <a:p>
            <a:pPr marL="0" indent="0">
              <a:buNone/>
            </a:pPr>
            <a:r>
              <a:rPr lang="en-GB" sz="2800" dirty="0" smtClean="0">
                <a:solidFill>
                  <a:schemeClr val="tx2"/>
                </a:solidFill>
              </a:rPr>
              <a:t> </a:t>
            </a:r>
            <a:endParaRPr lang="en-GB" sz="2800" dirty="0">
              <a:solidFill>
                <a:schemeClr val="tx2"/>
              </a:solidFill>
            </a:endParaRPr>
          </a:p>
        </p:txBody>
      </p:sp>
    </p:spTree>
    <p:extLst>
      <p:ext uri="{BB962C8B-B14F-4D97-AF65-F5344CB8AC3E}">
        <p14:creationId xmlns:p14="http://schemas.microsoft.com/office/powerpoint/2010/main" val="12507852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p:cNvSpPr>
            <a:spLocks noGrp="1"/>
          </p:cNvSpPr>
          <p:nvPr>
            <p:ph type="title" idx="4294967295"/>
          </p:nvPr>
        </p:nvSpPr>
        <p:spPr>
          <a:xfrm>
            <a:off x="395536" y="274320"/>
            <a:ext cx="7262564" cy="1143000"/>
          </a:xfrm>
        </p:spPr>
        <p:txBody>
          <a:bodyPr>
            <a:normAutofit/>
          </a:bodyPr>
          <a:lstStyle/>
          <a:p>
            <a:pPr algn="l"/>
            <a:r>
              <a:rPr lang="en-US" sz="4000" b="1" dirty="0" smtClean="0">
                <a:solidFill>
                  <a:srgbClr val="FF0000"/>
                </a:solidFill>
              </a:rPr>
              <a:t>Point Map</a:t>
            </a:r>
            <a:endParaRPr lang="en-US" sz="4000" b="1" dirty="0">
              <a:solidFill>
                <a:srgbClr val="FF0000"/>
              </a:solidFill>
            </a:endParaRPr>
          </a:p>
        </p:txBody>
      </p:sp>
      <p:grpSp>
        <p:nvGrpSpPr>
          <p:cNvPr id="6" name="Points"/>
          <p:cNvGrpSpPr/>
          <p:nvPr/>
        </p:nvGrpSpPr>
        <p:grpSpPr>
          <a:xfrm>
            <a:off x="1115616" y="1556792"/>
            <a:ext cx="6840760" cy="4531960"/>
            <a:chOff x="2016252" y="2089404"/>
            <a:chExt cx="5234940" cy="3571240"/>
          </a:xfrm>
        </p:grpSpPr>
        <p:sp>
          <p:nvSpPr>
            <p:cNvPr id="1000" name="diagram_33827_cluster__point_249458"/>
            <p:cNvSpPr/>
            <p:nvPr/>
          </p:nvSpPr>
          <p:spPr>
            <a:xfrm>
              <a:off x="5527548" y="244144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1" name="diagram_33827_cluster__point_249407"/>
            <p:cNvSpPr/>
            <p:nvPr/>
          </p:nvSpPr>
          <p:spPr>
            <a:xfrm>
              <a:off x="5861304" y="519379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2" name="diagram_33827_cluster__point_249431"/>
            <p:cNvSpPr/>
            <p:nvPr/>
          </p:nvSpPr>
          <p:spPr>
            <a:xfrm>
              <a:off x="4617720" y="269748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3" name="diagram_33827_cluster__point_249465"/>
            <p:cNvSpPr/>
            <p:nvPr/>
          </p:nvSpPr>
          <p:spPr>
            <a:xfrm>
              <a:off x="4279392" y="365302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4" name="diagram_33827_cluster__point_249443"/>
            <p:cNvSpPr/>
            <p:nvPr/>
          </p:nvSpPr>
          <p:spPr>
            <a:xfrm>
              <a:off x="2075688" y="403250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5" name="diagram_33827_cluster__point_249427"/>
            <p:cNvSpPr/>
            <p:nvPr/>
          </p:nvSpPr>
          <p:spPr>
            <a:xfrm>
              <a:off x="5490972" y="560984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6" name="diagram_33827_cluster__point_249439"/>
            <p:cNvSpPr/>
            <p:nvPr/>
          </p:nvSpPr>
          <p:spPr>
            <a:xfrm>
              <a:off x="5756148" y="505206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7" name="diagram_33827_cluster__point_249413"/>
            <p:cNvSpPr/>
            <p:nvPr/>
          </p:nvSpPr>
          <p:spPr>
            <a:xfrm>
              <a:off x="5088636" y="259689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8" name="diagram_33827_cluster__point_249433"/>
            <p:cNvSpPr/>
            <p:nvPr/>
          </p:nvSpPr>
          <p:spPr>
            <a:xfrm>
              <a:off x="6867144" y="381304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9" name="diagram_33827_cluster__point_249432"/>
            <p:cNvSpPr/>
            <p:nvPr/>
          </p:nvSpPr>
          <p:spPr>
            <a:xfrm>
              <a:off x="6076188" y="301752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0" name="diagram_33827_cluster__point_249457"/>
            <p:cNvSpPr/>
            <p:nvPr/>
          </p:nvSpPr>
          <p:spPr>
            <a:xfrm>
              <a:off x="3419856" y="277520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1" name="diagram_33827_cluster__point_249456"/>
            <p:cNvSpPr/>
            <p:nvPr/>
          </p:nvSpPr>
          <p:spPr>
            <a:xfrm>
              <a:off x="3877056" y="254660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2" name="diagram_33827_cluster__point_249447"/>
            <p:cNvSpPr/>
            <p:nvPr/>
          </p:nvSpPr>
          <p:spPr>
            <a:xfrm>
              <a:off x="6236208" y="520293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3" name="diagram_33827_cluster__point_249418"/>
            <p:cNvSpPr/>
            <p:nvPr/>
          </p:nvSpPr>
          <p:spPr>
            <a:xfrm>
              <a:off x="2916936" y="395935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4" name="diagram_33827_cluster__point_249425"/>
            <p:cNvSpPr/>
            <p:nvPr/>
          </p:nvSpPr>
          <p:spPr>
            <a:xfrm>
              <a:off x="2912364" y="502920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5" name="diagram_33827_cluster__point_249434"/>
            <p:cNvSpPr/>
            <p:nvPr/>
          </p:nvSpPr>
          <p:spPr>
            <a:xfrm>
              <a:off x="6176772" y="326440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6" name="diagram_33827_cluster__point_249461"/>
            <p:cNvSpPr/>
            <p:nvPr/>
          </p:nvSpPr>
          <p:spPr>
            <a:xfrm>
              <a:off x="3172968" y="383590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7" name="diagram_33827_cluster__point_249409"/>
            <p:cNvSpPr/>
            <p:nvPr/>
          </p:nvSpPr>
          <p:spPr>
            <a:xfrm>
              <a:off x="4544568" y="408736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8" name="diagram_33827_cluster__point_249401"/>
            <p:cNvSpPr/>
            <p:nvPr/>
          </p:nvSpPr>
          <p:spPr>
            <a:xfrm>
              <a:off x="3328416" y="418795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9" name="diagram_33827_cluster__point_249438"/>
            <p:cNvSpPr/>
            <p:nvPr/>
          </p:nvSpPr>
          <p:spPr>
            <a:xfrm>
              <a:off x="2779776" y="380390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0" name="diagram_33827_cluster__point_249440"/>
            <p:cNvSpPr/>
            <p:nvPr/>
          </p:nvSpPr>
          <p:spPr>
            <a:xfrm>
              <a:off x="6131052" y="520293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1" name="diagram_33827_cluster__point_249417"/>
            <p:cNvSpPr/>
            <p:nvPr/>
          </p:nvSpPr>
          <p:spPr>
            <a:xfrm>
              <a:off x="2857500" y="443941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2" name="diagram_33827_cluster__point_249415"/>
            <p:cNvSpPr/>
            <p:nvPr/>
          </p:nvSpPr>
          <p:spPr>
            <a:xfrm>
              <a:off x="5436108" y="429310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3" name="diagram_33827_cluster__point_249449"/>
            <p:cNvSpPr/>
            <p:nvPr/>
          </p:nvSpPr>
          <p:spPr>
            <a:xfrm>
              <a:off x="4791456" y="335584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4" name="diagram_33827_cluster__point_249464"/>
            <p:cNvSpPr/>
            <p:nvPr/>
          </p:nvSpPr>
          <p:spPr>
            <a:xfrm>
              <a:off x="6592824" y="334670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5" name="diagram_33827_cluster__point_249436"/>
            <p:cNvSpPr/>
            <p:nvPr/>
          </p:nvSpPr>
          <p:spPr>
            <a:xfrm>
              <a:off x="6597396" y="300380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6" name="diagram_33827_cluster__point_249442"/>
            <p:cNvSpPr/>
            <p:nvPr/>
          </p:nvSpPr>
          <p:spPr>
            <a:xfrm>
              <a:off x="2555748" y="292608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7" name="diagram_33827_cluster__point_249428"/>
            <p:cNvSpPr/>
            <p:nvPr/>
          </p:nvSpPr>
          <p:spPr>
            <a:xfrm>
              <a:off x="5024628" y="551383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8" name="diagram_33827_cluster__point_249408"/>
            <p:cNvSpPr/>
            <p:nvPr/>
          </p:nvSpPr>
          <p:spPr>
            <a:xfrm>
              <a:off x="5161788" y="508406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9" name="diagram_33827_cluster__point_249450"/>
            <p:cNvSpPr/>
            <p:nvPr/>
          </p:nvSpPr>
          <p:spPr>
            <a:xfrm>
              <a:off x="2016252" y="385876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0" name="diagram_33827_cluster__point_249411"/>
            <p:cNvSpPr/>
            <p:nvPr/>
          </p:nvSpPr>
          <p:spPr>
            <a:xfrm>
              <a:off x="5367528" y="354330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1" name="diagram_33827_cluster__point_249423"/>
            <p:cNvSpPr/>
            <p:nvPr/>
          </p:nvSpPr>
          <p:spPr>
            <a:xfrm>
              <a:off x="6368796" y="357987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2" name="diagram_33827_cluster__point_249419"/>
            <p:cNvSpPr/>
            <p:nvPr/>
          </p:nvSpPr>
          <p:spPr>
            <a:xfrm>
              <a:off x="6679692" y="474116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3" name="diagram_33827_cluster__point_249462"/>
            <p:cNvSpPr/>
            <p:nvPr/>
          </p:nvSpPr>
          <p:spPr>
            <a:xfrm>
              <a:off x="7159752" y="402336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4" name="diagram_33827_cluster__point_249404"/>
            <p:cNvSpPr/>
            <p:nvPr/>
          </p:nvSpPr>
          <p:spPr>
            <a:xfrm>
              <a:off x="6103620" y="462229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5" name="diagram_33827_cluster__point_249405"/>
            <p:cNvSpPr/>
            <p:nvPr/>
          </p:nvSpPr>
          <p:spPr>
            <a:xfrm>
              <a:off x="4759452" y="528066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6" name="diagram_33827_cluster__point_249452"/>
            <p:cNvSpPr/>
            <p:nvPr/>
          </p:nvSpPr>
          <p:spPr>
            <a:xfrm>
              <a:off x="3566160" y="301294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7" name="diagram_33827_cluster__point_249459"/>
            <p:cNvSpPr/>
            <p:nvPr/>
          </p:nvSpPr>
          <p:spPr>
            <a:xfrm>
              <a:off x="4178808" y="219913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8" name="diagram_33827_cluster__point_249406"/>
            <p:cNvSpPr/>
            <p:nvPr/>
          </p:nvSpPr>
          <p:spPr>
            <a:xfrm>
              <a:off x="5248656" y="478231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9" name="diagram_33827_cluster__point_249412"/>
            <p:cNvSpPr/>
            <p:nvPr/>
          </p:nvSpPr>
          <p:spPr>
            <a:xfrm>
              <a:off x="4654296" y="309981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0" name="diagram_33827_cluster__point_249453"/>
            <p:cNvSpPr/>
            <p:nvPr/>
          </p:nvSpPr>
          <p:spPr>
            <a:xfrm>
              <a:off x="5413248" y="409651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1" name="diagram_33827_cluster__point_249422"/>
            <p:cNvSpPr/>
            <p:nvPr/>
          </p:nvSpPr>
          <p:spPr>
            <a:xfrm>
              <a:off x="5335524" y="545439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2" name="diagram_33827_cluster__point_249444"/>
            <p:cNvSpPr/>
            <p:nvPr/>
          </p:nvSpPr>
          <p:spPr>
            <a:xfrm>
              <a:off x="6240780" y="507034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3" name="diagram_33827_cluster__point_249410"/>
            <p:cNvSpPr/>
            <p:nvPr/>
          </p:nvSpPr>
          <p:spPr>
            <a:xfrm>
              <a:off x="5390388" y="376732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4" name="diagram_33827_cluster__point_249416"/>
            <p:cNvSpPr/>
            <p:nvPr/>
          </p:nvSpPr>
          <p:spPr>
            <a:xfrm>
              <a:off x="2226564" y="421538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5" name="diagram_33827_cluster__point_249403"/>
            <p:cNvSpPr/>
            <p:nvPr/>
          </p:nvSpPr>
          <p:spPr>
            <a:xfrm>
              <a:off x="5628132" y="532180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6" name="diagram_33827_cluster__point_249455"/>
            <p:cNvSpPr/>
            <p:nvPr/>
          </p:nvSpPr>
          <p:spPr>
            <a:xfrm>
              <a:off x="5052060" y="218084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7" name="diagram_33827_cluster__point_249430"/>
            <p:cNvSpPr/>
            <p:nvPr/>
          </p:nvSpPr>
          <p:spPr>
            <a:xfrm>
              <a:off x="5148072" y="525780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8" name="diagram_33827_cluster__point_249445"/>
            <p:cNvSpPr/>
            <p:nvPr/>
          </p:nvSpPr>
          <p:spPr>
            <a:xfrm>
              <a:off x="7095744" y="421081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9" name="diagram_33827_cluster__point_249414"/>
            <p:cNvSpPr/>
            <p:nvPr/>
          </p:nvSpPr>
          <p:spPr>
            <a:xfrm>
              <a:off x="3675888" y="516178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0" name="diagram_33827_cluster__point_249402"/>
            <p:cNvSpPr/>
            <p:nvPr/>
          </p:nvSpPr>
          <p:spPr>
            <a:xfrm>
              <a:off x="2523744" y="336499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1" name="diagram_33827_cluster__point_249448"/>
            <p:cNvSpPr/>
            <p:nvPr/>
          </p:nvSpPr>
          <p:spPr>
            <a:xfrm>
              <a:off x="2107692" y="445770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2" name="diagram_33827_cluster__point_249424"/>
            <p:cNvSpPr/>
            <p:nvPr/>
          </p:nvSpPr>
          <p:spPr>
            <a:xfrm>
              <a:off x="2798064" y="455828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3" name="diagram_33827_cluster__point_249426"/>
            <p:cNvSpPr/>
            <p:nvPr/>
          </p:nvSpPr>
          <p:spPr>
            <a:xfrm>
              <a:off x="3771900" y="505206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4" name="diagram_33827_cluster__point_249446"/>
            <p:cNvSpPr/>
            <p:nvPr/>
          </p:nvSpPr>
          <p:spPr>
            <a:xfrm>
              <a:off x="7086600" y="453999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5" name="diagram_33827_cluster__point_249420"/>
            <p:cNvSpPr/>
            <p:nvPr/>
          </p:nvSpPr>
          <p:spPr>
            <a:xfrm>
              <a:off x="5705856" y="423367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6" name="diagram_33827_cluster__point_249451"/>
            <p:cNvSpPr/>
            <p:nvPr/>
          </p:nvSpPr>
          <p:spPr>
            <a:xfrm>
              <a:off x="3735324" y="331470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7" name="diagram_33827_cluster__point_249421"/>
            <p:cNvSpPr/>
            <p:nvPr/>
          </p:nvSpPr>
          <p:spPr>
            <a:xfrm>
              <a:off x="6391656" y="438912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8" name="diagram_33827_cluster__point_249463"/>
            <p:cNvSpPr/>
            <p:nvPr/>
          </p:nvSpPr>
          <p:spPr>
            <a:xfrm>
              <a:off x="4937760" y="482346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9" name="diagram_33827_cluster__point_249435"/>
            <p:cNvSpPr/>
            <p:nvPr/>
          </p:nvSpPr>
          <p:spPr>
            <a:xfrm>
              <a:off x="5678424" y="314553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0" name="diagram_33827_cluster__point_249454"/>
            <p:cNvSpPr/>
            <p:nvPr/>
          </p:nvSpPr>
          <p:spPr>
            <a:xfrm>
              <a:off x="4283964" y="512064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1" name="diagram_33827_cluster__point_249441"/>
            <p:cNvSpPr/>
            <p:nvPr/>
          </p:nvSpPr>
          <p:spPr>
            <a:xfrm>
              <a:off x="2793492" y="479145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2" name="diagram_33827_cluster__point_249437"/>
            <p:cNvSpPr/>
            <p:nvPr/>
          </p:nvSpPr>
          <p:spPr>
            <a:xfrm>
              <a:off x="6030468" y="270205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3" name="diagram_33827_cluster__point_249429"/>
            <p:cNvSpPr/>
            <p:nvPr/>
          </p:nvSpPr>
          <p:spPr>
            <a:xfrm>
              <a:off x="4887468" y="551383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4" name="diagram_33827_cluster__point_249460"/>
            <p:cNvSpPr/>
            <p:nvPr/>
          </p:nvSpPr>
          <p:spPr>
            <a:xfrm>
              <a:off x="5061204" y="225399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5" name="diagram_33827_cluster__point_249458_number"/>
            <p:cNvSpPr txBox="1"/>
            <p:nvPr/>
          </p:nvSpPr>
          <p:spPr>
            <a:xfrm>
              <a:off x="5618988" y="2350008"/>
              <a:ext cx="0" cy="0"/>
            </a:xfrm>
            <a:prstGeom prst="rect">
              <a:avLst/>
            </a:prstGeom>
            <a:noFill/>
          </p:spPr>
          <p:txBody>
            <a:bodyPr wrap="none" rtlCol="0">
              <a:noAutofit/>
            </a:bodyPr>
            <a:lstStyle/>
            <a:p>
              <a:r>
                <a:rPr lang="en-US" sz="1000" dirty="0">
                  <a:solidFill>
                    <a:srgbClr val="000000"/>
                  </a:solidFill>
                </a:rPr>
                <a:t>1</a:t>
              </a:r>
              <a:endParaRPr lang="en-US" sz="1000" dirty="0"/>
            </a:p>
          </p:txBody>
        </p:sp>
        <p:sp>
          <p:nvSpPr>
            <p:cNvPr id="1066" name="diagram_33827_cluster__point_249407_number"/>
            <p:cNvSpPr txBox="1"/>
            <p:nvPr/>
          </p:nvSpPr>
          <p:spPr>
            <a:xfrm>
              <a:off x="5952744" y="5102352"/>
              <a:ext cx="0" cy="0"/>
            </a:xfrm>
            <a:prstGeom prst="rect">
              <a:avLst/>
            </a:prstGeom>
            <a:noFill/>
          </p:spPr>
          <p:txBody>
            <a:bodyPr wrap="none" rtlCol="0">
              <a:noAutofit/>
            </a:bodyPr>
            <a:lstStyle/>
            <a:p>
              <a:r>
                <a:rPr lang="en-US" sz="1000" dirty="0">
                  <a:solidFill>
                    <a:srgbClr val="000000"/>
                  </a:solidFill>
                </a:rPr>
                <a:t>2</a:t>
              </a:r>
              <a:endParaRPr lang="en-US" sz="1000" dirty="0"/>
            </a:p>
          </p:txBody>
        </p:sp>
        <p:sp>
          <p:nvSpPr>
            <p:cNvPr id="1067" name="diagram_33827_cluster__point_249431_number"/>
            <p:cNvSpPr txBox="1"/>
            <p:nvPr/>
          </p:nvSpPr>
          <p:spPr>
            <a:xfrm>
              <a:off x="4709160" y="2606040"/>
              <a:ext cx="0" cy="0"/>
            </a:xfrm>
            <a:prstGeom prst="rect">
              <a:avLst/>
            </a:prstGeom>
            <a:noFill/>
          </p:spPr>
          <p:txBody>
            <a:bodyPr wrap="none" rtlCol="0">
              <a:noAutofit/>
            </a:bodyPr>
            <a:lstStyle/>
            <a:p>
              <a:r>
                <a:rPr lang="en-US" sz="1000" dirty="0">
                  <a:solidFill>
                    <a:srgbClr val="000000"/>
                  </a:solidFill>
                </a:rPr>
                <a:t>3</a:t>
              </a:r>
              <a:endParaRPr lang="en-US" sz="1000" dirty="0"/>
            </a:p>
          </p:txBody>
        </p:sp>
        <p:sp>
          <p:nvSpPr>
            <p:cNvPr id="1068" name="diagram_33827_cluster__point_249465_number"/>
            <p:cNvSpPr txBox="1"/>
            <p:nvPr/>
          </p:nvSpPr>
          <p:spPr>
            <a:xfrm>
              <a:off x="4370832" y="3561588"/>
              <a:ext cx="0" cy="0"/>
            </a:xfrm>
            <a:prstGeom prst="rect">
              <a:avLst/>
            </a:prstGeom>
            <a:noFill/>
          </p:spPr>
          <p:txBody>
            <a:bodyPr wrap="none" rtlCol="0">
              <a:noAutofit/>
            </a:bodyPr>
            <a:lstStyle/>
            <a:p>
              <a:r>
                <a:rPr lang="en-US" sz="1000" dirty="0">
                  <a:solidFill>
                    <a:srgbClr val="000000"/>
                  </a:solidFill>
                </a:rPr>
                <a:t>4</a:t>
              </a:r>
              <a:endParaRPr lang="en-US" sz="1000" dirty="0"/>
            </a:p>
          </p:txBody>
        </p:sp>
        <p:sp>
          <p:nvSpPr>
            <p:cNvPr id="1069" name="diagram_33827_cluster__point_249443_number"/>
            <p:cNvSpPr txBox="1"/>
            <p:nvPr/>
          </p:nvSpPr>
          <p:spPr>
            <a:xfrm>
              <a:off x="2167128" y="3941064"/>
              <a:ext cx="0" cy="0"/>
            </a:xfrm>
            <a:prstGeom prst="rect">
              <a:avLst/>
            </a:prstGeom>
            <a:noFill/>
          </p:spPr>
          <p:txBody>
            <a:bodyPr wrap="none" rtlCol="0">
              <a:noAutofit/>
            </a:bodyPr>
            <a:lstStyle/>
            <a:p>
              <a:r>
                <a:rPr lang="en-US" sz="1000" dirty="0">
                  <a:solidFill>
                    <a:srgbClr val="000000"/>
                  </a:solidFill>
                </a:rPr>
                <a:t>5</a:t>
              </a:r>
              <a:endParaRPr lang="en-US" sz="1000" dirty="0"/>
            </a:p>
          </p:txBody>
        </p:sp>
        <p:sp>
          <p:nvSpPr>
            <p:cNvPr id="1070" name="diagram_33827_cluster__point_249427_number"/>
            <p:cNvSpPr txBox="1"/>
            <p:nvPr/>
          </p:nvSpPr>
          <p:spPr>
            <a:xfrm>
              <a:off x="5582412" y="5518404"/>
              <a:ext cx="0" cy="0"/>
            </a:xfrm>
            <a:prstGeom prst="rect">
              <a:avLst/>
            </a:prstGeom>
            <a:noFill/>
          </p:spPr>
          <p:txBody>
            <a:bodyPr wrap="none" rtlCol="0">
              <a:noAutofit/>
            </a:bodyPr>
            <a:lstStyle/>
            <a:p>
              <a:r>
                <a:rPr lang="en-US" sz="1000" dirty="0">
                  <a:solidFill>
                    <a:srgbClr val="000000"/>
                  </a:solidFill>
                </a:rPr>
                <a:t>6</a:t>
              </a:r>
              <a:endParaRPr lang="en-US" sz="1000" dirty="0"/>
            </a:p>
          </p:txBody>
        </p:sp>
        <p:sp>
          <p:nvSpPr>
            <p:cNvPr id="1071" name="diagram_33827_cluster__point_249439_number"/>
            <p:cNvSpPr txBox="1"/>
            <p:nvPr/>
          </p:nvSpPr>
          <p:spPr>
            <a:xfrm>
              <a:off x="5847588" y="4960620"/>
              <a:ext cx="0" cy="0"/>
            </a:xfrm>
            <a:prstGeom prst="rect">
              <a:avLst/>
            </a:prstGeom>
            <a:noFill/>
          </p:spPr>
          <p:txBody>
            <a:bodyPr wrap="none" rtlCol="0">
              <a:noAutofit/>
            </a:bodyPr>
            <a:lstStyle/>
            <a:p>
              <a:r>
                <a:rPr lang="en-US" sz="1000" dirty="0">
                  <a:solidFill>
                    <a:srgbClr val="000000"/>
                  </a:solidFill>
                </a:rPr>
                <a:t>7</a:t>
              </a:r>
              <a:endParaRPr lang="en-US" sz="1000" dirty="0"/>
            </a:p>
          </p:txBody>
        </p:sp>
        <p:sp>
          <p:nvSpPr>
            <p:cNvPr id="1072" name="diagram_33827_cluster__point_249413_number"/>
            <p:cNvSpPr txBox="1"/>
            <p:nvPr/>
          </p:nvSpPr>
          <p:spPr>
            <a:xfrm>
              <a:off x="5180076" y="2505456"/>
              <a:ext cx="0" cy="0"/>
            </a:xfrm>
            <a:prstGeom prst="rect">
              <a:avLst/>
            </a:prstGeom>
            <a:noFill/>
          </p:spPr>
          <p:txBody>
            <a:bodyPr wrap="none" rtlCol="0">
              <a:noAutofit/>
            </a:bodyPr>
            <a:lstStyle/>
            <a:p>
              <a:r>
                <a:rPr lang="en-US" sz="1000" dirty="0">
                  <a:solidFill>
                    <a:srgbClr val="000000"/>
                  </a:solidFill>
                </a:rPr>
                <a:t>8</a:t>
              </a:r>
              <a:endParaRPr lang="en-US" sz="1000" dirty="0"/>
            </a:p>
          </p:txBody>
        </p:sp>
        <p:sp>
          <p:nvSpPr>
            <p:cNvPr id="1073" name="diagram_33827_cluster__point_249433_number"/>
            <p:cNvSpPr txBox="1"/>
            <p:nvPr/>
          </p:nvSpPr>
          <p:spPr>
            <a:xfrm>
              <a:off x="6958584" y="3721608"/>
              <a:ext cx="0" cy="0"/>
            </a:xfrm>
            <a:prstGeom prst="rect">
              <a:avLst/>
            </a:prstGeom>
            <a:noFill/>
          </p:spPr>
          <p:txBody>
            <a:bodyPr wrap="none" rtlCol="0">
              <a:noAutofit/>
            </a:bodyPr>
            <a:lstStyle/>
            <a:p>
              <a:r>
                <a:rPr lang="en-US" sz="1000" dirty="0">
                  <a:solidFill>
                    <a:srgbClr val="000000"/>
                  </a:solidFill>
                </a:rPr>
                <a:t>9</a:t>
              </a:r>
              <a:endParaRPr lang="en-US" sz="1000" dirty="0"/>
            </a:p>
          </p:txBody>
        </p:sp>
        <p:sp>
          <p:nvSpPr>
            <p:cNvPr id="1074" name="diagram_33827_cluster__point_249432_number"/>
            <p:cNvSpPr txBox="1"/>
            <p:nvPr/>
          </p:nvSpPr>
          <p:spPr>
            <a:xfrm>
              <a:off x="6167628" y="2926080"/>
              <a:ext cx="0" cy="0"/>
            </a:xfrm>
            <a:prstGeom prst="rect">
              <a:avLst/>
            </a:prstGeom>
            <a:noFill/>
          </p:spPr>
          <p:txBody>
            <a:bodyPr wrap="none" rtlCol="0">
              <a:noAutofit/>
            </a:bodyPr>
            <a:lstStyle/>
            <a:p>
              <a:r>
                <a:rPr lang="en-US" sz="1000" dirty="0">
                  <a:solidFill>
                    <a:srgbClr val="000000"/>
                  </a:solidFill>
                </a:rPr>
                <a:t>10</a:t>
              </a:r>
              <a:endParaRPr lang="en-US" sz="1000" dirty="0"/>
            </a:p>
          </p:txBody>
        </p:sp>
        <p:sp>
          <p:nvSpPr>
            <p:cNvPr id="1075" name="diagram_33827_cluster__point_249457_number"/>
            <p:cNvSpPr txBox="1"/>
            <p:nvPr/>
          </p:nvSpPr>
          <p:spPr>
            <a:xfrm>
              <a:off x="3511296" y="2683764"/>
              <a:ext cx="0" cy="0"/>
            </a:xfrm>
            <a:prstGeom prst="rect">
              <a:avLst/>
            </a:prstGeom>
            <a:noFill/>
          </p:spPr>
          <p:txBody>
            <a:bodyPr wrap="none" rtlCol="0">
              <a:noAutofit/>
            </a:bodyPr>
            <a:lstStyle/>
            <a:p>
              <a:r>
                <a:rPr lang="en-US" sz="1000" dirty="0">
                  <a:solidFill>
                    <a:srgbClr val="000000"/>
                  </a:solidFill>
                </a:rPr>
                <a:t>11</a:t>
              </a:r>
              <a:endParaRPr lang="en-US" sz="1000" dirty="0"/>
            </a:p>
          </p:txBody>
        </p:sp>
        <p:sp>
          <p:nvSpPr>
            <p:cNvPr id="1076" name="diagram_33827_cluster__point_249456_number"/>
            <p:cNvSpPr txBox="1"/>
            <p:nvPr/>
          </p:nvSpPr>
          <p:spPr>
            <a:xfrm>
              <a:off x="3968496" y="2455164"/>
              <a:ext cx="0" cy="0"/>
            </a:xfrm>
            <a:prstGeom prst="rect">
              <a:avLst/>
            </a:prstGeom>
            <a:noFill/>
          </p:spPr>
          <p:txBody>
            <a:bodyPr wrap="none" rtlCol="0">
              <a:noAutofit/>
            </a:bodyPr>
            <a:lstStyle/>
            <a:p>
              <a:r>
                <a:rPr lang="en-US" sz="1000" dirty="0">
                  <a:solidFill>
                    <a:srgbClr val="000000"/>
                  </a:solidFill>
                </a:rPr>
                <a:t>12</a:t>
              </a:r>
              <a:endParaRPr lang="en-US" sz="1000" dirty="0"/>
            </a:p>
          </p:txBody>
        </p:sp>
        <p:sp>
          <p:nvSpPr>
            <p:cNvPr id="1077" name="diagram_33827_cluster__point_249447_number"/>
            <p:cNvSpPr txBox="1"/>
            <p:nvPr/>
          </p:nvSpPr>
          <p:spPr>
            <a:xfrm>
              <a:off x="6327648" y="5111496"/>
              <a:ext cx="0" cy="0"/>
            </a:xfrm>
            <a:prstGeom prst="rect">
              <a:avLst/>
            </a:prstGeom>
            <a:noFill/>
          </p:spPr>
          <p:txBody>
            <a:bodyPr wrap="none" rtlCol="0">
              <a:noAutofit/>
            </a:bodyPr>
            <a:lstStyle/>
            <a:p>
              <a:r>
                <a:rPr lang="en-US" sz="1000" dirty="0">
                  <a:solidFill>
                    <a:srgbClr val="000000"/>
                  </a:solidFill>
                </a:rPr>
                <a:t>13</a:t>
              </a:r>
              <a:endParaRPr lang="en-US" sz="1000" dirty="0"/>
            </a:p>
          </p:txBody>
        </p:sp>
        <p:sp>
          <p:nvSpPr>
            <p:cNvPr id="1078" name="diagram_33827_cluster__point_249418_number"/>
            <p:cNvSpPr txBox="1"/>
            <p:nvPr/>
          </p:nvSpPr>
          <p:spPr>
            <a:xfrm>
              <a:off x="3008376" y="3867912"/>
              <a:ext cx="0" cy="0"/>
            </a:xfrm>
            <a:prstGeom prst="rect">
              <a:avLst/>
            </a:prstGeom>
            <a:noFill/>
          </p:spPr>
          <p:txBody>
            <a:bodyPr wrap="none" rtlCol="0">
              <a:noAutofit/>
            </a:bodyPr>
            <a:lstStyle/>
            <a:p>
              <a:r>
                <a:rPr lang="en-US" sz="1000" dirty="0">
                  <a:solidFill>
                    <a:srgbClr val="000000"/>
                  </a:solidFill>
                </a:rPr>
                <a:t>14</a:t>
              </a:r>
              <a:endParaRPr lang="en-US" sz="1000" dirty="0"/>
            </a:p>
          </p:txBody>
        </p:sp>
        <p:sp>
          <p:nvSpPr>
            <p:cNvPr id="1079" name="diagram_33827_cluster__point_249425_number"/>
            <p:cNvSpPr txBox="1"/>
            <p:nvPr/>
          </p:nvSpPr>
          <p:spPr>
            <a:xfrm>
              <a:off x="3003804" y="4937760"/>
              <a:ext cx="0" cy="0"/>
            </a:xfrm>
            <a:prstGeom prst="rect">
              <a:avLst/>
            </a:prstGeom>
            <a:noFill/>
          </p:spPr>
          <p:txBody>
            <a:bodyPr wrap="none" rtlCol="0">
              <a:noAutofit/>
            </a:bodyPr>
            <a:lstStyle/>
            <a:p>
              <a:r>
                <a:rPr lang="en-US" sz="1000" dirty="0">
                  <a:solidFill>
                    <a:srgbClr val="000000"/>
                  </a:solidFill>
                </a:rPr>
                <a:t>15</a:t>
              </a:r>
              <a:endParaRPr lang="en-US" sz="1000" dirty="0"/>
            </a:p>
          </p:txBody>
        </p:sp>
        <p:sp>
          <p:nvSpPr>
            <p:cNvPr id="1080" name="diagram_33827_cluster__point_249434_number"/>
            <p:cNvSpPr txBox="1"/>
            <p:nvPr/>
          </p:nvSpPr>
          <p:spPr>
            <a:xfrm>
              <a:off x="6268212" y="3172968"/>
              <a:ext cx="0" cy="0"/>
            </a:xfrm>
            <a:prstGeom prst="rect">
              <a:avLst/>
            </a:prstGeom>
            <a:noFill/>
          </p:spPr>
          <p:txBody>
            <a:bodyPr wrap="none" rtlCol="0">
              <a:noAutofit/>
            </a:bodyPr>
            <a:lstStyle/>
            <a:p>
              <a:r>
                <a:rPr lang="en-US" sz="1000" dirty="0">
                  <a:solidFill>
                    <a:srgbClr val="000000"/>
                  </a:solidFill>
                </a:rPr>
                <a:t>16</a:t>
              </a:r>
              <a:endParaRPr lang="en-US" sz="1000" dirty="0"/>
            </a:p>
          </p:txBody>
        </p:sp>
        <p:sp>
          <p:nvSpPr>
            <p:cNvPr id="1081" name="diagram_33827_cluster__point_249461_number"/>
            <p:cNvSpPr txBox="1"/>
            <p:nvPr/>
          </p:nvSpPr>
          <p:spPr>
            <a:xfrm>
              <a:off x="3264408" y="3744468"/>
              <a:ext cx="0" cy="0"/>
            </a:xfrm>
            <a:prstGeom prst="rect">
              <a:avLst/>
            </a:prstGeom>
            <a:noFill/>
          </p:spPr>
          <p:txBody>
            <a:bodyPr wrap="none" rtlCol="0">
              <a:noAutofit/>
            </a:bodyPr>
            <a:lstStyle/>
            <a:p>
              <a:r>
                <a:rPr lang="en-US" sz="1000" dirty="0">
                  <a:solidFill>
                    <a:srgbClr val="000000"/>
                  </a:solidFill>
                </a:rPr>
                <a:t>17</a:t>
              </a:r>
              <a:endParaRPr lang="en-US" sz="1000" dirty="0"/>
            </a:p>
          </p:txBody>
        </p:sp>
        <p:sp>
          <p:nvSpPr>
            <p:cNvPr id="1082" name="diagram_33827_cluster__point_249409_number"/>
            <p:cNvSpPr txBox="1"/>
            <p:nvPr/>
          </p:nvSpPr>
          <p:spPr>
            <a:xfrm>
              <a:off x="4636008" y="3995927"/>
              <a:ext cx="0" cy="0"/>
            </a:xfrm>
            <a:prstGeom prst="rect">
              <a:avLst/>
            </a:prstGeom>
            <a:noFill/>
          </p:spPr>
          <p:txBody>
            <a:bodyPr wrap="none" rtlCol="0">
              <a:noAutofit/>
            </a:bodyPr>
            <a:lstStyle/>
            <a:p>
              <a:r>
                <a:rPr lang="en-US" sz="1000" dirty="0">
                  <a:solidFill>
                    <a:srgbClr val="000000"/>
                  </a:solidFill>
                </a:rPr>
                <a:t>18</a:t>
              </a:r>
              <a:endParaRPr lang="en-US" sz="1000" dirty="0"/>
            </a:p>
          </p:txBody>
        </p:sp>
        <p:sp>
          <p:nvSpPr>
            <p:cNvPr id="1083" name="diagram_33827_cluster__point_249401_number"/>
            <p:cNvSpPr txBox="1"/>
            <p:nvPr/>
          </p:nvSpPr>
          <p:spPr>
            <a:xfrm>
              <a:off x="3419856" y="4096512"/>
              <a:ext cx="0" cy="0"/>
            </a:xfrm>
            <a:prstGeom prst="rect">
              <a:avLst/>
            </a:prstGeom>
            <a:noFill/>
          </p:spPr>
          <p:txBody>
            <a:bodyPr wrap="none" rtlCol="0">
              <a:noAutofit/>
            </a:bodyPr>
            <a:lstStyle/>
            <a:p>
              <a:r>
                <a:rPr lang="en-US" sz="1000" dirty="0">
                  <a:solidFill>
                    <a:srgbClr val="000000"/>
                  </a:solidFill>
                </a:rPr>
                <a:t>19</a:t>
              </a:r>
              <a:endParaRPr lang="en-US" sz="1000" dirty="0"/>
            </a:p>
          </p:txBody>
        </p:sp>
        <p:sp>
          <p:nvSpPr>
            <p:cNvPr id="1084" name="diagram_33827_cluster__point_249438_number"/>
            <p:cNvSpPr txBox="1"/>
            <p:nvPr/>
          </p:nvSpPr>
          <p:spPr>
            <a:xfrm>
              <a:off x="2871216" y="3712464"/>
              <a:ext cx="0" cy="0"/>
            </a:xfrm>
            <a:prstGeom prst="rect">
              <a:avLst/>
            </a:prstGeom>
            <a:noFill/>
          </p:spPr>
          <p:txBody>
            <a:bodyPr wrap="none" rtlCol="0">
              <a:noAutofit/>
            </a:bodyPr>
            <a:lstStyle/>
            <a:p>
              <a:r>
                <a:rPr lang="en-US" sz="1000" dirty="0">
                  <a:solidFill>
                    <a:srgbClr val="000000"/>
                  </a:solidFill>
                </a:rPr>
                <a:t>20</a:t>
              </a:r>
              <a:endParaRPr lang="en-US" sz="1000" dirty="0"/>
            </a:p>
          </p:txBody>
        </p:sp>
        <p:sp>
          <p:nvSpPr>
            <p:cNvPr id="1085" name="diagram_33827_cluster__point_249440_number"/>
            <p:cNvSpPr txBox="1"/>
            <p:nvPr/>
          </p:nvSpPr>
          <p:spPr>
            <a:xfrm>
              <a:off x="6222492" y="5111496"/>
              <a:ext cx="0" cy="0"/>
            </a:xfrm>
            <a:prstGeom prst="rect">
              <a:avLst/>
            </a:prstGeom>
            <a:noFill/>
          </p:spPr>
          <p:txBody>
            <a:bodyPr wrap="none" rtlCol="0">
              <a:noAutofit/>
            </a:bodyPr>
            <a:lstStyle/>
            <a:p>
              <a:r>
                <a:rPr lang="en-US" sz="1000" dirty="0">
                  <a:solidFill>
                    <a:srgbClr val="000000"/>
                  </a:solidFill>
                </a:rPr>
                <a:t>21</a:t>
              </a:r>
              <a:endParaRPr lang="en-US" sz="1000" dirty="0"/>
            </a:p>
          </p:txBody>
        </p:sp>
        <p:sp>
          <p:nvSpPr>
            <p:cNvPr id="1086" name="diagram_33827_cluster__point_249417_number"/>
            <p:cNvSpPr txBox="1"/>
            <p:nvPr/>
          </p:nvSpPr>
          <p:spPr>
            <a:xfrm>
              <a:off x="2948940" y="4347972"/>
              <a:ext cx="0" cy="0"/>
            </a:xfrm>
            <a:prstGeom prst="rect">
              <a:avLst/>
            </a:prstGeom>
            <a:noFill/>
          </p:spPr>
          <p:txBody>
            <a:bodyPr wrap="none" rtlCol="0">
              <a:noAutofit/>
            </a:bodyPr>
            <a:lstStyle/>
            <a:p>
              <a:r>
                <a:rPr lang="en-US" sz="1000" dirty="0">
                  <a:solidFill>
                    <a:srgbClr val="000000"/>
                  </a:solidFill>
                </a:rPr>
                <a:t>22</a:t>
              </a:r>
              <a:endParaRPr lang="en-US" sz="1000" dirty="0"/>
            </a:p>
          </p:txBody>
        </p:sp>
        <p:sp>
          <p:nvSpPr>
            <p:cNvPr id="1087" name="diagram_33827_cluster__point_249415_number"/>
            <p:cNvSpPr txBox="1"/>
            <p:nvPr/>
          </p:nvSpPr>
          <p:spPr>
            <a:xfrm>
              <a:off x="5527548" y="4201668"/>
              <a:ext cx="0" cy="0"/>
            </a:xfrm>
            <a:prstGeom prst="rect">
              <a:avLst/>
            </a:prstGeom>
            <a:noFill/>
          </p:spPr>
          <p:txBody>
            <a:bodyPr wrap="none" rtlCol="0">
              <a:noAutofit/>
            </a:bodyPr>
            <a:lstStyle/>
            <a:p>
              <a:r>
                <a:rPr lang="en-US" sz="1000" dirty="0">
                  <a:solidFill>
                    <a:srgbClr val="000000"/>
                  </a:solidFill>
                </a:rPr>
                <a:t>23</a:t>
              </a:r>
              <a:endParaRPr lang="en-US" sz="1000" dirty="0"/>
            </a:p>
          </p:txBody>
        </p:sp>
        <p:sp>
          <p:nvSpPr>
            <p:cNvPr id="1088" name="diagram_33827_cluster__point_249449_number"/>
            <p:cNvSpPr txBox="1"/>
            <p:nvPr/>
          </p:nvSpPr>
          <p:spPr>
            <a:xfrm>
              <a:off x="4882896" y="3264408"/>
              <a:ext cx="0" cy="0"/>
            </a:xfrm>
            <a:prstGeom prst="rect">
              <a:avLst/>
            </a:prstGeom>
            <a:noFill/>
          </p:spPr>
          <p:txBody>
            <a:bodyPr wrap="none" rtlCol="0">
              <a:noAutofit/>
            </a:bodyPr>
            <a:lstStyle/>
            <a:p>
              <a:r>
                <a:rPr lang="en-US" sz="1000" dirty="0">
                  <a:solidFill>
                    <a:srgbClr val="000000"/>
                  </a:solidFill>
                </a:rPr>
                <a:t>24</a:t>
              </a:r>
              <a:endParaRPr lang="en-US" sz="1000" dirty="0"/>
            </a:p>
          </p:txBody>
        </p:sp>
        <p:sp>
          <p:nvSpPr>
            <p:cNvPr id="1089" name="diagram_33827_cluster__point_249464_number"/>
            <p:cNvSpPr txBox="1"/>
            <p:nvPr/>
          </p:nvSpPr>
          <p:spPr>
            <a:xfrm>
              <a:off x="6684264" y="3255264"/>
              <a:ext cx="0" cy="0"/>
            </a:xfrm>
            <a:prstGeom prst="rect">
              <a:avLst/>
            </a:prstGeom>
            <a:noFill/>
          </p:spPr>
          <p:txBody>
            <a:bodyPr wrap="none" rtlCol="0">
              <a:noAutofit/>
            </a:bodyPr>
            <a:lstStyle/>
            <a:p>
              <a:r>
                <a:rPr lang="en-US" sz="1000" dirty="0">
                  <a:solidFill>
                    <a:srgbClr val="000000"/>
                  </a:solidFill>
                </a:rPr>
                <a:t>25</a:t>
              </a:r>
              <a:endParaRPr lang="en-US" sz="1000" dirty="0"/>
            </a:p>
          </p:txBody>
        </p:sp>
        <p:sp>
          <p:nvSpPr>
            <p:cNvPr id="1090" name="diagram_33827_cluster__point_249436_number"/>
            <p:cNvSpPr txBox="1"/>
            <p:nvPr/>
          </p:nvSpPr>
          <p:spPr>
            <a:xfrm>
              <a:off x="6688836" y="2912364"/>
              <a:ext cx="0" cy="0"/>
            </a:xfrm>
            <a:prstGeom prst="rect">
              <a:avLst/>
            </a:prstGeom>
            <a:noFill/>
          </p:spPr>
          <p:txBody>
            <a:bodyPr wrap="none" rtlCol="0">
              <a:noAutofit/>
            </a:bodyPr>
            <a:lstStyle/>
            <a:p>
              <a:r>
                <a:rPr lang="en-US" sz="1000" dirty="0">
                  <a:solidFill>
                    <a:srgbClr val="000000"/>
                  </a:solidFill>
                </a:rPr>
                <a:t>26</a:t>
              </a:r>
              <a:endParaRPr lang="en-US" sz="1000" dirty="0"/>
            </a:p>
          </p:txBody>
        </p:sp>
        <p:sp>
          <p:nvSpPr>
            <p:cNvPr id="1091" name="diagram_33827_cluster__point_249442_number"/>
            <p:cNvSpPr txBox="1"/>
            <p:nvPr/>
          </p:nvSpPr>
          <p:spPr>
            <a:xfrm>
              <a:off x="2647188" y="2834640"/>
              <a:ext cx="0" cy="0"/>
            </a:xfrm>
            <a:prstGeom prst="rect">
              <a:avLst/>
            </a:prstGeom>
            <a:noFill/>
          </p:spPr>
          <p:txBody>
            <a:bodyPr wrap="none" rtlCol="0">
              <a:noAutofit/>
            </a:bodyPr>
            <a:lstStyle/>
            <a:p>
              <a:r>
                <a:rPr lang="en-US" sz="1000" dirty="0">
                  <a:solidFill>
                    <a:srgbClr val="000000"/>
                  </a:solidFill>
                </a:rPr>
                <a:t>27</a:t>
              </a:r>
              <a:endParaRPr lang="en-US" sz="1000" dirty="0"/>
            </a:p>
          </p:txBody>
        </p:sp>
        <p:sp>
          <p:nvSpPr>
            <p:cNvPr id="1092" name="diagram_33827_cluster__point_249428_number"/>
            <p:cNvSpPr txBox="1"/>
            <p:nvPr/>
          </p:nvSpPr>
          <p:spPr>
            <a:xfrm>
              <a:off x="5116068" y="5422392"/>
              <a:ext cx="0" cy="0"/>
            </a:xfrm>
            <a:prstGeom prst="rect">
              <a:avLst/>
            </a:prstGeom>
            <a:noFill/>
          </p:spPr>
          <p:txBody>
            <a:bodyPr wrap="none" rtlCol="0">
              <a:noAutofit/>
            </a:bodyPr>
            <a:lstStyle/>
            <a:p>
              <a:r>
                <a:rPr lang="en-US" sz="1000" dirty="0">
                  <a:solidFill>
                    <a:srgbClr val="000000"/>
                  </a:solidFill>
                </a:rPr>
                <a:t>28</a:t>
              </a:r>
              <a:endParaRPr lang="en-US" sz="1000" dirty="0"/>
            </a:p>
          </p:txBody>
        </p:sp>
        <p:sp>
          <p:nvSpPr>
            <p:cNvPr id="1093" name="diagram_33827_cluster__point_249408_number"/>
            <p:cNvSpPr txBox="1"/>
            <p:nvPr/>
          </p:nvSpPr>
          <p:spPr>
            <a:xfrm>
              <a:off x="5253228" y="4992624"/>
              <a:ext cx="0" cy="0"/>
            </a:xfrm>
            <a:prstGeom prst="rect">
              <a:avLst/>
            </a:prstGeom>
            <a:noFill/>
          </p:spPr>
          <p:txBody>
            <a:bodyPr wrap="none" rtlCol="0">
              <a:noAutofit/>
            </a:bodyPr>
            <a:lstStyle/>
            <a:p>
              <a:r>
                <a:rPr lang="en-US" sz="1000" dirty="0">
                  <a:solidFill>
                    <a:srgbClr val="000000"/>
                  </a:solidFill>
                </a:rPr>
                <a:t>29</a:t>
              </a:r>
              <a:endParaRPr lang="en-US" sz="1000" dirty="0"/>
            </a:p>
          </p:txBody>
        </p:sp>
        <p:sp>
          <p:nvSpPr>
            <p:cNvPr id="1094" name="diagram_33827_cluster__point_249450_number"/>
            <p:cNvSpPr txBox="1"/>
            <p:nvPr/>
          </p:nvSpPr>
          <p:spPr>
            <a:xfrm>
              <a:off x="2107692" y="3767328"/>
              <a:ext cx="0" cy="0"/>
            </a:xfrm>
            <a:prstGeom prst="rect">
              <a:avLst/>
            </a:prstGeom>
            <a:noFill/>
          </p:spPr>
          <p:txBody>
            <a:bodyPr wrap="none" rtlCol="0">
              <a:noAutofit/>
            </a:bodyPr>
            <a:lstStyle/>
            <a:p>
              <a:r>
                <a:rPr lang="en-US" sz="1000" dirty="0">
                  <a:solidFill>
                    <a:srgbClr val="000000"/>
                  </a:solidFill>
                </a:rPr>
                <a:t>30</a:t>
              </a:r>
              <a:endParaRPr lang="en-US" sz="1000" dirty="0"/>
            </a:p>
          </p:txBody>
        </p:sp>
        <p:sp>
          <p:nvSpPr>
            <p:cNvPr id="1095" name="diagram_33827_cluster__point_249411_number"/>
            <p:cNvSpPr txBox="1"/>
            <p:nvPr/>
          </p:nvSpPr>
          <p:spPr>
            <a:xfrm>
              <a:off x="5458968" y="3451860"/>
              <a:ext cx="0" cy="0"/>
            </a:xfrm>
            <a:prstGeom prst="rect">
              <a:avLst/>
            </a:prstGeom>
            <a:noFill/>
          </p:spPr>
          <p:txBody>
            <a:bodyPr wrap="none" rtlCol="0">
              <a:noAutofit/>
            </a:bodyPr>
            <a:lstStyle/>
            <a:p>
              <a:r>
                <a:rPr lang="en-US" sz="1000" dirty="0">
                  <a:solidFill>
                    <a:srgbClr val="000000"/>
                  </a:solidFill>
                </a:rPr>
                <a:t>31</a:t>
              </a:r>
              <a:endParaRPr lang="en-US" sz="1000" dirty="0"/>
            </a:p>
          </p:txBody>
        </p:sp>
        <p:sp>
          <p:nvSpPr>
            <p:cNvPr id="1096" name="diagram_33827_cluster__point_249423_number"/>
            <p:cNvSpPr txBox="1"/>
            <p:nvPr/>
          </p:nvSpPr>
          <p:spPr>
            <a:xfrm>
              <a:off x="6460236" y="3488436"/>
              <a:ext cx="0" cy="0"/>
            </a:xfrm>
            <a:prstGeom prst="rect">
              <a:avLst/>
            </a:prstGeom>
            <a:noFill/>
          </p:spPr>
          <p:txBody>
            <a:bodyPr wrap="none" rtlCol="0">
              <a:noAutofit/>
            </a:bodyPr>
            <a:lstStyle/>
            <a:p>
              <a:r>
                <a:rPr lang="en-US" sz="1000" dirty="0">
                  <a:solidFill>
                    <a:srgbClr val="000000"/>
                  </a:solidFill>
                </a:rPr>
                <a:t>32</a:t>
              </a:r>
              <a:endParaRPr lang="en-US" sz="1000" dirty="0"/>
            </a:p>
          </p:txBody>
        </p:sp>
        <p:sp>
          <p:nvSpPr>
            <p:cNvPr id="1097" name="diagram_33827_cluster__point_249419_number"/>
            <p:cNvSpPr txBox="1"/>
            <p:nvPr/>
          </p:nvSpPr>
          <p:spPr>
            <a:xfrm>
              <a:off x="6771132" y="4649724"/>
              <a:ext cx="0" cy="0"/>
            </a:xfrm>
            <a:prstGeom prst="rect">
              <a:avLst/>
            </a:prstGeom>
            <a:noFill/>
          </p:spPr>
          <p:txBody>
            <a:bodyPr wrap="none" rtlCol="0">
              <a:noAutofit/>
            </a:bodyPr>
            <a:lstStyle/>
            <a:p>
              <a:r>
                <a:rPr lang="en-US" sz="1000" dirty="0">
                  <a:solidFill>
                    <a:srgbClr val="000000"/>
                  </a:solidFill>
                </a:rPr>
                <a:t>33</a:t>
              </a:r>
              <a:endParaRPr lang="en-US" sz="1000" dirty="0"/>
            </a:p>
          </p:txBody>
        </p:sp>
        <p:sp>
          <p:nvSpPr>
            <p:cNvPr id="1098" name="diagram_33827_cluster__point_249462_number"/>
            <p:cNvSpPr txBox="1"/>
            <p:nvPr/>
          </p:nvSpPr>
          <p:spPr>
            <a:xfrm>
              <a:off x="7251192" y="3931919"/>
              <a:ext cx="0" cy="0"/>
            </a:xfrm>
            <a:prstGeom prst="rect">
              <a:avLst/>
            </a:prstGeom>
            <a:noFill/>
          </p:spPr>
          <p:txBody>
            <a:bodyPr wrap="none" rtlCol="0">
              <a:noAutofit/>
            </a:bodyPr>
            <a:lstStyle/>
            <a:p>
              <a:r>
                <a:rPr lang="en-US" sz="1000" dirty="0">
                  <a:solidFill>
                    <a:srgbClr val="000000"/>
                  </a:solidFill>
                </a:rPr>
                <a:t>34</a:t>
              </a:r>
              <a:endParaRPr lang="en-US" sz="1000" dirty="0"/>
            </a:p>
          </p:txBody>
        </p:sp>
        <p:sp>
          <p:nvSpPr>
            <p:cNvPr id="1099" name="diagram_33827_cluster__point_249404_number"/>
            <p:cNvSpPr txBox="1"/>
            <p:nvPr/>
          </p:nvSpPr>
          <p:spPr>
            <a:xfrm>
              <a:off x="6195060" y="4530852"/>
              <a:ext cx="0" cy="0"/>
            </a:xfrm>
            <a:prstGeom prst="rect">
              <a:avLst/>
            </a:prstGeom>
            <a:noFill/>
          </p:spPr>
          <p:txBody>
            <a:bodyPr wrap="none" rtlCol="0">
              <a:noAutofit/>
            </a:bodyPr>
            <a:lstStyle/>
            <a:p>
              <a:r>
                <a:rPr lang="en-US" sz="1000" dirty="0">
                  <a:solidFill>
                    <a:srgbClr val="000000"/>
                  </a:solidFill>
                </a:rPr>
                <a:t>35</a:t>
              </a:r>
              <a:endParaRPr lang="en-US" sz="1000" dirty="0"/>
            </a:p>
          </p:txBody>
        </p:sp>
        <p:sp>
          <p:nvSpPr>
            <p:cNvPr id="1100" name="diagram_33827_cluster__point_249405_number"/>
            <p:cNvSpPr txBox="1"/>
            <p:nvPr/>
          </p:nvSpPr>
          <p:spPr>
            <a:xfrm>
              <a:off x="4850892" y="5189220"/>
              <a:ext cx="0" cy="0"/>
            </a:xfrm>
            <a:prstGeom prst="rect">
              <a:avLst/>
            </a:prstGeom>
            <a:noFill/>
          </p:spPr>
          <p:txBody>
            <a:bodyPr wrap="none" rtlCol="0">
              <a:noAutofit/>
            </a:bodyPr>
            <a:lstStyle/>
            <a:p>
              <a:r>
                <a:rPr lang="en-US" sz="1000" dirty="0">
                  <a:solidFill>
                    <a:srgbClr val="000000"/>
                  </a:solidFill>
                </a:rPr>
                <a:t>36</a:t>
              </a:r>
              <a:endParaRPr lang="en-US" sz="1000" dirty="0"/>
            </a:p>
          </p:txBody>
        </p:sp>
        <p:sp>
          <p:nvSpPr>
            <p:cNvPr id="1101" name="diagram_33827_cluster__point_249452_number"/>
            <p:cNvSpPr txBox="1"/>
            <p:nvPr/>
          </p:nvSpPr>
          <p:spPr>
            <a:xfrm>
              <a:off x="3657600" y="2921508"/>
              <a:ext cx="0" cy="0"/>
            </a:xfrm>
            <a:prstGeom prst="rect">
              <a:avLst/>
            </a:prstGeom>
            <a:noFill/>
          </p:spPr>
          <p:txBody>
            <a:bodyPr wrap="none" rtlCol="0">
              <a:noAutofit/>
            </a:bodyPr>
            <a:lstStyle/>
            <a:p>
              <a:r>
                <a:rPr lang="en-US" sz="1000" dirty="0">
                  <a:solidFill>
                    <a:srgbClr val="000000"/>
                  </a:solidFill>
                </a:rPr>
                <a:t>37</a:t>
              </a:r>
              <a:endParaRPr lang="en-US" sz="1000" dirty="0"/>
            </a:p>
          </p:txBody>
        </p:sp>
        <p:sp>
          <p:nvSpPr>
            <p:cNvPr id="1102" name="diagram_33827_cluster__point_249459_number"/>
            <p:cNvSpPr txBox="1"/>
            <p:nvPr/>
          </p:nvSpPr>
          <p:spPr>
            <a:xfrm>
              <a:off x="4270248" y="2107692"/>
              <a:ext cx="0" cy="0"/>
            </a:xfrm>
            <a:prstGeom prst="rect">
              <a:avLst/>
            </a:prstGeom>
            <a:noFill/>
          </p:spPr>
          <p:txBody>
            <a:bodyPr wrap="none" rtlCol="0">
              <a:noAutofit/>
            </a:bodyPr>
            <a:lstStyle/>
            <a:p>
              <a:r>
                <a:rPr lang="en-US" sz="1000" dirty="0">
                  <a:solidFill>
                    <a:srgbClr val="000000"/>
                  </a:solidFill>
                </a:rPr>
                <a:t>38</a:t>
              </a:r>
              <a:endParaRPr lang="en-US" sz="1000" dirty="0"/>
            </a:p>
          </p:txBody>
        </p:sp>
        <p:sp>
          <p:nvSpPr>
            <p:cNvPr id="1103" name="diagram_33827_cluster__point_249406_number"/>
            <p:cNvSpPr txBox="1"/>
            <p:nvPr/>
          </p:nvSpPr>
          <p:spPr>
            <a:xfrm>
              <a:off x="5340096" y="4690872"/>
              <a:ext cx="0" cy="0"/>
            </a:xfrm>
            <a:prstGeom prst="rect">
              <a:avLst/>
            </a:prstGeom>
            <a:noFill/>
          </p:spPr>
          <p:txBody>
            <a:bodyPr wrap="none" rtlCol="0">
              <a:noAutofit/>
            </a:bodyPr>
            <a:lstStyle/>
            <a:p>
              <a:r>
                <a:rPr lang="en-US" sz="1000" dirty="0">
                  <a:solidFill>
                    <a:srgbClr val="000000"/>
                  </a:solidFill>
                </a:rPr>
                <a:t>39</a:t>
              </a:r>
              <a:endParaRPr lang="en-US" sz="1000" dirty="0"/>
            </a:p>
          </p:txBody>
        </p:sp>
        <p:sp>
          <p:nvSpPr>
            <p:cNvPr id="1104" name="diagram_33827_cluster__point_249412_number"/>
            <p:cNvSpPr txBox="1"/>
            <p:nvPr/>
          </p:nvSpPr>
          <p:spPr>
            <a:xfrm>
              <a:off x="4745736" y="3008376"/>
              <a:ext cx="0" cy="0"/>
            </a:xfrm>
            <a:prstGeom prst="rect">
              <a:avLst/>
            </a:prstGeom>
            <a:noFill/>
          </p:spPr>
          <p:txBody>
            <a:bodyPr wrap="none" rtlCol="0">
              <a:noAutofit/>
            </a:bodyPr>
            <a:lstStyle/>
            <a:p>
              <a:r>
                <a:rPr lang="en-US" sz="1000" dirty="0">
                  <a:solidFill>
                    <a:srgbClr val="000000"/>
                  </a:solidFill>
                </a:rPr>
                <a:t>40</a:t>
              </a:r>
              <a:endParaRPr lang="en-US" sz="1000" dirty="0"/>
            </a:p>
          </p:txBody>
        </p:sp>
        <p:sp>
          <p:nvSpPr>
            <p:cNvPr id="1105" name="diagram_33827_cluster__point_249453_number"/>
            <p:cNvSpPr txBox="1"/>
            <p:nvPr/>
          </p:nvSpPr>
          <p:spPr>
            <a:xfrm>
              <a:off x="5504688" y="4005071"/>
              <a:ext cx="0" cy="0"/>
            </a:xfrm>
            <a:prstGeom prst="rect">
              <a:avLst/>
            </a:prstGeom>
            <a:noFill/>
          </p:spPr>
          <p:txBody>
            <a:bodyPr wrap="none" rtlCol="0">
              <a:noAutofit/>
            </a:bodyPr>
            <a:lstStyle/>
            <a:p>
              <a:r>
                <a:rPr lang="en-US" sz="1000" dirty="0">
                  <a:solidFill>
                    <a:srgbClr val="000000"/>
                  </a:solidFill>
                </a:rPr>
                <a:t>41</a:t>
              </a:r>
              <a:endParaRPr lang="en-US" sz="1000" dirty="0"/>
            </a:p>
          </p:txBody>
        </p:sp>
        <p:sp>
          <p:nvSpPr>
            <p:cNvPr id="1106" name="diagram_33827_cluster__point_249422_number"/>
            <p:cNvSpPr txBox="1"/>
            <p:nvPr/>
          </p:nvSpPr>
          <p:spPr>
            <a:xfrm>
              <a:off x="5426964" y="5362956"/>
              <a:ext cx="0" cy="0"/>
            </a:xfrm>
            <a:prstGeom prst="rect">
              <a:avLst/>
            </a:prstGeom>
            <a:noFill/>
          </p:spPr>
          <p:txBody>
            <a:bodyPr wrap="none" rtlCol="0">
              <a:noAutofit/>
            </a:bodyPr>
            <a:lstStyle/>
            <a:p>
              <a:r>
                <a:rPr lang="en-US" sz="1000" dirty="0">
                  <a:solidFill>
                    <a:srgbClr val="000000"/>
                  </a:solidFill>
                </a:rPr>
                <a:t>42</a:t>
              </a:r>
              <a:endParaRPr lang="en-US" sz="1000" dirty="0"/>
            </a:p>
          </p:txBody>
        </p:sp>
        <p:sp>
          <p:nvSpPr>
            <p:cNvPr id="1107" name="diagram_33827_cluster__point_249444_number"/>
            <p:cNvSpPr txBox="1"/>
            <p:nvPr/>
          </p:nvSpPr>
          <p:spPr>
            <a:xfrm>
              <a:off x="6332220" y="4978908"/>
              <a:ext cx="0" cy="0"/>
            </a:xfrm>
            <a:prstGeom prst="rect">
              <a:avLst/>
            </a:prstGeom>
            <a:noFill/>
          </p:spPr>
          <p:txBody>
            <a:bodyPr wrap="none" rtlCol="0">
              <a:noAutofit/>
            </a:bodyPr>
            <a:lstStyle/>
            <a:p>
              <a:r>
                <a:rPr lang="en-US" sz="1000" dirty="0">
                  <a:solidFill>
                    <a:srgbClr val="000000"/>
                  </a:solidFill>
                </a:rPr>
                <a:t>43</a:t>
              </a:r>
              <a:endParaRPr lang="en-US" sz="1000" dirty="0"/>
            </a:p>
          </p:txBody>
        </p:sp>
        <p:sp>
          <p:nvSpPr>
            <p:cNvPr id="1108" name="diagram_33827_cluster__point_249410_number"/>
            <p:cNvSpPr txBox="1"/>
            <p:nvPr/>
          </p:nvSpPr>
          <p:spPr>
            <a:xfrm>
              <a:off x="5481828" y="3675888"/>
              <a:ext cx="0" cy="0"/>
            </a:xfrm>
            <a:prstGeom prst="rect">
              <a:avLst/>
            </a:prstGeom>
            <a:noFill/>
          </p:spPr>
          <p:txBody>
            <a:bodyPr wrap="none" rtlCol="0">
              <a:noAutofit/>
            </a:bodyPr>
            <a:lstStyle/>
            <a:p>
              <a:r>
                <a:rPr lang="en-US" sz="1000" dirty="0">
                  <a:solidFill>
                    <a:srgbClr val="000000"/>
                  </a:solidFill>
                </a:rPr>
                <a:t>44</a:t>
              </a:r>
              <a:endParaRPr lang="en-US" sz="1000" dirty="0"/>
            </a:p>
          </p:txBody>
        </p:sp>
        <p:sp>
          <p:nvSpPr>
            <p:cNvPr id="1109" name="diagram_33827_cluster__point_249416_number"/>
            <p:cNvSpPr txBox="1"/>
            <p:nvPr/>
          </p:nvSpPr>
          <p:spPr>
            <a:xfrm>
              <a:off x="2318004" y="4123944"/>
              <a:ext cx="0" cy="0"/>
            </a:xfrm>
            <a:prstGeom prst="rect">
              <a:avLst/>
            </a:prstGeom>
            <a:noFill/>
          </p:spPr>
          <p:txBody>
            <a:bodyPr wrap="none" rtlCol="0">
              <a:noAutofit/>
            </a:bodyPr>
            <a:lstStyle/>
            <a:p>
              <a:r>
                <a:rPr lang="en-US" sz="1000" dirty="0">
                  <a:solidFill>
                    <a:srgbClr val="000000"/>
                  </a:solidFill>
                </a:rPr>
                <a:t>45</a:t>
              </a:r>
              <a:endParaRPr lang="en-US" sz="1000" dirty="0"/>
            </a:p>
          </p:txBody>
        </p:sp>
        <p:sp>
          <p:nvSpPr>
            <p:cNvPr id="1110" name="diagram_33827_cluster__point_249403_number"/>
            <p:cNvSpPr txBox="1"/>
            <p:nvPr/>
          </p:nvSpPr>
          <p:spPr>
            <a:xfrm>
              <a:off x="5719572" y="5230368"/>
              <a:ext cx="0" cy="0"/>
            </a:xfrm>
            <a:prstGeom prst="rect">
              <a:avLst/>
            </a:prstGeom>
            <a:noFill/>
          </p:spPr>
          <p:txBody>
            <a:bodyPr wrap="none" rtlCol="0">
              <a:noAutofit/>
            </a:bodyPr>
            <a:lstStyle/>
            <a:p>
              <a:r>
                <a:rPr lang="en-US" sz="1000" dirty="0">
                  <a:solidFill>
                    <a:srgbClr val="000000"/>
                  </a:solidFill>
                </a:rPr>
                <a:t>46</a:t>
              </a:r>
              <a:endParaRPr lang="en-US" sz="1000" dirty="0"/>
            </a:p>
          </p:txBody>
        </p:sp>
        <p:sp>
          <p:nvSpPr>
            <p:cNvPr id="1111" name="diagram_33827_cluster__point_249455_number"/>
            <p:cNvSpPr txBox="1"/>
            <p:nvPr/>
          </p:nvSpPr>
          <p:spPr>
            <a:xfrm>
              <a:off x="5143500" y="2089404"/>
              <a:ext cx="0" cy="0"/>
            </a:xfrm>
            <a:prstGeom prst="rect">
              <a:avLst/>
            </a:prstGeom>
            <a:noFill/>
          </p:spPr>
          <p:txBody>
            <a:bodyPr wrap="none" rtlCol="0">
              <a:noAutofit/>
            </a:bodyPr>
            <a:lstStyle/>
            <a:p>
              <a:r>
                <a:rPr lang="en-US" sz="1000" dirty="0">
                  <a:solidFill>
                    <a:srgbClr val="000000"/>
                  </a:solidFill>
                </a:rPr>
                <a:t>47</a:t>
              </a:r>
              <a:endParaRPr lang="en-US" sz="1000" dirty="0"/>
            </a:p>
          </p:txBody>
        </p:sp>
        <p:sp>
          <p:nvSpPr>
            <p:cNvPr id="1112" name="diagram_33827_cluster__point_249430_number"/>
            <p:cNvSpPr txBox="1"/>
            <p:nvPr/>
          </p:nvSpPr>
          <p:spPr>
            <a:xfrm>
              <a:off x="5239512" y="5166360"/>
              <a:ext cx="0" cy="0"/>
            </a:xfrm>
            <a:prstGeom prst="rect">
              <a:avLst/>
            </a:prstGeom>
            <a:noFill/>
          </p:spPr>
          <p:txBody>
            <a:bodyPr wrap="none" rtlCol="0">
              <a:noAutofit/>
            </a:bodyPr>
            <a:lstStyle/>
            <a:p>
              <a:r>
                <a:rPr lang="en-US" sz="1000" dirty="0">
                  <a:solidFill>
                    <a:srgbClr val="000000"/>
                  </a:solidFill>
                </a:rPr>
                <a:t>48</a:t>
              </a:r>
              <a:endParaRPr lang="en-US" sz="1000" dirty="0"/>
            </a:p>
          </p:txBody>
        </p:sp>
        <p:sp>
          <p:nvSpPr>
            <p:cNvPr id="1113" name="diagram_33827_cluster__point_249445_number"/>
            <p:cNvSpPr txBox="1"/>
            <p:nvPr/>
          </p:nvSpPr>
          <p:spPr>
            <a:xfrm>
              <a:off x="7187184" y="4119372"/>
              <a:ext cx="0" cy="0"/>
            </a:xfrm>
            <a:prstGeom prst="rect">
              <a:avLst/>
            </a:prstGeom>
            <a:noFill/>
          </p:spPr>
          <p:txBody>
            <a:bodyPr wrap="none" rtlCol="0">
              <a:noAutofit/>
            </a:bodyPr>
            <a:lstStyle/>
            <a:p>
              <a:r>
                <a:rPr lang="en-US" sz="1000" dirty="0">
                  <a:solidFill>
                    <a:srgbClr val="000000"/>
                  </a:solidFill>
                </a:rPr>
                <a:t>49</a:t>
              </a:r>
              <a:endParaRPr lang="en-US" sz="1000" dirty="0"/>
            </a:p>
          </p:txBody>
        </p:sp>
        <p:sp>
          <p:nvSpPr>
            <p:cNvPr id="1114" name="diagram_33827_cluster__point_249414_number"/>
            <p:cNvSpPr txBox="1"/>
            <p:nvPr/>
          </p:nvSpPr>
          <p:spPr>
            <a:xfrm>
              <a:off x="3767328" y="5070348"/>
              <a:ext cx="0" cy="0"/>
            </a:xfrm>
            <a:prstGeom prst="rect">
              <a:avLst/>
            </a:prstGeom>
            <a:noFill/>
          </p:spPr>
          <p:txBody>
            <a:bodyPr wrap="none" rtlCol="0">
              <a:noAutofit/>
            </a:bodyPr>
            <a:lstStyle/>
            <a:p>
              <a:r>
                <a:rPr lang="en-US" sz="1000" dirty="0">
                  <a:solidFill>
                    <a:srgbClr val="000000"/>
                  </a:solidFill>
                </a:rPr>
                <a:t>50</a:t>
              </a:r>
              <a:endParaRPr lang="en-US" sz="1000" dirty="0"/>
            </a:p>
          </p:txBody>
        </p:sp>
        <p:sp>
          <p:nvSpPr>
            <p:cNvPr id="1115" name="diagram_33827_cluster__point_249402_number"/>
            <p:cNvSpPr txBox="1"/>
            <p:nvPr/>
          </p:nvSpPr>
          <p:spPr>
            <a:xfrm>
              <a:off x="2615184" y="3273552"/>
              <a:ext cx="0" cy="0"/>
            </a:xfrm>
            <a:prstGeom prst="rect">
              <a:avLst/>
            </a:prstGeom>
            <a:noFill/>
          </p:spPr>
          <p:txBody>
            <a:bodyPr wrap="none" rtlCol="0">
              <a:noAutofit/>
            </a:bodyPr>
            <a:lstStyle/>
            <a:p>
              <a:r>
                <a:rPr lang="en-US" sz="1000" dirty="0">
                  <a:solidFill>
                    <a:srgbClr val="000000"/>
                  </a:solidFill>
                </a:rPr>
                <a:t>51</a:t>
              </a:r>
              <a:endParaRPr lang="en-US" sz="1000" dirty="0"/>
            </a:p>
          </p:txBody>
        </p:sp>
        <p:sp>
          <p:nvSpPr>
            <p:cNvPr id="1116" name="diagram_33827_cluster__point_249448_number"/>
            <p:cNvSpPr txBox="1"/>
            <p:nvPr/>
          </p:nvSpPr>
          <p:spPr>
            <a:xfrm>
              <a:off x="2199132" y="4366260"/>
              <a:ext cx="0" cy="0"/>
            </a:xfrm>
            <a:prstGeom prst="rect">
              <a:avLst/>
            </a:prstGeom>
            <a:noFill/>
          </p:spPr>
          <p:txBody>
            <a:bodyPr wrap="none" rtlCol="0">
              <a:noAutofit/>
            </a:bodyPr>
            <a:lstStyle/>
            <a:p>
              <a:r>
                <a:rPr lang="en-US" sz="1000" dirty="0">
                  <a:solidFill>
                    <a:srgbClr val="000000"/>
                  </a:solidFill>
                </a:rPr>
                <a:t>52</a:t>
              </a:r>
              <a:endParaRPr lang="en-US" sz="1000" dirty="0"/>
            </a:p>
          </p:txBody>
        </p:sp>
        <p:sp>
          <p:nvSpPr>
            <p:cNvPr id="1117" name="diagram_33827_cluster__point_249424_number"/>
            <p:cNvSpPr txBox="1"/>
            <p:nvPr/>
          </p:nvSpPr>
          <p:spPr>
            <a:xfrm>
              <a:off x="2889504" y="4466844"/>
              <a:ext cx="0" cy="0"/>
            </a:xfrm>
            <a:prstGeom prst="rect">
              <a:avLst/>
            </a:prstGeom>
            <a:noFill/>
          </p:spPr>
          <p:txBody>
            <a:bodyPr wrap="none" rtlCol="0">
              <a:noAutofit/>
            </a:bodyPr>
            <a:lstStyle/>
            <a:p>
              <a:r>
                <a:rPr lang="en-US" sz="1000" dirty="0">
                  <a:solidFill>
                    <a:srgbClr val="000000"/>
                  </a:solidFill>
                </a:rPr>
                <a:t>53</a:t>
              </a:r>
              <a:endParaRPr lang="en-US" sz="1000" dirty="0"/>
            </a:p>
          </p:txBody>
        </p:sp>
        <p:sp>
          <p:nvSpPr>
            <p:cNvPr id="1118" name="diagram_33827_cluster__point_249426_number"/>
            <p:cNvSpPr txBox="1"/>
            <p:nvPr/>
          </p:nvSpPr>
          <p:spPr>
            <a:xfrm>
              <a:off x="3863340" y="4960620"/>
              <a:ext cx="0" cy="0"/>
            </a:xfrm>
            <a:prstGeom prst="rect">
              <a:avLst/>
            </a:prstGeom>
            <a:noFill/>
          </p:spPr>
          <p:txBody>
            <a:bodyPr wrap="none" rtlCol="0">
              <a:noAutofit/>
            </a:bodyPr>
            <a:lstStyle/>
            <a:p>
              <a:r>
                <a:rPr lang="en-US" sz="1000" dirty="0">
                  <a:solidFill>
                    <a:srgbClr val="000000"/>
                  </a:solidFill>
                </a:rPr>
                <a:t>54</a:t>
              </a:r>
              <a:endParaRPr lang="en-US" sz="1000" dirty="0"/>
            </a:p>
          </p:txBody>
        </p:sp>
        <p:sp>
          <p:nvSpPr>
            <p:cNvPr id="1119" name="diagram_33827_cluster__point_249446_number"/>
            <p:cNvSpPr txBox="1"/>
            <p:nvPr/>
          </p:nvSpPr>
          <p:spPr>
            <a:xfrm>
              <a:off x="7178040" y="4448556"/>
              <a:ext cx="0" cy="0"/>
            </a:xfrm>
            <a:prstGeom prst="rect">
              <a:avLst/>
            </a:prstGeom>
            <a:noFill/>
          </p:spPr>
          <p:txBody>
            <a:bodyPr wrap="none" rtlCol="0">
              <a:noAutofit/>
            </a:bodyPr>
            <a:lstStyle/>
            <a:p>
              <a:r>
                <a:rPr lang="en-US" sz="1000" dirty="0">
                  <a:solidFill>
                    <a:srgbClr val="000000"/>
                  </a:solidFill>
                </a:rPr>
                <a:t>55</a:t>
              </a:r>
              <a:endParaRPr lang="en-US" sz="1000" dirty="0"/>
            </a:p>
          </p:txBody>
        </p:sp>
        <p:sp>
          <p:nvSpPr>
            <p:cNvPr id="1120" name="diagram_33827_cluster__point_249420_number"/>
            <p:cNvSpPr txBox="1"/>
            <p:nvPr/>
          </p:nvSpPr>
          <p:spPr>
            <a:xfrm>
              <a:off x="5797296" y="4142231"/>
              <a:ext cx="0" cy="0"/>
            </a:xfrm>
            <a:prstGeom prst="rect">
              <a:avLst/>
            </a:prstGeom>
            <a:noFill/>
          </p:spPr>
          <p:txBody>
            <a:bodyPr wrap="none" rtlCol="0">
              <a:noAutofit/>
            </a:bodyPr>
            <a:lstStyle/>
            <a:p>
              <a:r>
                <a:rPr lang="en-US" sz="1000" dirty="0">
                  <a:solidFill>
                    <a:srgbClr val="000000"/>
                  </a:solidFill>
                </a:rPr>
                <a:t>56</a:t>
              </a:r>
              <a:endParaRPr lang="en-US" sz="1000" dirty="0"/>
            </a:p>
          </p:txBody>
        </p:sp>
        <p:sp>
          <p:nvSpPr>
            <p:cNvPr id="1121" name="diagram_33827_cluster__point_249451_number"/>
            <p:cNvSpPr txBox="1"/>
            <p:nvPr/>
          </p:nvSpPr>
          <p:spPr>
            <a:xfrm>
              <a:off x="3826764" y="3223260"/>
              <a:ext cx="0" cy="0"/>
            </a:xfrm>
            <a:prstGeom prst="rect">
              <a:avLst/>
            </a:prstGeom>
            <a:noFill/>
          </p:spPr>
          <p:txBody>
            <a:bodyPr wrap="none" rtlCol="0">
              <a:noAutofit/>
            </a:bodyPr>
            <a:lstStyle/>
            <a:p>
              <a:r>
                <a:rPr lang="en-US" sz="1000" dirty="0">
                  <a:solidFill>
                    <a:srgbClr val="000000"/>
                  </a:solidFill>
                </a:rPr>
                <a:t>57</a:t>
              </a:r>
              <a:endParaRPr lang="en-US" sz="1000" dirty="0"/>
            </a:p>
          </p:txBody>
        </p:sp>
        <p:sp>
          <p:nvSpPr>
            <p:cNvPr id="1122" name="diagram_33827_cluster__point_249421_number"/>
            <p:cNvSpPr txBox="1"/>
            <p:nvPr/>
          </p:nvSpPr>
          <p:spPr>
            <a:xfrm>
              <a:off x="6483096" y="4297680"/>
              <a:ext cx="0" cy="0"/>
            </a:xfrm>
            <a:prstGeom prst="rect">
              <a:avLst/>
            </a:prstGeom>
            <a:noFill/>
          </p:spPr>
          <p:txBody>
            <a:bodyPr wrap="none" rtlCol="0">
              <a:noAutofit/>
            </a:bodyPr>
            <a:lstStyle/>
            <a:p>
              <a:r>
                <a:rPr lang="en-US" sz="1000" dirty="0">
                  <a:solidFill>
                    <a:srgbClr val="000000"/>
                  </a:solidFill>
                </a:rPr>
                <a:t>58</a:t>
              </a:r>
              <a:endParaRPr lang="en-US" sz="1000" dirty="0"/>
            </a:p>
          </p:txBody>
        </p:sp>
        <p:sp>
          <p:nvSpPr>
            <p:cNvPr id="1123" name="diagram_33827_cluster__point_249463_number"/>
            <p:cNvSpPr txBox="1"/>
            <p:nvPr/>
          </p:nvSpPr>
          <p:spPr>
            <a:xfrm>
              <a:off x="5029200" y="4732020"/>
              <a:ext cx="0" cy="0"/>
            </a:xfrm>
            <a:prstGeom prst="rect">
              <a:avLst/>
            </a:prstGeom>
            <a:noFill/>
          </p:spPr>
          <p:txBody>
            <a:bodyPr wrap="none" rtlCol="0">
              <a:noAutofit/>
            </a:bodyPr>
            <a:lstStyle/>
            <a:p>
              <a:r>
                <a:rPr lang="en-US" sz="1000" dirty="0">
                  <a:solidFill>
                    <a:srgbClr val="000000"/>
                  </a:solidFill>
                </a:rPr>
                <a:t>59</a:t>
              </a:r>
              <a:endParaRPr lang="en-US" sz="1000" dirty="0"/>
            </a:p>
          </p:txBody>
        </p:sp>
        <p:sp>
          <p:nvSpPr>
            <p:cNvPr id="1124" name="diagram_33827_cluster__point_249435_number"/>
            <p:cNvSpPr txBox="1"/>
            <p:nvPr/>
          </p:nvSpPr>
          <p:spPr>
            <a:xfrm>
              <a:off x="5769864" y="3054096"/>
              <a:ext cx="0" cy="0"/>
            </a:xfrm>
            <a:prstGeom prst="rect">
              <a:avLst/>
            </a:prstGeom>
            <a:noFill/>
          </p:spPr>
          <p:txBody>
            <a:bodyPr wrap="none" rtlCol="0">
              <a:noAutofit/>
            </a:bodyPr>
            <a:lstStyle/>
            <a:p>
              <a:r>
                <a:rPr lang="en-US" sz="1000" dirty="0">
                  <a:solidFill>
                    <a:srgbClr val="000000"/>
                  </a:solidFill>
                </a:rPr>
                <a:t>60</a:t>
              </a:r>
              <a:endParaRPr lang="en-US" sz="1000" dirty="0"/>
            </a:p>
          </p:txBody>
        </p:sp>
        <p:sp>
          <p:nvSpPr>
            <p:cNvPr id="1125" name="diagram_33827_cluster__point_249454_number"/>
            <p:cNvSpPr txBox="1"/>
            <p:nvPr/>
          </p:nvSpPr>
          <p:spPr>
            <a:xfrm>
              <a:off x="4375404" y="5029200"/>
              <a:ext cx="0" cy="0"/>
            </a:xfrm>
            <a:prstGeom prst="rect">
              <a:avLst/>
            </a:prstGeom>
            <a:noFill/>
          </p:spPr>
          <p:txBody>
            <a:bodyPr wrap="none" rtlCol="0">
              <a:noAutofit/>
            </a:bodyPr>
            <a:lstStyle/>
            <a:p>
              <a:r>
                <a:rPr lang="en-US" sz="1000" dirty="0">
                  <a:solidFill>
                    <a:srgbClr val="000000"/>
                  </a:solidFill>
                </a:rPr>
                <a:t>61</a:t>
              </a:r>
              <a:endParaRPr lang="en-US" sz="1000" dirty="0"/>
            </a:p>
          </p:txBody>
        </p:sp>
        <p:sp>
          <p:nvSpPr>
            <p:cNvPr id="1126" name="diagram_33827_cluster__point_249441_number"/>
            <p:cNvSpPr txBox="1"/>
            <p:nvPr/>
          </p:nvSpPr>
          <p:spPr>
            <a:xfrm>
              <a:off x="2884932" y="4700016"/>
              <a:ext cx="0" cy="0"/>
            </a:xfrm>
            <a:prstGeom prst="rect">
              <a:avLst/>
            </a:prstGeom>
            <a:noFill/>
          </p:spPr>
          <p:txBody>
            <a:bodyPr wrap="none" rtlCol="0">
              <a:noAutofit/>
            </a:bodyPr>
            <a:lstStyle/>
            <a:p>
              <a:r>
                <a:rPr lang="en-US" sz="1000" dirty="0">
                  <a:solidFill>
                    <a:srgbClr val="000000"/>
                  </a:solidFill>
                </a:rPr>
                <a:t>62</a:t>
              </a:r>
              <a:endParaRPr lang="en-US" sz="1000" dirty="0"/>
            </a:p>
          </p:txBody>
        </p:sp>
        <p:sp>
          <p:nvSpPr>
            <p:cNvPr id="1127" name="diagram_33827_cluster__point_249437_number"/>
            <p:cNvSpPr txBox="1"/>
            <p:nvPr/>
          </p:nvSpPr>
          <p:spPr>
            <a:xfrm>
              <a:off x="6121908" y="2610612"/>
              <a:ext cx="0" cy="0"/>
            </a:xfrm>
            <a:prstGeom prst="rect">
              <a:avLst/>
            </a:prstGeom>
            <a:noFill/>
          </p:spPr>
          <p:txBody>
            <a:bodyPr wrap="none" rtlCol="0">
              <a:noAutofit/>
            </a:bodyPr>
            <a:lstStyle/>
            <a:p>
              <a:r>
                <a:rPr lang="en-US" sz="1000" dirty="0">
                  <a:solidFill>
                    <a:srgbClr val="000000"/>
                  </a:solidFill>
                </a:rPr>
                <a:t>63</a:t>
              </a:r>
              <a:endParaRPr lang="en-US" sz="1000" dirty="0"/>
            </a:p>
          </p:txBody>
        </p:sp>
        <p:sp>
          <p:nvSpPr>
            <p:cNvPr id="1128" name="diagram_33827_cluster__point_249429_number"/>
            <p:cNvSpPr txBox="1"/>
            <p:nvPr/>
          </p:nvSpPr>
          <p:spPr>
            <a:xfrm>
              <a:off x="4978908" y="5422392"/>
              <a:ext cx="0" cy="0"/>
            </a:xfrm>
            <a:prstGeom prst="rect">
              <a:avLst/>
            </a:prstGeom>
            <a:noFill/>
          </p:spPr>
          <p:txBody>
            <a:bodyPr wrap="none" rtlCol="0">
              <a:noAutofit/>
            </a:bodyPr>
            <a:lstStyle/>
            <a:p>
              <a:r>
                <a:rPr lang="en-US" sz="1000" dirty="0">
                  <a:solidFill>
                    <a:srgbClr val="000000"/>
                  </a:solidFill>
                </a:rPr>
                <a:t>64</a:t>
              </a:r>
              <a:endParaRPr lang="en-US" sz="1000" dirty="0"/>
            </a:p>
          </p:txBody>
        </p:sp>
        <p:sp>
          <p:nvSpPr>
            <p:cNvPr id="1129" name="diagram_33827_cluster__point_249460_number"/>
            <p:cNvSpPr txBox="1"/>
            <p:nvPr/>
          </p:nvSpPr>
          <p:spPr>
            <a:xfrm>
              <a:off x="5152644" y="2162556"/>
              <a:ext cx="0" cy="0"/>
            </a:xfrm>
            <a:prstGeom prst="rect">
              <a:avLst/>
            </a:prstGeom>
            <a:noFill/>
          </p:spPr>
          <p:txBody>
            <a:bodyPr wrap="none" rtlCol="0">
              <a:noAutofit/>
            </a:bodyPr>
            <a:lstStyle/>
            <a:p>
              <a:r>
                <a:rPr lang="en-US" sz="1000" dirty="0">
                  <a:solidFill>
                    <a:srgbClr val="000000"/>
                  </a:solidFill>
                </a:rPr>
                <a:t>65</a:t>
              </a:r>
              <a:endParaRPr lang="en-US" sz="1000" dirty="0"/>
            </a:p>
          </p:txBody>
        </p:sp>
      </p:grpSp>
    </p:spTree>
    <p:extLst>
      <p:ext uri="{BB962C8B-B14F-4D97-AF65-F5344CB8AC3E}">
        <p14:creationId xmlns:p14="http://schemas.microsoft.com/office/powerpoint/2010/main" val="388819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p:cNvSpPr>
            <a:spLocks noGrp="1"/>
          </p:cNvSpPr>
          <p:nvPr>
            <p:ph type="title" idx="4294967295"/>
          </p:nvPr>
        </p:nvSpPr>
        <p:spPr>
          <a:xfrm>
            <a:off x="467544" y="274320"/>
            <a:ext cx="7190556" cy="1143000"/>
          </a:xfrm>
        </p:spPr>
        <p:txBody>
          <a:bodyPr>
            <a:normAutofit/>
          </a:bodyPr>
          <a:lstStyle/>
          <a:p>
            <a:pPr algn="l"/>
            <a:r>
              <a:rPr lang="en-US" sz="4000" b="1" dirty="0" smtClean="0">
                <a:solidFill>
                  <a:srgbClr val="FF0000"/>
                </a:solidFill>
              </a:rPr>
              <a:t>Cluster Map</a:t>
            </a:r>
            <a:endParaRPr lang="en-US" sz="4000" b="1" dirty="0">
              <a:solidFill>
                <a:srgbClr val="FF0000"/>
              </a:solidFill>
            </a:endParaRPr>
          </a:p>
        </p:txBody>
      </p:sp>
      <p:grpSp>
        <p:nvGrpSpPr>
          <p:cNvPr id="6" name="Points"/>
          <p:cNvGrpSpPr/>
          <p:nvPr/>
        </p:nvGrpSpPr>
        <p:grpSpPr>
          <a:xfrm>
            <a:off x="827584" y="1417320"/>
            <a:ext cx="7272808" cy="4819992"/>
            <a:chOff x="914400" y="1828800"/>
            <a:chExt cx="7315200" cy="4114800"/>
          </a:xfrm>
        </p:grpSpPr>
        <p:sp>
          <p:nvSpPr>
            <p:cNvPr id="1000" name="diagram_33828_cluster_1"/>
            <p:cNvSpPr/>
            <p:nvPr/>
          </p:nvSpPr>
          <p:spPr>
            <a:xfrm>
              <a:off x="0" y="0"/>
              <a:ext cx="7315200" cy="4114800"/>
            </a:xfrm>
            <a:custGeom>
              <a:avLst/>
              <a:gdLst/>
              <a:ahLst/>
              <a:cxnLst/>
              <a:rect l="l" t="t" r="r" b="b"/>
              <a:pathLst>
                <a:path w="7315200" h="4114800">
                  <a:moveTo>
                    <a:pt x="3442716" y="2798064"/>
                  </a:moveTo>
                  <a:lnTo>
                    <a:pt x="4201668" y="2221992"/>
                  </a:lnTo>
                  <a:lnTo>
                    <a:pt x="5074920" y="2203704"/>
                  </a:lnTo>
                  <a:lnTo>
                    <a:pt x="5550408" y="2464308"/>
                  </a:lnTo>
                  <a:lnTo>
                    <a:pt x="3758184" y="3337560"/>
                  </a:lnTo>
                  <a:close/>
                </a:path>
              </a:pathLst>
            </a:custGeom>
            <a:solidFill>
              <a:srgbClr val="CD5C5C"/>
            </a:solid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1" name="diagram_33828_cluster_2"/>
            <p:cNvSpPr/>
            <p:nvPr/>
          </p:nvSpPr>
          <p:spPr>
            <a:xfrm>
              <a:off x="0" y="0"/>
              <a:ext cx="7315200" cy="4114800"/>
            </a:xfrm>
            <a:custGeom>
              <a:avLst/>
              <a:gdLst/>
              <a:ahLst/>
              <a:cxnLst/>
              <a:rect l="l" t="t" r="r" b="b"/>
              <a:pathLst>
                <a:path w="7315200" h="4114800">
                  <a:moveTo>
                    <a:pt x="4302252" y="3675888"/>
                  </a:moveTo>
                  <a:lnTo>
                    <a:pt x="4677156" y="3122676"/>
                  </a:lnTo>
                  <a:lnTo>
                    <a:pt x="5390388" y="3566160"/>
                  </a:lnTo>
                  <a:lnTo>
                    <a:pt x="5728716" y="4256532"/>
                  </a:lnTo>
                  <a:lnTo>
                    <a:pt x="5458968" y="4315968"/>
                  </a:lnTo>
                  <a:lnTo>
                    <a:pt x="4567428" y="4110227"/>
                  </a:lnTo>
                  <a:close/>
                </a:path>
              </a:pathLst>
            </a:custGeom>
            <a:solidFill>
              <a:srgbClr val="9ACD32"/>
            </a:solid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2" name="diagram_33828_cluster_3"/>
            <p:cNvSpPr/>
            <p:nvPr/>
          </p:nvSpPr>
          <p:spPr>
            <a:xfrm>
              <a:off x="0" y="0"/>
              <a:ext cx="7315200" cy="4114800"/>
            </a:xfrm>
            <a:custGeom>
              <a:avLst/>
              <a:gdLst/>
              <a:ahLst/>
              <a:cxnLst/>
              <a:rect l="l" t="t" r="r" b="b"/>
              <a:pathLst>
                <a:path w="7315200" h="4114800">
                  <a:moveTo>
                    <a:pt x="5701284" y="3168396"/>
                  </a:moveTo>
                  <a:lnTo>
                    <a:pt x="6053328" y="2724912"/>
                  </a:lnTo>
                  <a:lnTo>
                    <a:pt x="6620256" y="3026664"/>
                  </a:lnTo>
                  <a:lnTo>
                    <a:pt x="6615684" y="3369564"/>
                  </a:lnTo>
                  <a:lnTo>
                    <a:pt x="6391656" y="3602736"/>
                  </a:lnTo>
                  <a:close/>
                </a:path>
              </a:pathLst>
            </a:custGeom>
            <a:solidFill>
              <a:srgbClr val="F4A460"/>
            </a:solid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3" name="diagram_33828_cluster_4"/>
            <p:cNvSpPr/>
            <p:nvPr/>
          </p:nvSpPr>
          <p:spPr>
            <a:xfrm>
              <a:off x="0" y="0"/>
              <a:ext cx="7315200" cy="4114800"/>
            </a:xfrm>
            <a:custGeom>
              <a:avLst/>
              <a:gdLst/>
              <a:ahLst/>
              <a:cxnLst/>
              <a:rect l="l" t="t" r="r" b="b"/>
              <a:pathLst>
                <a:path w="7315200" h="4114800">
                  <a:moveTo>
                    <a:pt x="6126480" y="4645152"/>
                  </a:moveTo>
                  <a:lnTo>
                    <a:pt x="6890004" y="3835908"/>
                  </a:lnTo>
                  <a:lnTo>
                    <a:pt x="7182612" y="4046220"/>
                  </a:lnTo>
                  <a:lnTo>
                    <a:pt x="7109460" y="4562856"/>
                  </a:lnTo>
                  <a:lnTo>
                    <a:pt x="6702552" y="4764024"/>
                  </a:lnTo>
                  <a:close/>
                </a:path>
              </a:pathLst>
            </a:custGeom>
            <a:solidFill>
              <a:srgbClr val="3CB371"/>
            </a:solid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4" name="diagram_33828_cluster_5"/>
            <p:cNvSpPr/>
            <p:nvPr/>
          </p:nvSpPr>
          <p:spPr>
            <a:xfrm>
              <a:off x="0" y="0"/>
              <a:ext cx="7315200" cy="4114800"/>
            </a:xfrm>
            <a:custGeom>
              <a:avLst/>
              <a:gdLst/>
              <a:ahLst/>
              <a:cxnLst/>
              <a:rect l="l" t="t" r="r" b="b"/>
              <a:pathLst>
                <a:path w="7315200" h="4114800">
                  <a:moveTo>
                    <a:pt x="5650992" y="5344668"/>
                  </a:moveTo>
                  <a:lnTo>
                    <a:pt x="5779008" y="5074920"/>
                  </a:lnTo>
                  <a:lnTo>
                    <a:pt x="6263640" y="5093208"/>
                  </a:lnTo>
                  <a:lnTo>
                    <a:pt x="6259068" y="5225796"/>
                  </a:lnTo>
                  <a:close/>
                </a:path>
              </a:pathLst>
            </a:custGeom>
            <a:solidFill>
              <a:srgbClr val="778899"/>
            </a:solid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5" name="diagram_33828_cluster_6"/>
            <p:cNvSpPr/>
            <p:nvPr/>
          </p:nvSpPr>
          <p:spPr>
            <a:xfrm>
              <a:off x="0" y="0"/>
              <a:ext cx="7315200" cy="4114800"/>
            </a:xfrm>
            <a:custGeom>
              <a:avLst/>
              <a:gdLst/>
              <a:ahLst/>
              <a:cxnLst/>
              <a:rect l="l" t="t" r="r" b="b"/>
              <a:pathLst>
                <a:path w="7315200" h="4114800">
                  <a:moveTo>
                    <a:pt x="3698748" y="5184648"/>
                  </a:moveTo>
                  <a:lnTo>
                    <a:pt x="3794760" y="5074920"/>
                  </a:lnTo>
                  <a:lnTo>
                    <a:pt x="4960620" y="4846320"/>
                  </a:lnTo>
                  <a:lnTo>
                    <a:pt x="5271516" y="4805172"/>
                  </a:lnTo>
                  <a:lnTo>
                    <a:pt x="5513832" y="5632704"/>
                  </a:lnTo>
                  <a:lnTo>
                    <a:pt x="4910328" y="5536692"/>
                  </a:lnTo>
                  <a:close/>
                </a:path>
              </a:pathLst>
            </a:custGeom>
            <a:solidFill>
              <a:srgbClr val="B8860B"/>
            </a:solid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6" name="diagram_33828_cluster_7"/>
            <p:cNvSpPr/>
            <p:nvPr/>
          </p:nvSpPr>
          <p:spPr>
            <a:xfrm>
              <a:off x="0" y="0"/>
              <a:ext cx="7315200" cy="4114800"/>
            </a:xfrm>
            <a:custGeom>
              <a:avLst/>
              <a:gdLst/>
              <a:ahLst/>
              <a:cxnLst/>
              <a:rect l="l" t="t" r="r" b="b"/>
              <a:pathLst>
                <a:path w="7315200" h="4114800">
                  <a:moveTo>
                    <a:pt x="2039112" y="3881628"/>
                  </a:moveTo>
                  <a:lnTo>
                    <a:pt x="2578608" y="2948940"/>
                  </a:lnTo>
                  <a:lnTo>
                    <a:pt x="3195828" y="3858768"/>
                  </a:lnTo>
                  <a:lnTo>
                    <a:pt x="3351276" y="4210812"/>
                  </a:lnTo>
                  <a:lnTo>
                    <a:pt x="2935224" y="5052060"/>
                  </a:lnTo>
                  <a:lnTo>
                    <a:pt x="2130552" y="4480560"/>
                  </a:lnTo>
                  <a:close/>
                </a:path>
              </a:pathLst>
            </a:custGeom>
            <a:solidFill>
              <a:srgbClr val="BA55D3"/>
            </a:solidFill>
            <a:ln w="127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7" name="diagram_33828_cluster_1_point_249458"/>
            <p:cNvSpPr/>
            <p:nvPr/>
          </p:nvSpPr>
          <p:spPr>
            <a:xfrm>
              <a:off x="5527548" y="244144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8" name="diagram_33828_cluster_1_point_249431"/>
            <p:cNvSpPr/>
            <p:nvPr/>
          </p:nvSpPr>
          <p:spPr>
            <a:xfrm>
              <a:off x="4617720" y="269748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9" name="diagram_33828_cluster_1_point_249413"/>
            <p:cNvSpPr/>
            <p:nvPr/>
          </p:nvSpPr>
          <p:spPr>
            <a:xfrm>
              <a:off x="5088636" y="259689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0" name="diagram_33828_cluster_1_point_249457"/>
            <p:cNvSpPr/>
            <p:nvPr/>
          </p:nvSpPr>
          <p:spPr>
            <a:xfrm>
              <a:off x="3419856" y="277520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1" name="diagram_33828_cluster_1_point_249456"/>
            <p:cNvSpPr/>
            <p:nvPr/>
          </p:nvSpPr>
          <p:spPr>
            <a:xfrm>
              <a:off x="3877056" y="254660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2" name="diagram_33828_cluster_1_point_249452"/>
            <p:cNvSpPr/>
            <p:nvPr/>
          </p:nvSpPr>
          <p:spPr>
            <a:xfrm>
              <a:off x="3566160" y="301294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3" name="diagram_33828_cluster_1_point_249459"/>
            <p:cNvSpPr/>
            <p:nvPr/>
          </p:nvSpPr>
          <p:spPr>
            <a:xfrm>
              <a:off x="4178808" y="219913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4" name="diagram_33828_cluster_1_point_249455"/>
            <p:cNvSpPr/>
            <p:nvPr/>
          </p:nvSpPr>
          <p:spPr>
            <a:xfrm>
              <a:off x="5052060" y="218084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5" name="diagram_33828_cluster_1_point_249451"/>
            <p:cNvSpPr/>
            <p:nvPr/>
          </p:nvSpPr>
          <p:spPr>
            <a:xfrm>
              <a:off x="3735324" y="331470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6" name="diagram_33828_cluster_1_point_249460"/>
            <p:cNvSpPr/>
            <p:nvPr/>
          </p:nvSpPr>
          <p:spPr>
            <a:xfrm>
              <a:off x="5061204" y="225399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7" name="diagram_33828_cluster_2_point_249465"/>
            <p:cNvSpPr/>
            <p:nvPr/>
          </p:nvSpPr>
          <p:spPr>
            <a:xfrm>
              <a:off x="4279392" y="365302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8" name="diagram_33828_cluster_2_point_249409"/>
            <p:cNvSpPr/>
            <p:nvPr/>
          </p:nvSpPr>
          <p:spPr>
            <a:xfrm>
              <a:off x="4544568" y="408736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9" name="diagram_33828_cluster_2_point_249415"/>
            <p:cNvSpPr/>
            <p:nvPr/>
          </p:nvSpPr>
          <p:spPr>
            <a:xfrm>
              <a:off x="5436108" y="429310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0" name="diagram_33828_cluster_2_point_249449"/>
            <p:cNvSpPr/>
            <p:nvPr/>
          </p:nvSpPr>
          <p:spPr>
            <a:xfrm>
              <a:off x="4791456" y="335584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1" name="diagram_33828_cluster_2_point_249411"/>
            <p:cNvSpPr/>
            <p:nvPr/>
          </p:nvSpPr>
          <p:spPr>
            <a:xfrm>
              <a:off x="5367528" y="354330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2" name="diagram_33828_cluster_2_point_249412"/>
            <p:cNvSpPr/>
            <p:nvPr/>
          </p:nvSpPr>
          <p:spPr>
            <a:xfrm>
              <a:off x="4654296" y="309981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3" name="diagram_33828_cluster_2_point_249453"/>
            <p:cNvSpPr/>
            <p:nvPr/>
          </p:nvSpPr>
          <p:spPr>
            <a:xfrm>
              <a:off x="5413248" y="409651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4" name="diagram_33828_cluster_2_point_249410"/>
            <p:cNvSpPr/>
            <p:nvPr/>
          </p:nvSpPr>
          <p:spPr>
            <a:xfrm>
              <a:off x="5390388" y="376732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5" name="diagram_33828_cluster_2_point_249420"/>
            <p:cNvSpPr/>
            <p:nvPr/>
          </p:nvSpPr>
          <p:spPr>
            <a:xfrm>
              <a:off x="5705856" y="423367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6" name="diagram_33828_cluster_3_point_249432"/>
            <p:cNvSpPr/>
            <p:nvPr/>
          </p:nvSpPr>
          <p:spPr>
            <a:xfrm>
              <a:off x="6076188" y="301752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7" name="diagram_33828_cluster_3_point_249434"/>
            <p:cNvSpPr/>
            <p:nvPr/>
          </p:nvSpPr>
          <p:spPr>
            <a:xfrm>
              <a:off x="6176772" y="326440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8" name="diagram_33828_cluster_3_point_249464"/>
            <p:cNvSpPr/>
            <p:nvPr/>
          </p:nvSpPr>
          <p:spPr>
            <a:xfrm>
              <a:off x="6592824" y="334670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9" name="diagram_33828_cluster_3_point_249436"/>
            <p:cNvSpPr/>
            <p:nvPr/>
          </p:nvSpPr>
          <p:spPr>
            <a:xfrm>
              <a:off x="6597396" y="300380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0" name="diagram_33828_cluster_3_point_249423"/>
            <p:cNvSpPr/>
            <p:nvPr/>
          </p:nvSpPr>
          <p:spPr>
            <a:xfrm>
              <a:off x="6368796" y="357987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1" name="diagram_33828_cluster_3_point_249435"/>
            <p:cNvSpPr/>
            <p:nvPr/>
          </p:nvSpPr>
          <p:spPr>
            <a:xfrm>
              <a:off x="5678424" y="314553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2" name="diagram_33828_cluster_3_point_249437"/>
            <p:cNvSpPr/>
            <p:nvPr/>
          </p:nvSpPr>
          <p:spPr>
            <a:xfrm>
              <a:off x="6030468" y="270205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3" name="diagram_33828_cluster_4_point_249433"/>
            <p:cNvSpPr/>
            <p:nvPr/>
          </p:nvSpPr>
          <p:spPr>
            <a:xfrm>
              <a:off x="6867144" y="381304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4" name="diagram_33828_cluster_4_point_249419"/>
            <p:cNvSpPr/>
            <p:nvPr/>
          </p:nvSpPr>
          <p:spPr>
            <a:xfrm>
              <a:off x="6679692" y="474116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5" name="diagram_33828_cluster_4_point_249462"/>
            <p:cNvSpPr/>
            <p:nvPr/>
          </p:nvSpPr>
          <p:spPr>
            <a:xfrm>
              <a:off x="7159752" y="402336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6" name="diagram_33828_cluster_4_point_249404"/>
            <p:cNvSpPr/>
            <p:nvPr/>
          </p:nvSpPr>
          <p:spPr>
            <a:xfrm>
              <a:off x="6103620" y="462229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7" name="diagram_33828_cluster_4_point_249445"/>
            <p:cNvSpPr/>
            <p:nvPr/>
          </p:nvSpPr>
          <p:spPr>
            <a:xfrm>
              <a:off x="7095744" y="421081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8" name="diagram_33828_cluster_4_point_249446"/>
            <p:cNvSpPr/>
            <p:nvPr/>
          </p:nvSpPr>
          <p:spPr>
            <a:xfrm>
              <a:off x="7086600" y="453999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9" name="diagram_33828_cluster_4_point_249421"/>
            <p:cNvSpPr/>
            <p:nvPr/>
          </p:nvSpPr>
          <p:spPr>
            <a:xfrm>
              <a:off x="6391656" y="438912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0" name="diagram_33828_cluster_5_point_249407"/>
            <p:cNvSpPr/>
            <p:nvPr/>
          </p:nvSpPr>
          <p:spPr>
            <a:xfrm>
              <a:off x="5861304" y="519379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1" name="diagram_33828_cluster_5_point_249439"/>
            <p:cNvSpPr/>
            <p:nvPr/>
          </p:nvSpPr>
          <p:spPr>
            <a:xfrm>
              <a:off x="5756148" y="505206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2" name="diagram_33828_cluster_5_point_249447"/>
            <p:cNvSpPr/>
            <p:nvPr/>
          </p:nvSpPr>
          <p:spPr>
            <a:xfrm>
              <a:off x="6236208" y="520293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3" name="diagram_33828_cluster_5_point_249440"/>
            <p:cNvSpPr/>
            <p:nvPr/>
          </p:nvSpPr>
          <p:spPr>
            <a:xfrm>
              <a:off x="6131052" y="520293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4" name="diagram_33828_cluster_5_point_249444"/>
            <p:cNvSpPr/>
            <p:nvPr/>
          </p:nvSpPr>
          <p:spPr>
            <a:xfrm>
              <a:off x="6240780" y="507034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5" name="diagram_33828_cluster_5_point_249403"/>
            <p:cNvSpPr/>
            <p:nvPr/>
          </p:nvSpPr>
          <p:spPr>
            <a:xfrm>
              <a:off x="5628132" y="532180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6" name="diagram_33828_cluster_6_point_249427"/>
            <p:cNvSpPr/>
            <p:nvPr/>
          </p:nvSpPr>
          <p:spPr>
            <a:xfrm>
              <a:off x="5490972" y="560984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7" name="diagram_33828_cluster_6_point_249428"/>
            <p:cNvSpPr/>
            <p:nvPr/>
          </p:nvSpPr>
          <p:spPr>
            <a:xfrm>
              <a:off x="5024628" y="551383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8" name="diagram_33828_cluster_6_point_249408"/>
            <p:cNvSpPr/>
            <p:nvPr/>
          </p:nvSpPr>
          <p:spPr>
            <a:xfrm>
              <a:off x="5161788" y="508406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9" name="diagram_33828_cluster_6_point_249405"/>
            <p:cNvSpPr/>
            <p:nvPr/>
          </p:nvSpPr>
          <p:spPr>
            <a:xfrm>
              <a:off x="4759452" y="528066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0" name="diagram_33828_cluster_6_point_249406"/>
            <p:cNvSpPr/>
            <p:nvPr/>
          </p:nvSpPr>
          <p:spPr>
            <a:xfrm>
              <a:off x="5248656" y="478231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1" name="diagram_33828_cluster_6_point_249422"/>
            <p:cNvSpPr/>
            <p:nvPr/>
          </p:nvSpPr>
          <p:spPr>
            <a:xfrm>
              <a:off x="5335524" y="545439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2" name="diagram_33828_cluster_6_point_249430"/>
            <p:cNvSpPr/>
            <p:nvPr/>
          </p:nvSpPr>
          <p:spPr>
            <a:xfrm>
              <a:off x="5148072" y="525780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3" name="diagram_33828_cluster_6_point_249414"/>
            <p:cNvSpPr/>
            <p:nvPr/>
          </p:nvSpPr>
          <p:spPr>
            <a:xfrm>
              <a:off x="3675888" y="516178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4" name="diagram_33828_cluster_6_point_249426"/>
            <p:cNvSpPr/>
            <p:nvPr/>
          </p:nvSpPr>
          <p:spPr>
            <a:xfrm>
              <a:off x="3771900" y="505206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5" name="diagram_33828_cluster_6_point_249463"/>
            <p:cNvSpPr/>
            <p:nvPr/>
          </p:nvSpPr>
          <p:spPr>
            <a:xfrm>
              <a:off x="4937760" y="482346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6" name="diagram_33828_cluster_6_point_249454"/>
            <p:cNvSpPr/>
            <p:nvPr/>
          </p:nvSpPr>
          <p:spPr>
            <a:xfrm>
              <a:off x="4283964" y="512064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7" name="diagram_33828_cluster_6_point_249429"/>
            <p:cNvSpPr/>
            <p:nvPr/>
          </p:nvSpPr>
          <p:spPr>
            <a:xfrm>
              <a:off x="4887468" y="551383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8" name="diagram_33828_cluster_7_point_249443"/>
            <p:cNvSpPr/>
            <p:nvPr/>
          </p:nvSpPr>
          <p:spPr>
            <a:xfrm>
              <a:off x="2075688" y="403250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9" name="diagram_33828_cluster_7_point_249418"/>
            <p:cNvSpPr/>
            <p:nvPr/>
          </p:nvSpPr>
          <p:spPr>
            <a:xfrm>
              <a:off x="2916936" y="395935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0" name="diagram_33828_cluster_7_point_249425"/>
            <p:cNvSpPr/>
            <p:nvPr/>
          </p:nvSpPr>
          <p:spPr>
            <a:xfrm>
              <a:off x="2912364" y="502920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1" name="diagram_33828_cluster_7_point_249461"/>
            <p:cNvSpPr/>
            <p:nvPr/>
          </p:nvSpPr>
          <p:spPr>
            <a:xfrm>
              <a:off x="3172968" y="383590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2" name="diagram_33828_cluster_7_point_249401"/>
            <p:cNvSpPr/>
            <p:nvPr/>
          </p:nvSpPr>
          <p:spPr>
            <a:xfrm>
              <a:off x="3328416" y="418795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3" name="diagram_33828_cluster_7_point_249438"/>
            <p:cNvSpPr/>
            <p:nvPr/>
          </p:nvSpPr>
          <p:spPr>
            <a:xfrm>
              <a:off x="2779776" y="380390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4" name="diagram_33828_cluster_7_point_249417"/>
            <p:cNvSpPr/>
            <p:nvPr/>
          </p:nvSpPr>
          <p:spPr>
            <a:xfrm>
              <a:off x="2857500" y="443941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5" name="diagram_33828_cluster_7_point_249442"/>
            <p:cNvSpPr/>
            <p:nvPr/>
          </p:nvSpPr>
          <p:spPr>
            <a:xfrm>
              <a:off x="2555748" y="292608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6" name="diagram_33828_cluster_7_point_249450"/>
            <p:cNvSpPr/>
            <p:nvPr/>
          </p:nvSpPr>
          <p:spPr>
            <a:xfrm>
              <a:off x="2016252" y="3858768"/>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7" name="diagram_33828_cluster_7_point_249416"/>
            <p:cNvSpPr/>
            <p:nvPr/>
          </p:nvSpPr>
          <p:spPr>
            <a:xfrm>
              <a:off x="2226564" y="421538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8" name="diagram_33828_cluster_7_point_249402"/>
            <p:cNvSpPr/>
            <p:nvPr/>
          </p:nvSpPr>
          <p:spPr>
            <a:xfrm>
              <a:off x="2523744" y="3364992"/>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9" name="diagram_33828_cluster_7_point_249448"/>
            <p:cNvSpPr/>
            <p:nvPr/>
          </p:nvSpPr>
          <p:spPr>
            <a:xfrm>
              <a:off x="2107692" y="4457700"/>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0" name="diagram_33828_cluster_7_point_249424"/>
            <p:cNvSpPr/>
            <p:nvPr/>
          </p:nvSpPr>
          <p:spPr>
            <a:xfrm>
              <a:off x="2798064" y="4558284"/>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1" name="diagram_33828_cluster_7_point_249441"/>
            <p:cNvSpPr/>
            <p:nvPr/>
          </p:nvSpPr>
          <p:spPr>
            <a:xfrm>
              <a:off x="2793492" y="4791456"/>
              <a:ext cx="50800" cy="50800"/>
            </a:xfrm>
            <a:prstGeom prst="ellipse">
              <a:avLst/>
            </a:prstGeom>
            <a:solidFill>
              <a:srgbClr val="FFFF0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2" name="diagram_33828_cluster_1_point_249458_number"/>
            <p:cNvSpPr txBox="1"/>
            <p:nvPr/>
          </p:nvSpPr>
          <p:spPr>
            <a:xfrm>
              <a:off x="5618988" y="2350008"/>
              <a:ext cx="0" cy="0"/>
            </a:xfrm>
            <a:prstGeom prst="rect">
              <a:avLst/>
            </a:prstGeom>
            <a:noFill/>
          </p:spPr>
          <p:txBody>
            <a:bodyPr wrap="none" rtlCol="0">
              <a:noAutofit/>
            </a:bodyPr>
            <a:lstStyle/>
            <a:p>
              <a:r>
                <a:rPr lang="en-US" sz="1000" dirty="0">
                  <a:solidFill>
                    <a:srgbClr val="000000"/>
                  </a:solidFill>
                </a:rPr>
                <a:t>1</a:t>
              </a:r>
              <a:endParaRPr lang="en-US" sz="1000" dirty="0"/>
            </a:p>
          </p:txBody>
        </p:sp>
        <p:sp>
          <p:nvSpPr>
            <p:cNvPr id="1073" name="diagram_33828_cluster_1_point_249431_number"/>
            <p:cNvSpPr txBox="1"/>
            <p:nvPr/>
          </p:nvSpPr>
          <p:spPr>
            <a:xfrm>
              <a:off x="4709160" y="2606040"/>
              <a:ext cx="0" cy="0"/>
            </a:xfrm>
            <a:prstGeom prst="rect">
              <a:avLst/>
            </a:prstGeom>
            <a:noFill/>
          </p:spPr>
          <p:txBody>
            <a:bodyPr wrap="none" rtlCol="0">
              <a:noAutofit/>
            </a:bodyPr>
            <a:lstStyle/>
            <a:p>
              <a:r>
                <a:rPr lang="en-US" sz="1000" dirty="0">
                  <a:solidFill>
                    <a:srgbClr val="000000"/>
                  </a:solidFill>
                </a:rPr>
                <a:t>3</a:t>
              </a:r>
              <a:endParaRPr lang="en-US" sz="1000" dirty="0"/>
            </a:p>
          </p:txBody>
        </p:sp>
        <p:sp>
          <p:nvSpPr>
            <p:cNvPr id="1074" name="diagram_33828_cluster_1_point_249413_number"/>
            <p:cNvSpPr txBox="1"/>
            <p:nvPr/>
          </p:nvSpPr>
          <p:spPr>
            <a:xfrm>
              <a:off x="5180076" y="2505456"/>
              <a:ext cx="0" cy="0"/>
            </a:xfrm>
            <a:prstGeom prst="rect">
              <a:avLst/>
            </a:prstGeom>
            <a:noFill/>
          </p:spPr>
          <p:txBody>
            <a:bodyPr wrap="none" rtlCol="0">
              <a:noAutofit/>
            </a:bodyPr>
            <a:lstStyle/>
            <a:p>
              <a:r>
                <a:rPr lang="en-US" sz="1000" dirty="0">
                  <a:solidFill>
                    <a:srgbClr val="000000"/>
                  </a:solidFill>
                </a:rPr>
                <a:t>8</a:t>
              </a:r>
              <a:endParaRPr lang="en-US" sz="1000" dirty="0"/>
            </a:p>
          </p:txBody>
        </p:sp>
        <p:sp>
          <p:nvSpPr>
            <p:cNvPr id="1075" name="diagram_33828_cluster_1_point_249457_number"/>
            <p:cNvSpPr txBox="1"/>
            <p:nvPr/>
          </p:nvSpPr>
          <p:spPr>
            <a:xfrm>
              <a:off x="3511296" y="2683764"/>
              <a:ext cx="0" cy="0"/>
            </a:xfrm>
            <a:prstGeom prst="rect">
              <a:avLst/>
            </a:prstGeom>
            <a:noFill/>
          </p:spPr>
          <p:txBody>
            <a:bodyPr wrap="none" rtlCol="0">
              <a:noAutofit/>
            </a:bodyPr>
            <a:lstStyle/>
            <a:p>
              <a:r>
                <a:rPr lang="en-US" sz="1000" dirty="0">
                  <a:solidFill>
                    <a:srgbClr val="000000"/>
                  </a:solidFill>
                </a:rPr>
                <a:t>11</a:t>
              </a:r>
              <a:endParaRPr lang="en-US" sz="1000" dirty="0"/>
            </a:p>
          </p:txBody>
        </p:sp>
        <p:sp>
          <p:nvSpPr>
            <p:cNvPr id="1076" name="diagram_33828_cluster_1_point_249456_number"/>
            <p:cNvSpPr txBox="1"/>
            <p:nvPr/>
          </p:nvSpPr>
          <p:spPr>
            <a:xfrm>
              <a:off x="3968496" y="2455164"/>
              <a:ext cx="0" cy="0"/>
            </a:xfrm>
            <a:prstGeom prst="rect">
              <a:avLst/>
            </a:prstGeom>
            <a:noFill/>
          </p:spPr>
          <p:txBody>
            <a:bodyPr wrap="none" rtlCol="0">
              <a:noAutofit/>
            </a:bodyPr>
            <a:lstStyle/>
            <a:p>
              <a:r>
                <a:rPr lang="en-US" sz="1000" dirty="0">
                  <a:solidFill>
                    <a:srgbClr val="000000"/>
                  </a:solidFill>
                </a:rPr>
                <a:t>12</a:t>
              </a:r>
              <a:endParaRPr lang="en-US" sz="1000" dirty="0"/>
            </a:p>
          </p:txBody>
        </p:sp>
        <p:sp>
          <p:nvSpPr>
            <p:cNvPr id="1077" name="diagram_33828_cluster_1_point_249452_number"/>
            <p:cNvSpPr txBox="1"/>
            <p:nvPr/>
          </p:nvSpPr>
          <p:spPr>
            <a:xfrm>
              <a:off x="3657600" y="2921508"/>
              <a:ext cx="0" cy="0"/>
            </a:xfrm>
            <a:prstGeom prst="rect">
              <a:avLst/>
            </a:prstGeom>
            <a:noFill/>
          </p:spPr>
          <p:txBody>
            <a:bodyPr wrap="none" rtlCol="0">
              <a:noAutofit/>
            </a:bodyPr>
            <a:lstStyle/>
            <a:p>
              <a:r>
                <a:rPr lang="en-US" sz="1000" dirty="0">
                  <a:solidFill>
                    <a:srgbClr val="000000"/>
                  </a:solidFill>
                </a:rPr>
                <a:t>37</a:t>
              </a:r>
              <a:endParaRPr lang="en-US" sz="1000" dirty="0"/>
            </a:p>
          </p:txBody>
        </p:sp>
        <p:sp>
          <p:nvSpPr>
            <p:cNvPr id="1078" name="diagram_33828_cluster_1_point_249459_number"/>
            <p:cNvSpPr txBox="1"/>
            <p:nvPr/>
          </p:nvSpPr>
          <p:spPr>
            <a:xfrm>
              <a:off x="4270248" y="2107692"/>
              <a:ext cx="0" cy="0"/>
            </a:xfrm>
            <a:prstGeom prst="rect">
              <a:avLst/>
            </a:prstGeom>
            <a:noFill/>
          </p:spPr>
          <p:txBody>
            <a:bodyPr wrap="none" rtlCol="0">
              <a:noAutofit/>
            </a:bodyPr>
            <a:lstStyle/>
            <a:p>
              <a:r>
                <a:rPr lang="en-US" sz="1000" dirty="0">
                  <a:solidFill>
                    <a:srgbClr val="000000"/>
                  </a:solidFill>
                </a:rPr>
                <a:t>38</a:t>
              </a:r>
              <a:endParaRPr lang="en-US" sz="1000" dirty="0"/>
            </a:p>
          </p:txBody>
        </p:sp>
        <p:sp>
          <p:nvSpPr>
            <p:cNvPr id="1079" name="diagram_33828_cluster_1_point_249455_number"/>
            <p:cNvSpPr txBox="1"/>
            <p:nvPr/>
          </p:nvSpPr>
          <p:spPr>
            <a:xfrm>
              <a:off x="5143500" y="2089404"/>
              <a:ext cx="0" cy="0"/>
            </a:xfrm>
            <a:prstGeom prst="rect">
              <a:avLst/>
            </a:prstGeom>
            <a:noFill/>
          </p:spPr>
          <p:txBody>
            <a:bodyPr wrap="none" rtlCol="0">
              <a:noAutofit/>
            </a:bodyPr>
            <a:lstStyle/>
            <a:p>
              <a:r>
                <a:rPr lang="en-US" sz="1000" dirty="0">
                  <a:solidFill>
                    <a:srgbClr val="000000"/>
                  </a:solidFill>
                </a:rPr>
                <a:t>47</a:t>
              </a:r>
              <a:endParaRPr lang="en-US" sz="1000" dirty="0"/>
            </a:p>
          </p:txBody>
        </p:sp>
        <p:sp>
          <p:nvSpPr>
            <p:cNvPr id="1080" name="diagram_33828_cluster_1_point_249451_number"/>
            <p:cNvSpPr txBox="1"/>
            <p:nvPr/>
          </p:nvSpPr>
          <p:spPr>
            <a:xfrm>
              <a:off x="3826764" y="3223260"/>
              <a:ext cx="0" cy="0"/>
            </a:xfrm>
            <a:prstGeom prst="rect">
              <a:avLst/>
            </a:prstGeom>
            <a:noFill/>
          </p:spPr>
          <p:txBody>
            <a:bodyPr wrap="none" rtlCol="0">
              <a:noAutofit/>
            </a:bodyPr>
            <a:lstStyle/>
            <a:p>
              <a:r>
                <a:rPr lang="en-US" sz="1000" dirty="0">
                  <a:solidFill>
                    <a:srgbClr val="000000"/>
                  </a:solidFill>
                </a:rPr>
                <a:t>57</a:t>
              </a:r>
              <a:endParaRPr lang="en-US" sz="1000" dirty="0"/>
            </a:p>
          </p:txBody>
        </p:sp>
        <p:sp>
          <p:nvSpPr>
            <p:cNvPr id="1081" name="diagram_33828_cluster_1_point_249460_number"/>
            <p:cNvSpPr txBox="1"/>
            <p:nvPr/>
          </p:nvSpPr>
          <p:spPr>
            <a:xfrm>
              <a:off x="5152644" y="2162556"/>
              <a:ext cx="0" cy="0"/>
            </a:xfrm>
            <a:prstGeom prst="rect">
              <a:avLst/>
            </a:prstGeom>
            <a:noFill/>
          </p:spPr>
          <p:txBody>
            <a:bodyPr wrap="none" rtlCol="0">
              <a:noAutofit/>
            </a:bodyPr>
            <a:lstStyle/>
            <a:p>
              <a:r>
                <a:rPr lang="en-US" sz="1000" dirty="0">
                  <a:solidFill>
                    <a:srgbClr val="000000"/>
                  </a:solidFill>
                </a:rPr>
                <a:t>65</a:t>
              </a:r>
              <a:endParaRPr lang="en-US" sz="1000" dirty="0"/>
            </a:p>
          </p:txBody>
        </p:sp>
        <p:sp>
          <p:nvSpPr>
            <p:cNvPr id="1082" name="diagram_33828_cluster_2_point_249465_number"/>
            <p:cNvSpPr txBox="1"/>
            <p:nvPr/>
          </p:nvSpPr>
          <p:spPr>
            <a:xfrm>
              <a:off x="4370832" y="3561588"/>
              <a:ext cx="0" cy="0"/>
            </a:xfrm>
            <a:prstGeom prst="rect">
              <a:avLst/>
            </a:prstGeom>
            <a:noFill/>
          </p:spPr>
          <p:txBody>
            <a:bodyPr wrap="none" rtlCol="0">
              <a:noAutofit/>
            </a:bodyPr>
            <a:lstStyle/>
            <a:p>
              <a:r>
                <a:rPr lang="en-US" sz="1000" dirty="0">
                  <a:solidFill>
                    <a:srgbClr val="000000"/>
                  </a:solidFill>
                </a:rPr>
                <a:t>4</a:t>
              </a:r>
              <a:endParaRPr lang="en-US" sz="1000" dirty="0"/>
            </a:p>
          </p:txBody>
        </p:sp>
        <p:sp>
          <p:nvSpPr>
            <p:cNvPr id="1083" name="diagram_33828_cluster_2_point_249409_number"/>
            <p:cNvSpPr txBox="1"/>
            <p:nvPr/>
          </p:nvSpPr>
          <p:spPr>
            <a:xfrm>
              <a:off x="4636008" y="3995927"/>
              <a:ext cx="0" cy="0"/>
            </a:xfrm>
            <a:prstGeom prst="rect">
              <a:avLst/>
            </a:prstGeom>
            <a:noFill/>
          </p:spPr>
          <p:txBody>
            <a:bodyPr wrap="none" rtlCol="0">
              <a:noAutofit/>
            </a:bodyPr>
            <a:lstStyle/>
            <a:p>
              <a:r>
                <a:rPr lang="en-US" sz="1000" dirty="0">
                  <a:solidFill>
                    <a:srgbClr val="000000"/>
                  </a:solidFill>
                </a:rPr>
                <a:t>18</a:t>
              </a:r>
              <a:endParaRPr lang="en-US" sz="1000" dirty="0"/>
            </a:p>
          </p:txBody>
        </p:sp>
        <p:sp>
          <p:nvSpPr>
            <p:cNvPr id="1084" name="diagram_33828_cluster_2_point_249415_number"/>
            <p:cNvSpPr txBox="1"/>
            <p:nvPr/>
          </p:nvSpPr>
          <p:spPr>
            <a:xfrm>
              <a:off x="5527548" y="4201668"/>
              <a:ext cx="0" cy="0"/>
            </a:xfrm>
            <a:prstGeom prst="rect">
              <a:avLst/>
            </a:prstGeom>
            <a:noFill/>
          </p:spPr>
          <p:txBody>
            <a:bodyPr wrap="none" rtlCol="0">
              <a:noAutofit/>
            </a:bodyPr>
            <a:lstStyle/>
            <a:p>
              <a:r>
                <a:rPr lang="en-US" sz="1000" dirty="0">
                  <a:solidFill>
                    <a:srgbClr val="000000"/>
                  </a:solidFill>
                </a:rPr>
                <a:t>23</a:t>
              </a:r>
              <a:endParaRPr lang="en-US" sz="1000" dirty="0"/>
            </a:p>
          </p:txBody>
        </p:sp>
        <p:sp>
          <p:nvSpPr>
            <p:cNvPr id="1085" name="diagram_33828_cluster_2_point_249449_number"/>
            <p:cNvSpPr txBox="1"/>
            <p:nvPr/>
          </p:nvSpPr>
          <p:spPr>
            <a:xfrm>
              <a:off x="4882896" y="3264408"/>
              <a:ext cx="0" cy="0"/>
            </a:xfrm>
            <a:prstGeom prst="rect">
              <a:avLst/>
            </a:prstGeom>
            <a:noFill/>
          </p:spPr>
          <p:txBody>
            <a:bodyPr wrap="none" rtlCol="0">
              <a:noAutofit/>
            </a:bodyPr>
            <a:lstStyle/>
            <a:p>
              <a:r>
                <a:rPr lang="en-US" sz="1000" dirty="0">
                  <a:solidFill>
                    <a:srgbClr val="000000"/>
                  </a:solidFill>
                </a:rPr>
                <a:t>24</a:t>
              </a:r>
              <a:endParaRPr lang="en-US" sz="1000" dirty="0"/>
            </a:p>
          </p:txBody>
        </p:sp>
        <p:sp>
          <p:nvSpPr>
            <p:cNvPr id="1086" name="diagram_33828_cluster_2_point_249411_number"/>
            <p:cNvSpPr txBox="1"/>
            <p:nvPr/>
          </p:nvSpPr>
          <p:spPr>
            <a:xfrm>
              <a:off x="5458968" y="3451860"/>
              <a:ext cx="0" cy="0"/>
            </a:xfrm>
            <a:prstGeom prst="rect">
              <a:avLst/>
            </a:prstGeom>
            <a:noFill/>
          </p:spPr>
          <p:txBody>
            <a:bodyPr wrap="none" rtlCol="0">
              <a:noAutofit/>
            </a:bodyPr>
            <a:lstStyle/>
            <a:p>
              <a:r>
                <a:rPr lang="en-US" sz="1000" dirty="0">
                  <a:solidFill>
                    <a:srgbClr val="000000"/>
                  </a:solidFill>
                </a:rPr>
                <a:t>31</a:t>
              </a:r>
              <a:endParaRPr lang="en-US" sz="1000" dirty="0"/>
            </a:p>
          </p:txBody>
        </p:sp>
        <p:sp>
          <p:nvSpPr>
            <p:cNvPr id="1087" name="diagram_33828_cluster_2_point_249412_number"/>
            <p:cNvSpPr txBox="1"/>
            <p:nvPr/>
          </p:nvSpPr>
          <p:spPr>
            <a:xfrm>
              <a:off x="4745736" y="3008376"/>
              <a:ext cx="0" cy="0"/>
            </a:xfrm>
            <a:prstGeom prst="rect">
              <a:avLst/>
            </a:prstGeom>
            <a:noFill/>
          </p:spPr>
          <p:txBody>
            <a:bodyPr wrap="none" rtlCol="0">
              <a:noAutofit/>
            </a:bodyPr>
            <a:lstStyle/>
            <a:p>
              <a:r>
                <a:rPr lang="en-US" sz="1000" dirty="0">
                  <a:solidFill>
                    <a:srgbClr val="000000"/>
                  </a:solidFill>
                </a:rPr>
                <a:t>40</a:t>
              </a:r>
              <a:endParaRPr lang="en-US" sz="1000" dirty="0"/>
            </a:p>
          </p:txBody>
        </p:sp>
        <p:sp>
          <p:nvSpPr>
            <p:cNvPr id="1088" name="diagram_33828_cluster_2_point_249453_number"/>
            <p:cNvSpPr txBox="1"/>
            <p:nvPr/>
          </p:nvSpPr>
          <p:spPr>
            <a:xfrm>
              <a:off x="5504688" y="4005071"/>
              <a:ext cx="0" cy="0"/>
            </a:xfrm>
            <a:prstGeom prst="rect">
              <a:avLst/>
            </a:prstGeom>
            <a:noFill/>
          </p:spPr>
          <p:txBody>
            <a:bodyPr wrap="none" rtlCol="0">
              <a:noAutofit/>
            </a:bodyPr>
            <a:lstStyle/>
            <a:p>
              <a:r>
                <a:rPr lang="en-US" sz="1000" dirty="0">
                  <a:solidFill>
                    <a:srgbClr val="000000"/>
                  </a:solidFill>
                </a:rPr>
                <a:t>41</a:t>
              </a:r>
              <a:endParaRPr lang="en-US" sz="1000" dirty="0"/>
            </a:p>
          </p:txBody>
        </p:sp>
        <p:sp>
          <p:nvSpPr>
            <p:cNvPr id="1089" name="diagram_33828_cluster_2_point_249410_number"/>
            <p:cNvSpPr txBox="1"/>
            <p:nvPr/>
          </p:nvSpPr>
          <p:spPr>
            <a:xfrm>
              <a:off x="5481828" y="3675888"/>
              <a:ext cx="0" cy="0"/>
            </a:xfrm>
            <a:prstGeom prst="rect">
              <a:avLst/>
            </a:prstGeom>
            <a:noFill/>
          </p:spPr>
          <p:txBody>
            <a:bodyPr wrap="none" rtlCol="0">
              <a:noAutofit/>
            </a:bodyPr>
            <a:lstStyle/>
            <a:p>
              <a:r>
                <a:rPr lang="en-US" sz="1000" dirty="0">
                  <a:solidFill>
                    <a:srgbClr val="000000"/>
                  </a:solidFill>
                </a:rPr>
                <a:t>44</a:t>
              </a:r>
              <a:endParaRPr lang="en-US" sz="1000" dirty="0"/>
            </a:p>
          </p:txBody>
        </p:sp>
        <p:sp>
          <p:nvSpPr>
            <p:cNvPr id="1090" name="diagram_33828_cluster_2_point_249420_number"/>
            <p:cNvSpPr txBox="1"/>
            <p:nvPr/>
          </p:nvSpPr>
          <p:spPr>
            <a:xfrm>
              <a:off x="5797296" y="4142231"/>
              <a:ext cx="0" cy="0"/>
            </a:xfrm>
            <a:prstGeom prst="rect">
              <a:avLst/>
            </a:prstGeom>
            <a:noFill/>
          </p:spPr>
          <p:txBody>
            <a:bodyPr wrap="none" rtlCol="0">
              <a:noAutofit/>
            </a:bodyPr>
            <a:lstStyle/>
            <a:p>
              <a:r>
                <a:rPr lang="en-US" sz="1000" dirty="0">
                  <a:solidFill>
                    <a:srgbClr val="000000"/>
                  </a:solidFill>
                </a:rPr>
                <a:t>56</a:t>
              </a:r>
              <a:endParaRPr lang="en-US" sz="1000" dirty="0"/>
            </a:p>
          </p:txBody>
        </p:sp>
        <p:sp>
          <p:nvSpPr>
            <p:cNvPr id="1091" name="diagram_33828_cluster_3_point_249432_number"/>
            <p:cNvSpPr txBox="1"/>
            <p:nvPr/>
          </p:nvSpPr>
          <p:spPr>
            <a:xfrm>
              <a:off x="6167628" y="2926080"/>
              <a:ext cx="0" cy="0"/>
            </a:xfrm>
            <a:prstGeom prst="rect">
              <a:avLst/>
            </a:prstGeom>
            <a:noFill/>
          </p:spPr>
          <p:txBody>
            <a:bodyPr wrap="none" rtlCol="0">
              <a:noAutofit/>
            </a:bodyPr>
            <a:lstStyle/>
            <a:p>
              <a:r>
                <a:rPr lang="en-US" sz="1000" dirty="0">
                  <a:solidFill>
                    <a:srgbClr val="000000"/>
                  </a:solidFill>
                </a:rPr>
                <a:t>10</a:t>
              </a:r>
              <a:endParaRPr lang="en-US" sz="1000" dirty="0"/>
            </a:p>
          </p:txBody>
        </p:sp>
        <p:sp>
          <p:nvSpPr>
            <p:cNvPr id="1092" name="diagram_33828_cluster_3_point_249434_number"/>
            <p:cNvSpPr txBox="1"/>
            <p:nvPr/>
          </p:nvSpPr>
          <p:spPr>
            <a:xfrm>
              <a:off x="6268212" y="3172968"/>
              <a:ext cx="0" cy="0"/>
            </a:xfrm>
            <a:prstGeom prst="rect">
              <a:avLst/>
            </a:prstGeom>
            <a:noFill/>
          </p:spPr>
          <p:txBody>
            <a:bodyPr wrap="none" rtlCol="0">
              <a:noAutofit/>
            </a:bodyPr>
            <a:lstStyle/>
            <a:p>
              <a:r>
                <a:rPr lang="en-US" sz="1000" dirty="0">
                  <a:solidFill>
                    <a:srgbClr val="000000"/>
                  </a:solidFill>
                </a:rPr>
                <a:t>16</a:t>
              </a:r>
              <a:endParaRPr lang="en-US" sz="1000" dirty="0"/>
            </a:p>
          </p:txBody>
        </p:sp>
        <p:sp>
          <p:nvSpPr>
            <p:cNvPr id="1093" name="diagram_33828_cluster_3_point_249464_number"/>
            <p:cNvSpPr txBox="1"/>
            <p:nvPr/>
          </p:nvSpPr>
          <p:spPr>
            <a:xfrm>
              <a:off x="6684264" y="3255264"/>
              <a:ext cx="0" cy="0"/>
            </a:xfrm>
            <a:prstGeom prst="rect">
              <a:avLst/>
            </a:prstGeom>
            <a:noFill/>
          </p:spPr>
          <p:txBody>
            <a:bodyPr wrap="none" rtlCol="0">
              <a:noAutofit/>
            </a:bodyPr>
            <a:lstStyle/>
            <a:p>
              <a:r>
                <a:rPr lang="en-US" sz="1000" dirty="0">
                  <a:solidFill>
                    <a:srgbClr val="000000"/>
                  </a:solidFill>
                </a:rPr>
                <a:t>25</a:t>
              </a:r>
              <a:endParaRPr lang="en-US" sz="1000" dirty="0"/>
            </a:p>
          </p:txBody>
        </p:sp>
        <p:sp>
          <p:nvSpPr>
            <p:cNvPr id="1094" name="diagram_33828_cluster_3_point_249436_number"/>
            <p:cNvSpPr txBox="1"/>
            <p:nvPr/>
          </p:nvSpPr>
          <p:spPr>
            <a:xfrm>
              <a:off x="6688836" y="2912364"/>
              <a:ext cx="0" cy="0"/>
            </a:xfrm>
            <a:prstGeom prst="rect">
              <a:avLst/>
            </a:prstGeom>
            <a:noFill/>
          </p:spPr>
          <p:txBody>
            <a:bodyPr wrap="none" rtlCol="0">
              <a:noAutofit/>
            </a:bodyPr>
            <a:lstStyle/>
            <a:p>
              <a:r>
                <a:rPr lang="en-US" sz="1000" dirty="0">
                  <a:solidFill>
                    <a:srgbClr val="000000"/>
                  </a:solidFill>
                </a:rPr>
                <a:t>26</a:t>
              </a:r>
              <a:endParaRPr lang="en-US" sz="1000" dirty="0"/>
            </a:p>
          </p:txBody>
        </p:sp>
        <p:sp>
          <p:nvSpPr>
            <p:cNvPr id="1095" name="diagram_33828_cluster_3_point_249423_number"/>
            <p:cNvSpPr txBox="1"/>
            <p:nvPr/>
          </p:nvSpPr>
          <p:spPr>
            <a:xfrm>
              <a:off x="6460236" y="3488436"/>
              <a:ext cx="0" cy="0"/>
            </a:xfrm>
            <a:prstGeom prst="rect">
              <a:avLst/>
            </a:prstGeom>
            <a:noFill/>
          </p:spPr>
          <p:txBody>
            <a:bodyPr wrap="none" rtlCol="0">
              <a:noAutofit/>
            </a:bodyPr>
            <a:lstStyle/>
            <a:p>
              <a:r>
                <a:rPr lang="en-US" sz="1000" dirty="0">
                  <a:solidFill>
                    <a:srgbClr val="000000"/>
                  </a:solidFill>
                </a:rPr>
                <a:t>32</a:t>
              </a:r>
              <a:endParaRPr lang="en-US" sz="1000" dirty="0"/>
            </a:p>
          </p:txBody>
        </p:sp>
        <p:sp>
          <p:nvSpPr>
            <p:cNvPr id="1096" name="diagram_33828_cluster_3_point_249435_number"/>
            <p:cNvSpPr txBox="1"/>
            <p:nvPr/>
          </p:nvSpPr>
          <p:spPr>
            <a:xfrm>
              <a:off x="5769864" y="3054096"/>
              <a:ext cx="0" cy="0"/>
            </a:xfrm>
            <a:prstGeom prst="rect">
              <a:avLst/>
            </a:prstGeom>
            <a:noFill/>
          </p:spPr>
          <p:txBody>
            <a:bodyPr wrap="none" rtlCol="0">
              <a:noAutofit/>
            </a:bodyPr>
            <a:lstStyle/>
            <a:p>
              <a:r>
                <a:rPr lang="en-US" sz="1000" dirty="0">
                  <a:solidFill>
                    <a:srgbClr val="000000"/>
                  </a:solidFill>
                </a:rPr>
                <a:t>60</a:t>
              </a:r>
              <a:endParaRPr lang="en-US" sz="1000" dirty="0"/>
            </a:p>
          </p:txBody>
        </p:sp>
        <p:sp>
          <p:nvSpPr>
            <p:cNvPr id="1097" name="diagram_33828_cluster_3_point_249437_number"/>
            <p:cNvSpPr txBox="1"/>
            <p:nvPr/>
          </p:nvSpPr>
          <p:spPr>
            <a:xfrm>
              <a:off x="6121908" y="2610612"/>
              <a:ext cx="0" cy="0"/>
            </a:xfrm>
            <a:prstGeom prst="rect">
              <a:avLst/>
            </a:prstGeom>
            <a:noFill/>
          </p:spPr>
          <p:txBody>
            <a:bodyPr wrap="none" rtlCol="0">
              <a:noAutofit/>
            </a:bodyPr>
            <a:lstStyle/>
            <a:p>
              <a:r>
                <a:rPr lang="en-US" sz="1000" dirty="0">
                  <a:solidFill>
                    <a:srgbClr val="000000"/>
                  </a:solidFill>
                </a:rPr>
                <a:t>63</a:t>
              </a:r>
              <a:endParaRPr lang="en-US" sz="1000" dirty="0"/>
            </a:p>
          </p:txBody>
        </p:sp>
        <p:sp>
          <p:nvSpPr>
            <p:cNvPr id="1098" name="diagram_33828_cluster_4_point_249433_number"/>
            <p:cNvSpPr txBox="1"/>
            <p:nvPr/>
          </p:nvSpPr>
          <p:spPr>
            <a:xfrm>
              <a:off x="6958584" y="3721608"/>
              <a:ext cx="0" cy="0"/>
            </a:xfrm>
            <a:prstGeom prst="rect">
              <a:avLst/>
            </a:prstGeom>
            <a:noFill/>
          </p:spPr>
          <p:txBody>
            <a:bodyPr wrap="none" rtlCol="0">
              <a:noAutofit/>
            </a:bodyPr>
            <a:lstStyle/>
            <a:p>
              <a:r>
                <a:rPr lang="en-US" sz="1000" dirty="0">
                  <a:solidFill>
                    <a:srgbClr val="000000"/>
                  </a:solidFill>
                </a:rPr>
                <a:t>9</a:t>
              </a:r>
              <a:endParaRPr lang="en-US" sz="1000" dirty="0"/>
            </a:p>
          </p:txBody>
        </p:sp>
        <p:sp>
          <p:nvSpPr>
            <p:cNvPr id="1099" name="diagram_33828_cluster_4_point_249419_number"/>
            <p:cNvSpPr txBox="1"/>
            <p:nvPr/>
          </p:nvSpPr>
          <p:spPr>
            <a:xfrm>
              <a:off x="6771132" y="4649724"/>
              <a:ext cx="0" cy="0"/>
            </a:xfrm>
            <a:prstGeom prst="rect">
              <a:avLst/>
            </a:prstGeom>
            <a:noFill/>
          </p:spPr>
          <p:txBody>
            <a:bodyPr wrap="none" rtlCol="0">
              <a:noAutofit/>
            </a:bodyPr>
            <a:lstStyle/>
            <a:p>
              <a:r>
                <a:rPr lang="en-US" sz="1000" dirty="0">
                  <a:solidFill>
                    <a:srgbClr val="000000"/>
                  </a:solidFill>
                </a:rPr>
                <a:t>33</a:t>
              </a:r>
              <a:endParaRPr lang="en-US" sz="1000" dirty="0"/>
            </a:p>
          </p:txBody>
        </p:sp>
        <p:sp>
          <p:nvSpPr>
            <p:cNvPr id="1100" name="diagram_33828_cluster_4_point_249462_number"/>
            <p:cNvSpPr txBox="1"/>
            <p:nvPr/>
          </p:nvSpPr>
          <p:spPr>
            <a:xfrm>
              <a:off x="7251192" y="3931919"/>
              <a:ext cx="0" cy="0"/>
            </a:xfrm>
            <a:prstGeom prst="rect">
              <a:avLst/>
            </a:prstGeom>
            <a:noFill/>
          </p:spPr>
          <p:txBody>
            <a:bodyPr wrap="none" rtlCol="0">
              <a:noAutofit/>
            </a:bodyPr>
            <a:lstStyle/>
            <a:p>
              <a:r>
                <a:rPr lang="en-US" sz="1000" dirty="0">
                  <a:solidFill>
                    <a:srgbClr val="000000"/>
                  </a:solidFill>
                </a:rPr>
                <a:t>34</a:t>
              </a:r>
              <a:endParaRPr lang="en-US" sz="1000" dirty="0"/>
            </a:p>
          </p:txBody>
        </p:sp>
        <p:sp>
          <p:nvSpPr>
            <p:cNvPr id="1101" name="diagram_33828_cluster_4_point_249404_number"/>
            <p:cNvSpPr txBox="1"/>
            <p:nvPr/>
          </p:nvSpPr>
          <p:spPr>
            <a:xfrm>
              <a:off x="6195060" y="4530852"/>
              <a:ext cx="0" cy="0"/>
            </a:xfrm>
            <a:prstGeom prst="rect">
              <a:avLst/>
            </a:prstGeom>
            <a:noFill/>
          </p:spPr>
          <p:txBody>
            <a:bodyPr wrap="none" rtlCol="0">
              <a:noAutofit/>
            </a:bodyPr>
            <a:lstStyle/>
            <a:p>
              <a:r>
                <a:rPr lang="en-US" sz="1000" dirty="0">
                  <a:solidFill>
                    <a:srgbClr val="000000"/>
                  </a:solidFill>
                </a:rPr>
                <a:t>35</a:t>
              </a:r>
              <a:endParaRPr lang="en-US" sz="1000" dirty="0"/>
            </a:p>
          </p:txBody>
        </p:sp>
        <p:sp>
          <p:nvSpPr>
            <p:cNvPr id="1102" name="diagram_33828_cluster_4_point_249445_number"/>
            <p:cNvSpPr txBox="1"/>
            <p:nvPr/>
          </p:nvSpPr>
          <p:spPr>
            <a:xfrm>
              <a:off x="7187184" y="4119372"/>
              <a:ext cx="0" cy="0"/>
            </a:xfrm>
            <a:prstGeom prst="rect">
              <a:avLst/>
            </a:prstGeom>
            <a:noFill/>
          </p:spPr>
          <p:txBody>
            <a:bodyPr wrap="none" rtlCol="0">
              <a:noAutofit/>
            </a:bodyPr>
            <a:lstStyle/>
            <a:p>
              <a:r>
                <a:rPr lang="en-US" sz="1000" dirty="0">
                  <a:solidFill>
                    <a:srgbClr val="000000"/>
                  </a:solidFill>
                </a:rPr>
                <a:t>49</a:t>
              </a:r>
              <a:endParaRPr lang="en-US" sz="1000" dirty="0"/>
            </a:p>
          </p:txBody>
        </p:sp>
        <p:sp>
          <p:nvSpPr>
            <p:cNvPr id="1103" name="diagram_33828_cluster_4_point_249446_number"/>
            <p:cNvSpPr txBox="1"/>
            <p:nvPr/>
          </p:nvSpPr>
          <p:spPr>
            <a:xfrm>
              <a:off x="7178040" y="4448556"/>
              <a:ext cx="0" cy="0"/>
            </a:xfrm>
            <a:prstGeom prst="rect">
              <a:avLst/>
            </a:prstGeom>
            <a:noFill/>
          </p:spPr>
          <p:txBody>
            <a:bodyPr wrap="none" rtlCol="0">
              <a:noAutofit/>
            </a:bodyPr>
            <a:lstStyle/>
            <a:p>
              <a:r>
                <a:rPr lang="en-US" sz="1000" dirty="0">
                  <a:solidFill>
                    <a:srgbClr val="000000"/>
                  </a:solidFill>
                </a:rPr>
                <a:t>55</a:t>
              </a:r>
              <a:endParaRPr lang="en-US" sz="1000" dirty="0"/>
            </a:p>
          </p:txBody>
        </p:sp>
        <p:sp>
          <p:nvSpPr>
            <p:cNvPr id="1104" name="diagram_33828_cluster_4_point_249421_number"/>
            <p:cNvSpPr txBox="1"/>
            <p:nvPr/>
          </p:nvSpPr>
          <p:spPr>
            <a:xfrm>
              <a:off x="6483096" y="4297680"/>
              <a:ext cx="0" cy="0"/>
            </a:xfrm>
            <a:prstGeom prst="rect">
              <a:avLst/>
            </a:prstGeom>
            <a:noFill/>
          </p:spPr>
          <p:txBody>
            <a:bodyPr wrap="none" rtlCol="0">
              <a:noAutofit/>
            </a:bodyPr>
            <a:lstStyle/>
            <a:p>
              <a:r>
                <a:rPr lang="en-US" sz="1000" dirty="0">
                  <a:solidFill>
                    <a:srgbClr val="000000"/>
                  </a:solidFill>
                </a:rPr>
                <a:t>58</a:t>
              </a:r>
              <a:endParaRPr lang="en-US" sz="1000" dirty="0"/>
            </a:p>
          </p:txBody>
        </p:sp>
        <p:sp>
          <p:nvSpPr>
            <p:cNvPr id="1105" name="diagram_33828_cluster_5_point_249407_number"/>
            <p:cNvSpPr txBox="1"/>
            <p:nvPr/>
          </p:nvSpPr>
          <p:spPr>
            <a:xfrm>
              <a:off x="5952744" y="5102352"/>
              <a:ext cx="0" cy="0"/>
            </a:xfrm>
            <a:prstGeom prst="rect">
              <a:avLst/>
            </a:prstGeom>
            <a:noFill/>
          </p:spPr>
          <p:txBody>
            <a:bodyPr wrap="none" rtlCol="0">
              <a:noAutofit/>
            </a:bodyPr>
            <a:lstStyle/>
            <a:p>
              <a:r>
                <a:rPr lang="en-US" sz="1000" dirty="0">
                  <a:solidFill>
                    <a:srgbClr val="000000"/>
                  </a:solidFill>
                </a:rPr>
                <a:t>2</a:t>
              </a:r>
              <a:endParaRPr lang="en-US" sz="1000" dirty="0"/>
            </a:p>
          </p:txBody>
        </p:sp>
        <p:sp>
          <p:nvSpPr>
            <p:cNvPr id="1106" name="diagram_33828_cluster_5_point_249439_number"/>
            <p:cNvSpPr txBox="1"/>
            <p:nvPr/>
          </p:nvSpPr>
          <p:spPr>
            <a:xfrm>
              <a:off x="5847588" y="4960620"/>
              <a:ext cx="0" cy="0"/>
            </a:xfrm>
            <a:prstGeom prst="rect">
              <a:avLst/>
            </a:prstGeom>
            <a:noFill/>
          </p:spPr>
          <p:txBody>
            <a:bodyPr wrap="none" rtlCol="0">
              <a:noAutofit/>
            </a:bodyPr>
            <a:lstStyle/>
            <a:p>
              <a:r>
                <a:rPr lang="en-US" sz="1000" dirty="0">
                  <a:solidFill>
                    <a:srgbClr val="000000"/>
                  </a:solidFill>
                </a:rPr>
                <a:t>7</a:t>
              </a:r>
              <a:endParaRPr lang="en-US" sz="1000" dirty="0"/>
            </a:p>
          </p:txBody>
        </p:sp>
        <p:sp>
          <p:nvSpPr>
            <p:cNvPr id="1107" name="diagram_33828_cluster_5_point_249447_number"/>
            <p:cNvSpPr txBox="1"/>
            <p:nvPr/>
          </p:nvSpPr>
          <p:spPr>
            <a:xfrm>
              <a:off x="6327648" y="5111496"/>
              <a:ext cx="0" cy="0"/>
            </a:xfrm>
            <a:prstGeom prst="rect">
              <a:avLst/>
            </a:prstGeom>
            <a:noFill/>
          </p:spPr>
          <p:txBody>
            <a:bodyPr wrap="none" rtlCol="0">
              <a:noAutofit/>
            </a:bodyPr>
            <a:lstStyle/>
            <a:p>
              <a:r>
                <a:rPr lang="en-US" sz="1000" dirty="0">
                  <a:solidFill>
                    <a:srgbClr val="000000"/>
                  </a:solidFill>
                </a:rPr>
                <a:t>13</a:t>
              </a:r>
              <a:endParaRPr lang="en-US" sz="1000" dirty="0"/>
            </a:p>
          </p:txBody>
        </p:sp>
        <p:sp>
          <p:nvSpPr>
            <p:cNvPr id="1108" name="diagram_33828_cluster_5_point_249440_number"/>
            <p:cNvSpPr txBox="1"/>
            <p:nvPr/>
          </p:nvSpPr>
          <p:spPr>
            <a:xfrm>
              <a:off x="6222492" y="5111496"/>
              <a:ext cx="0" cy="0"/>
            </a:xfrm>
            <a:prstGeom prst="rect">
              <a:avLst/>
            </a:prstGeom>
            <a:noFill/>
          </p:spPr>
          <p:txBody>
            <a:bodyPr wrap="none" rtlCol="0">
              <a:noAutofit/>
            </a:bodyPr>
            <a:lstStyle/>
            <a:p>
              <a:r>
                <a:rPr lang="en-US" sz="1000" dirty="0">
                  <a:solidFill>
                    <a:srgbClr val="000000"/>
                  </a:solidFill>
                </a:rPr>
                <a:t>21</a:t>
              </a:r>
              <a:endParaRPr lang="en-US" sz="1000" dirty="0"/>
            </a:p>
          </p:txBody>
        </p:sp>
        <p:sp>
          <p:nvSpPr>
            <p:cNvPr id="1109" name="diagram_33828_cluster_5_point_249444_number"/>
            <p:cNvSpPr txBox="1"/>
            <p:nvPr/>
          </p:nvSpPr>
          <p:spPr>
            <a:xfrm>
              <a:off x="6332220" y="4978908"/>
              <a:ext cx="0" cy="0"/>
            </a:xfrm>
            <a:prstGeom prst="rect">
              <a:avLst/>
            </a:prstGeom>
            <a:noFill/>
          </p:spPr>
          <p:txBody>
            <a:bodyPr wrap="none" rtlCol="0">
              <a:noAutofit/>
            </a:bodyPr>
            <a:lstStyle/>
            <a:p>
              <a:r>
                <a:rPr lang="en-US" sz="1000" dirty="0">
                  <a:solidFill>
                    <a:srgbClr val="000000"/>
                  </a:solidFill>
                </a:rPr>
                <a:t>43</a:t>
              </a:r>
              <a:endParaRPr lang="en-US" sz="1000" dirty="0"/>
            </a:p>
          </p:txBody>
        </p:sp>
        <p:sp>
          <p:nvSpPr>
            <p:cNvPr id="1110" name="diagram_33828_cluster_5_point_249403_number"/>
            <p:cNvSpPr txBox="1"/>
            <p:nvPr/>
          </p:nvSpPr>
          <p:spPr>
            <a:xfrm>
              <a:off x="5719572" y="5230368"/>
              <a:ext cx="0" cy="0"/>
            </a:xfrm>
            <a:prstGeom prst="rect">
              <a:avLst/>
            </a:prstGeom>
            <a:noFill/>
          </p:spPr>
          <p:txBody>
            <a:bodyPr wrap="none" rtlCol="0">
              <a:noAutofit/>
            </a:bodyPr>
            <a:lstStyle/>
            <a:p>
              <a:r>
                <a:rPr lang="en-US" sz="1000" dirty="0">
                  <a:solidFill>
                    <a:srgbClr val="000000"/>
                  </a:solidFill>
                </a:rPr>
                <a:t>46</a:t>
              </a:r>
              <a:endParaRPr lang="en-US" sz="1000" dirty="0"/>
            </a:p>
          </p:txBody>
        </p:sp>
        <p:sp>
          <p:nvSpPr>
            <p:cNvPr id="1111" name="diagram_33828_cluster_6_point_249427_number"/>
            <p:cNvSpPr txBox="1"/>
            <p:nvPr/>
          </p:nvSpPr>
          <p:spPr>
            <a:xfrm>
              <a:off x="5582412" y="5518404"/>
              <a:ext cx="0" cy="0"/>
            </a:xfrm>
            <a:prstGeom prst="rect">
              <a:avLst/>
            </a:prstGeom>
            <a:noFill/>
          </p:spPr>
          <p:txBody>
            <a:bodyPr wrap="none" rtlCol="0">
              <a:noAutofit/>
            </a:bodyPr>
            <a:lstStyle/>
            <a:p>
              <a:r>
                <a:rPr lang="en-US" sz="1000" dirty="0">
                  <a:solidFill>
                    <a:srgbClr val="000000"/>
                  </a:solidFill>
                </a:rPr>
                <a:t>6</a:t>
              </a:r>
              <a:endParaRPr lang="en-US" sz="1000" dirty="0"/>
            </a:p>
          </p:txBody>
        </p:sp>
        <p:sp>
          <p:nvSpPr>
            <p:cNvPr id="1112" name="diagram_33828_cluster_6_point_249428_number"/>
            <p:cNvSpPr txBox="1"/>
            <p:nvPr/>
          </p:nvSpPr>
          <p:spPr>
            <a:xfrm>
              <a:off x="5116068" y="5422392"/>
              <a:ext cx="0" cy="0"/>
            </a:xfrm>
            <a:prstGeom prst="rect">
              <a:avLst/>
            </a:prstGeom>
            <a:noFill/>
          </p:spPr>
          <p:txBody>
            <a:bodyPr wrap="none" rtlCol="0">
              <a:noAutofit/>
            </a:bodyPr>
            <a:lstStyle/>
            <a:p>
              <a:r>
                <a:rPr lang="en-US" sz="1000" dirty="0">
                  <a:solidFill>
                    <a:srgbClr val="000000"/>
                  </a:solidFill>
                </a:rPr>
                <a:t>28</a:t>
              </a:r>
              <a:endParaRPr lang="en-US" sz="1000" dirty="0"/>
            </a:p>
          </p:txBody>
        </p:sp>
        <p:sp>
          <p:nvSpPr>
            <p:cNvPr id="1113" name="diagram_33828_cluster_6_point_249408_number"/>
            <p:cNvSpPr txBox="1"/>
            <p:nvPr/>
          </p:nvSpPr>
          <p:spPr>
            <a:xfrm>
              <a:off x="5253228" y="4992624"/>
              <a:ext cx="0" cy="0"/>
            </a:xfrm>
            <a:prstGeom prst="rect">
              <a:avLst/>
            </a:prstGeom>
            <a:noFill/>
          </p:spPr>
          <p:txBody>
            <a:bodyPr wrap="none" rtlCol="0">
              <a:noAutofit/>
            </a:bodyPr>
            <a:lstStyle/>
            <a:p>
              <a:r>
                <a:rPr lang="en-US" sz="1000" dirty="0">
                  <a:solidFill>
                    <a:srgbClr val="000000"/>
                  </a:solidFill>
                </a:rPr>
                <a:t>29</a:t>
              </a:r>
              <a:endParaRPr lang="en-US" sz="1000" dirty="0"/>
            </a:p>
          </p:txBody>
        </p:sp>
        <p:sp>
          <p:nvSpPr>
            <p:cNvPr id="1114" name="diagram_33828_cluster_6_point_249405_number"/>
            <p:cNvSpPr txBox="1"/>
            <p:nvPr/>
          </p:nvSpPr>
          <p:spPr>
            <a:xfrm>
              <a:off x="4850892" y="5189220"/>
              <a:ext cx="0" cy="0"/>
            </a:xfrm>
            <a:prstGeom prst="rect">
              <a:avLst/>
            </a:prstGeom>
            <a:noFill/>
          </p:spPr>
          <p:txBody>
            <a:bodyPr wrap="none" rtlCol="0">
              <a:noAutofit/>
            </a:bodyPr>
            <a:lstStyle/>
            <a:p>
              <a:r>
                <a:rPr lang="en-US" sz="1000" dirty="0">
                  <a:solidFill>
                    <a:srgbClr val="000000"/>
                  </a:solidFill>
                </a:rPr>
                <a:t>36</a:t>
              </a:r>
              <a:endParaRPr lang="en-US" sz="1000" dirty="0"/>
            </a:p>
          </p:txBody>
        </p:sp>
        <p:sp>
          <p:nvSpPr>
            <p:cNvPr id="1115" name="diagram_33828_cluster_6_point_249406_number"/>
            <p:cNvSpPr txBox="1"/>
            <p:nvPr/>
          </p:nvSpPr>
          <p:spPr>
            <a:xfrm>
              <a:off x="5340096" y="4690872"/>
              <a:ext cx="0" cy="0"/>
            </a:xfrm>
            <a:prstGeom prst="rect">
              <a:avLst/>
            </a:prstGeom>
            <a:noFill/>
          </p:spPr>
          <p:txBody>
            <a:bodyPr wrap="none" rtlCol="0">
              <a:noAutofit/>
            </a:bodyPr>
            <a:lstStyle/>
            <a:p>
              <a:r>
                <a:rPr lang="en-US" sz="1000" dirty="0">
                  <a:solidFill>
                    <a:srgbClr val="000000"/>
                  </a:solidFill>
                </a:rPr>
                <a:t>39</a:t>
              </a:r>
              <a:endParaRPr lang="en-US" sz="1000" dirty="0"/>
            </a:p>
          </p:txBody>
        </p:sp>
        <p:sp>
          <p:nvSpPr>
            <p:cNvPr id="1116" name="diagram_33828_cluster_6_point_249422_number"/>
            <p:cNvSpPr txBox="1"/>
            <p:nvPr/>
          </p:nvSpPr>
          <p:spPr>
            <a:xfrm>
              <a:off x="5426964" y="5362956"/>
              <a:ext cx="0" cy="0"/>
            </a:xfrm>
            <a:prstGeom prst="rect">
              <a:avLst/>
            </a:prstGeom>
            <a:noFill/>
          </p:spPr>
          <p:txBody>
            <a:bodyPr wrap="none" rtlCol="0">
              <a:noAutofit/>
            </a:bodyPr>
            <a:lstStyle/>
            <a:p>
              <a:r>
                <a:rPr lang="en-US" sz="1000" dirty="0">
                  <a:solidFill>
                    <a:srgbClr val="000000"/>
                  </a:solidFill>
                </a:rPr>
                <a:t>42</a:t>
              </a:r>
              <a:endParaRPr lang="en-US" sz="1000" dirty="0"/>
            </a:p>
          </p:txBody>
        </p:sp>
        <p:sp>
          <p:nvSpPr>
            <p:cNvPr id="1117" name="diagram_33828_cluster_6_point_249430_number"/>
            <p:cNvSpPr txBox="1"/>
            <p:nvPr/>
          </p:nvSpPr>
          <p:spPr>
            <a:xfrm>
              <a:off x="5239512" y="5166360"/>
              <a:ext cx="0" cy="0"/>
            </a:xfrm>
            <a:prstGeom prst="rect">
              <a:avLst/>
            </a:prstGeom>
            <a:noFill/>
          </p:spPr>
          <p:txBody>
            <a:bodyPr wrap="none" rtlCol="0">
              <a:noAutofit/>
            </a:bodyPr>
            <a:lstStyle/>
            <a:p>
              <a:r>
                <a:rPr lang="en-US" sz="1000" dirty="0">
                  <a:solidFill>
                    <a:srgbClr val="000000"/>
                  </a:solidFill>
                </a:rPr>
                <a:t>48</a:t>
              </a:r>
              <a:endParaRPr lang="en-US" sz="1000" dirty="0"/>
            </a:p>
          </p:txBody>
        </p:sp>
        <p:sp>
          <p:nvSpPr>
            <p:cNvPr id="1118" name="diagram_33828_cluster_6_point_249414_number"/>
            <p:cNvSpPr txBox="1"/>
            <p:nvPr/>
          </p:nvSpPr>
          <p:spPr>
            <a:xfrm>
              <a:off x="3767328" y="5070348"/>
              <a:ext cx="0" cy="0"/>
            </a:xfrm>
            <a:prstGeom prst="rect">
              <a:avLst/>
            </a:prstGeom>
            <a:noFill/>
          </p:spPr>
          <p:txBody>
            <a:bodyPr wrap="none" rtlCol="0">
              <a:noAutofit/>
            </a:bodyPr>
            <a:lstStyle/>
            <a:p>
              <a:r>
                <a:rPr lang="en-US" sz="1000" dirty="0">
                  <a:solidFill>
                    <a:srgbClr val="000000"/>
                  </a:solidFill>
                </a:rPr>
                <a:t>50</a:t>
              </a:r>
              <a:endParaRPr lang="en-US" sz="1000" dirty="0"/>
            </a:p>
          </p:txBody>
        </p:sp>
        <p:sp>
          <p:nvSpPr>
            <p:cNvPr id="1119" name="diagram_33828_cluster_6_point_249426_number"/>
            <p:cNvSpPr txBox="1"/>
            <p:nvPr/>
          </p:nvSpPr>
          <p:spPr>
            <a:xfrm>
              <a:off x="3863340" y="4960620"/>
              <a:ext cx="0" cy="0"/>
            </a:xfrm>
            <a:prstGeom prst="rect">
              <a:avLst/>
            </a:prstGeom>
            <a:noFill/>
          </p:spPr>
          <p:txBody>
            <a:bodyPr wrap="none" rtlCol="0">
              <a:noAutofit/>
            </a:bodyPr>
            <a:lstStyle/>
            <a:p>
              <a:r>
                <a:rPr lang="en-US" sz="1000" dirty="0">
                  <a:solidFill>
                    <a:srgbClr val="000000"/>
                  </a:solidFill>
                </a:rPr>
                <a:t>54</a:t>
              </a:r>
              <a:endParaRPr lang="en-US" sz="1000" dirty="0"/>
            </a:p>
          </p:txBody>
        </p:sp>
        <p:sp>
          <p:nvSpPr>
            <p:cNvPr id="1120" name="diagram_33828_cluster_6_point_249463_number"/>
            <p:cNvSpPr txBox="1"/>
            <p:nvPr/>
          </p:nvSpPr>
          <p:spPr>
            <a:xfrm>
              <a:off x="5029200" y="4732020"/>
              <a:ext cx="0" cy="0"/>
            </a:xfrm>
            <a:prstGeom prst="rect">
              <a:avLst/>
            </a:prstGeom>
            <a:noFill/>
          </p:spPr>
          <p:txBody>
            <a:bodyPr wrap="none" rtlCol="0">
              <a:noAutofit/>
            </a:bodyPr>
            <a:lstStyle/>
            <a:p>
              <a:r>
                <a:rPr lang="en-US" sz="1000" dirty="0">
                  <a:solidFill>
                    <a:srgbClr val="000000"/>
                  </a:solidFill>
                </a:rPr>
                <a:t>59</a:t>
              </a:r>
              <a:endParaRPr lang="en-US" sz="1000" dirty="0"/>
            </a:p>
          </p:txBody>
        </p:sp>
        <p:sp>
          <p:nvSpPr>
            <p:cNvPr id="1121" name="diagram_33828_cluster_6_point_249454_number"/>
            <p:cNvSpPr txBox="1"/>
            <p:nvPr/>
          </p:nvSpPr>
          <p:spPr>
            <a:xfrm>
              <a:off x="4375404" y="5029200"/>
              <a:ext cx="0" cy="0"/>
            </a:xfrm>
            <a:prstGeom prst="rect">
              <a:avLst/>
            </a:prstGeom>
            <a:noFill/>
          </p:spPr>
          <p:txBody>
            <a:bodyPr wrap="none" rtlCol="0">
              <a:noAutofit/>
            </a:bodyPr>
            <a:lstStyle/>
            <a:p>
              <a:r>
                <a:rPr lang="en-US" sz="1000" dirty="0">
                  <a:solidFill>
                    <a:srgbClr val="000000"/>
                  </a:solidFill>
                </a:rPr>
                <a:t>61</a:t>
              </a:r>
              <a:endParaRPr lang="en-US" sz="1000" dirty="0"/>
            </a:p>
          </p:txBody>
        </p:sp>
        <p:sp>
          <p:nvSpPr>
            <p:cNvPr id="1122" name="diagram_33828_cluster_6_point_249429_number"/>
            <p:cNvSpPr txBox="1"/>
            <p:nvPr/>
          </p:nvSpPr>
          <p:spPr>
            <a:xfrm>
              <a:off x="4978908" y="5422392"/>
              <a:ext cx="0" cy="0"/>
            </a:xfrm>
            <a:prstGeom prst="rect">
              <a:avLst/>
            </a:prstGeom>
            <a:noFill/>
          </p:spPr>
          <p:txBody>
            <a:bodyPr wrap="none" rtlCol="0">
              <a:noAutofit/>
            </a:bodyPr>
            <a:lstStyle/>
            <a:p>
              <a:r>
                <a:rPr lang="en-US" sz="1000" dirty="0">
                  <a:solidFill>
                    <a:srgbClr val="000000"/>
                  </a:solidFill>
                </a:rPr>
                <a:t>64</a:t>
              </a:r>
              <a:endParaRPr lang="en-US" sz="1000" dirty="0"/>
            </a:p>
          </p:txBody>
        </p:sp>
        <p:sp>
          <p:nvSpPr>
            <p:cNvPr id="1123" name="diagram_33828_cluster_7_point_249443_number"/>
            <p:cNvSpPr txBox="1"/>
            <p:nvPr/>
          </p:nvSpPr>
          <p:spPr>
            <a:xfrm>
              <a:off x="2167128" y="3941064"/>
              <a:ext cx="0" cy="0"/>
            </a:xfrm>
            <a:prstGeom prst="rect">
              <a:avLst/>
            </a:prstGeom>
            <a:noFill/>
          </p:spPr>
          <p:txBody>
            <a:bodyPr wrap="none" rtlCol="0">
              <a:noAutofit/>
            </a:bodyPr>
            <a:lstStyle/>
            <a:p>
              <a:r>
                <a:rPr lang="en-US" sz="1000" dirty="0">
                  <a:solidFill>
                    <a:srgbClr val="000000"/>
                  </a:solidFill>
                </a:rPr>
                <a:t>5</a:t>
              </a:r>
              <a:endParaRPr lang="en-US" sz="1000" dirty="0"/>
            </a:p>
          </p:txBody>
        </p:sp>
        <p:sp>
          <p:nvSpPr>
            <p:cNvPr id="1124" name="diagram_33828_cluster_7_point_249418_number"/>
            <p:cNvSpPr txBox="1"/>
            <p:nvPr/>
          </p:nvSpPr>
          <p:spPr>
            <a:xfrm>
              <a:off x="3008376" y="3867912"/>
              <a:ext cx="0" cy="0"/>
            </a:xfrm>
            <a:prstGeom prst="rect">
              <a:avLst/>
            </a:prstGeom>
            <a:noFill/>
          </p:spPr>
          <p:txBody>
            <a:bodyPr wrap="none" rtlCol="0">
              <a:noAutofit/>
            </a:bodyPr>
            <a:lstStyle/>
            <a:p>
              <a:r>
                <a:rPr lang="en-US" sz="1000" dirty="0">
                  <a:solidFill>
                    <a:srgbClr val="000000"/>
                  </a:solidFill>
                </a:rPr>
                <a:t>14</a:t>
              </a:r>
              <a:endParaRPr lang="en-US" sz="1000" dirty="0"/>
            </a:p>
          </p:txBody>
        </p:sp>
        <p:sp>
          <p:nvSpPr>
            <p:cNvPr id="1125" name="diagram_33828_cluster_7_point_249425_number"/>
            <p:cNvSpPr txBox="1"/>
            <p:nvPr/>
          </p:nvSpPr>
          <p:spPr>
            <a:xfrm>
              <a:off x="3003804" y="4937760"/>
              <a:ext cx="0" cy="0"/>
            </a:xfrm>
            <a:prstGeom prst="rect">
              <a:avLst/>
            </a:prstGeom>
            <a:noFill/>
          </p:spPr>
          <p:txBody>
            <a:bodyPr wrap="none" rtlCol="0">
              <a:noAutofit/>
            </a:bodyPr>
            <a:lstStyle/>
            <a:p>
              <a:r>
                <a:rPr lang="en-US" sz="1000" dirty="0">
                  <a:solidFill>
                    <a:srgbClr val="000000"/>
                  </a:solidFill>
                </a:rPr>
                <a:t>15</a:t>
              </a:r>
              <a:endParaRPr lang="en-US" sz="1000" dirty="0"/>
            </a:p>
          </p:txBody>
        </p:sp>
        <p:sp>
          <p:nvSpPr>
            <p:cNvPr id="1126" name="diagram_33828_cluster_7_point_249461_number"/>
            <p:cNvSpPr txBox="1"/>
            <p:nvPr/>
          </p:nvSpPr>
          <p:spPr>
            <a:xfrm>
              <a:off x="3264408" y="3744468"/>
              <a:ext cx="0" cy="0"/>
            </a:xfrm>
            <a:prstGeom prst="rect">
              <a:avLst/>
            </a:prstGeom>
            <a:noFill/>
          </p:spPr>
          <p:txBody>
            <a:bodyPr wrap="none" rtlCol="0">
              <a:noAutofit/>
            </a:bodyPr>
            <a:lstStyle/>
            <a:p>
              <a:r>
                <a:rPr lang="en-US" sz="1000" dirty="0">
                  <a:solidFill>
                    <a:srgbClr val="000000"/>
                  </a:solidFill>
                </a:rPr>
                <a:t>17</a:t>
              </a:r>
              <a:endParaRPr lang="en-US" sz="1000" dirty="0"/>
            </a:p>
          </p:txBody>
        </p:sp>
        <p:sp>
          <p:nvSpPr>
            <p:cNvPr id="1127" name="diagram_33828_cluster_7_point_249401_number"/>
            <p:cNvSpPr txBox="1"/>
            <p:nvPr/>
          </p:nvSpPr>
          <p:spPr>
            <a:xfrm>
              <a:off x="3419856" y="4096512"/>
              <a:ext cx="0" cy="0"/>
            </a:xfrm>
            <a:prstGeom prst="rect">
              <a:avLst/>
            </a:prstGeom>
            <a:noFill/>
          </p:spPr>
          <p:txBody>
            <a:bodyPr wrap="none" rtlCol="0">
              <a:noAutofit/>
            </a:bodyPr>
            <a:lstStyle/>
            <a:p>
              <a:r>
                <a:rPr lang="en-US" sz="1000" dirty="0">
                  <a:solidFill>
                    <a:srgbClr val="000000"/>
                  </a:solidFill>
                </a:rPr>
                <a:t>19</a:t>
              </a:r>
              <a:endParaRPr lang="en-US" sz="1000" dirty="0"/>
            </a:p>
          </p:txBody>
        </p:sp>
        <p:sp>
          <p:nvSpPr>
            <p:cNvPr id="1128" name="diagram_33828_cluster_7_point_249438_number"/>
            <p:cNvSpPr txBox="1"/>
            <p:nvPr/>
          </p:nvSpPr>
          <p:spPr>
            <a:xfrm>
              <a:off x="2871216" y="3712464"/>
              <a:ext cx="0" cy="0"/>
            </a:xfrm>
            <a:prstGeom prst="rect">
              <a:avLst/>
            </a:prstGeom>
            <a:noFill/>
          </p:spPr>
          <p:txBody>
            <a:bodyPr wrap="none" rtlCol="0">
              <a:noAutofit/>
            </a:bodyPr>
            <a:lstStyle/>
            <a:p>
              <a:r>
                <a:rPr lang="en-US" sz="1000" dirty="0">
                  <a:solidFill>
                    <a:srgbClr val="000000"/>
                  </a:solidFill>
                </a:rPr>
                <a:t>20</a:t>
              </a:r>
              <a:endParaRPr lang="en-US" sz="1000" dirty="0"/>
            </a:p>
          </p:txBody>
        </p:sp>
        <p:sp>
          <p:nvSpPr>
            <p:cNvPr id="1129" name="diagram_33828_cluster_7_point_249417_number"/>
            <p:cNvSpPr txBox="1"/>
            <p:nvPr/>
          </p:nvSpPr>
          <p:spPr>
            <a:xfrm>
              <a:off x="2948940" y="4347972"/>
              <a:ext cx="0" cy="0"/>
            </a:xfrm>
            <a:prstGeom prst="rect">
              <a:avLst/>
            </a:prstGeom>
            <a:noFill/>
          </p:spPr>
          <p:txBody>
            <a:bodyPr wrap="none" rtlCol="0">
              <a:noAutofit/>
            </a:bodyPr>
            <a:lstStyle/>
            <a:p>
              <a:r>
                <a:rPr lang="en-US" sz="1000" dirty="0">
                  <a:solidFill>
                    <a:srgbClr val="000000"/>
                  </a:solidFill>
                </a:rPr>
                <a:t>22</a:t>
              </a:r>
              <a:endParaRPr lang="en-US" sz="1000" dirty="0"/>
            </a:p>
          </p:txBody>
        </p:sp>
        <p:sp>
          <p:nvSpPr>
            <p:cNvPr id="1130" name="diagram_33828_cluster_7_point_249442_number"/>
            <p:cNvSpPr txBox="1"/>
            <p:nvPr/>
          </p:nvSpPr>
          <p:spPr>
            <a:xfrm>
              <a:off x="2647188" y="2834640"/>
              <a:ext cx="0" cy="0"/>
            </a:xfrm>
            <a:prstGeom prst="rect">
              <a:avLst/>
            </a:prstGeom>
            <a:noFill/>
          </p:spPr>
          <p:txBody>
            <a:bodyPr wrap="none" rtlCol="0">
              <a:noAutofit/>
            </a:bodyPr>
            <a:lstStyle/>
            <a:p>
              <a:r>
                <a:rPr lang="en-US" sz="1000" dirty="0">
                  <a:solidFill>
                    <a:srgbClr val="000000"/>
                  </a:solidFill>
                </a:rPr>
                <a:t>27</a:t>
              </a:r>
              <a:endParaRPr lang="en-US" sz="1000" dirty="0"/>
            </a:p>
          </p:txBody>
        </p:sp>
        <p:sp>
          <p:nvSpPr>
            <p:cNvPr id="1131" name="diagram_33828_cluster_7_point_249450_number"/>
            <p:cNvSpPr txBox="1"/>
            <p:nvPr/>
          </p:nvSpPr>
          <p:spPr>
            <a:xfrm>
              <a:off x="2107692" y="3767328"/>
              <a:ext cx="0" cy="0"/>
            </a:xfrm>
            <a:prstGeom prst="rect">
              <a:avLst/>
            </a:prstGeom>
            <a:noFill/>
          </p:spPr>
          <p:txBody>
            <a:bodyPr wrap="none" rtlCol="0">
              <a:noAutofit/>
            </a:bodyPr>
            <a:lstStyle/>
            <a:p>
              <a:r>
                <a:rPr lang="en-US" sz="1000" dirty="0">
                  <a:solidFill>
                    <a:srgbClr val="000000"/>
                  </a:solidFill>
                </a:rPr>
                <a:t>30</a:t>
              </a:r>
              <a:endParaRPr lang="en-US" sz="1000" dirty="0"/>
            </a:p>
          </p:txBody>
        </p:sp>
        <p:sp>
          <p:nvSpPr>
            <p:cNvPr id="1132" name="diagram_33828_cluster_7_point_249416_number"/>
            <p:cNvSpPr txBox="1"/>
            <p:nvPr/>
          </p:nvSpPr>
          <p:spPr>
            <a:xfrm>
              <a:off x="2318004" y="4123944"/>
              <a:ext cx="0" cy="0"/>
            </a:xfrm>
            <a:prstGeom prst="rect">
              <a:avLst/>
            </a:prstGeom>
            <a:noFill/>
          </p:spPr>
          <p:txBody>
            <a:bodyPr wrap="none" rtlCol="0">
              <a:noAutofit/>
            </a:bodyPr>
            <a:lstStyle/>
            <a:p>
              <a:r>
                <a:rPr lang="en-US" sz="1000" dirty="0">
                  <a:solidFill>
                    <a:srgbClr val="000000"/>
                  </a:solidFill>
                </a:rPr>
                <a:t>45</a:t>
              </a:r>
              <a:endParaRPr lang="en-US" sz="1000" dirty="0"/>
            </a:p>
          </p:txBody>
        </p:sp>
        <p:sp>
          <p:nvSpPr>
            <p:cNvPr id="1133" name="diagram_33828_cluster_7_point_249402_number"/>
            <p:cNvSpPr txBox="1"/>
            <p:nvPr/>
          </p:nvSpPr>
          <p:spPr>
            <a:xfrm>
              <a:off x="2615184" y="3273552"/>
              <a:ext cx="0" cy="0"/>
            </a:xfrm>
            <a:prstGeom prst="rect">
              <a:avLst/>
            </a:prstGeom>
            <a:noFill/>
          </p:spPr>
          <p:txBody>
            <a:bodyPr wrap="none" rtlCol="0">
              <a:noAutofit/>
            </a:bodyPr>
            <a:lstStyle/>
            <a:p>
              <a:r>
                <a:rPr lang="en-US" sz="1000" dirty="0">
                  <a:solidFill>
                    <a:srgbClr val="000000"/>
                  </a:solidFill>
                </a:rPr>
                <a:t>51</a:t>
              </a:r>
              <a:endParaRPr lang="en-US" sz="1000" dirty="0"/>
            </a:p>
          </p:txBody>
        </p:sp>
        <p:sp>
          <p:nvSpPr>
            <p:cNvPr id="1134" name="diagram_33828_cluster_7_point_249448_number"/>
            <p:cNvSpPr txBox="1"/>
            <p:nvPr/>
          </p:nvSpPr>
          <p:spPr>
            <a:xfrm>
              <a:off x="2199132" y="4366260"/>
              <a:ext cx="0" cy="0"/>
            </a:xfrm>
            <a:prstGeom prst="rect">
              <a:avLst/>
            </a:prstGeom>
            <a:noFill/>
          </p:spPr>
          <p:txBody>
            <a:bodyPr wrap="none" rtlCol="0">
              <a:noAutofit/>
            </a:bodyPr>
            <a:lstStyle/>
            <a:p>
              <a:r>
                <a:rPr lang="en-US" sz="1000" dirty="0">
                  <a:solidFill>
                    <a:srgbClr val="000000"/>
                  </a:solidFill>
                </a:rPr>
                <a:t>52</a:t>
              </a:r>
              <a:endParaRPr lang="en-US" sz="1000" dirty="0"/>
            </a:p>
          </p:txBody>
        </p:sp>
        <p:sp>
          <p:nvSpPr>
            <p:cNvPr id="1135" name="diagram_33828_cluster_7_point_249424_number"/>
            <p:cNvSpPr txBox="1"/>
            <p:nvPr/>
          </p:nvSpPr>
          <p:spPr>
            <a:xfrm>
              <a:off x="2889504" y="4466844"/>
              <a:ext cx="0" cy="0"/>
            </a:xfrm>
            <a:prstGeom prst="rect">
              <a:avLst/>
            </a:prstGeom>
            <a:noFill/>
          </p:spPr>
          <p:txBody>
            <a:bodyPr wrap="none" rtlCol="0">
              <a:noAutofit/>
            </a:bodyPr>
            <a:lstStyle/>
            <a:p>
              <a:r>
                <a:rPr lang="en-US" sz="1000" dirty="0">
                  <a:solidFill>
                    <a:srgbClr val="000000"/>
                  </a:solidFill>
                </a:rPr>
                <a:t>53</a:t>
              </a:r>
              <a:endParaRPr lang="en-US" sz="1000" dirty="0"/>
            </a:p>
          </p:txBody>
        </p:sp>
        <p:sp>
          <p:nvSpPr>
            <p:cNvPr id="1136" name="diagram_33828_cluster_7_point_249441_number"/>
            <p:cNvSpPr txBox="1"/>
            <p:nvPr/>
          </p:nvSpPr>
          <p:spPr>
            <a:xfrm>
              <a:off x="2884932" y="4700016"/>
              <a:ext cx="0" cy="0"/>
            </a:xfrm>
            <a:prstGeom prst="rect">
              <a:avLst/>
            </a:prstGeom>
            <a:noFill/>
          </p:spPr>
          <p:txBody>
            <a:bodyPr wrap="none" rtlCol="0">
              <a:noAutofit/>
            </a:bodyPr>
            <a:lstStyle/>
            <a:p>
              <a:r>
                <a:rPr lang="en-US" sz="1000" dirty="0">
                  <a:solidFill>
                    <a:srgbClr val="000000"/>
                  </a:solidFill>
                </a:rPr>
                <a:t>62</a:t>
              </a:r>
              <a:endParaRPr lang="en-US" sz="1000" dirty="0"/>
            </a:p>
          </p:txBody>
        </p:sp>
        <p:sp>
          <p:nvSpPr>
            <p:cNvPr id="1137" name="diagram_33828_cluster_1_title"/>
            <p:cNvSpPr txBox="1"/>
            <p:nvPr/>
          </p:nvSpPr>
          <p:spPr>
            <a:xfrm>
              <a:off x="4434840" y="2624328"/>
              <a:ext cx="0" cy="0"/>
            </a:xfrm>
            <a:prstGeom prst="rect">
              <a:avLst/>
            </a:prstGeom>
            <a:noFill/>
          </p:spPr>
          <p:txBody>
            <a:bodyPr wrap="none" rtlCol="0">
              <a:noAutofit/>
            </a:bodyPr>
            <a:lstStyle/>
            <a:p>
              <a:endParaRPr lang="en-US" sz="1000" dirty="0"/>
            </a:p>
          </p:txBody>
        </p:sp>
        <p:sp>
          <p:nvSpPr>
            <p:cNvPr id="1138" name="diagram_33828_cluster_2_title"/>
            <p:cNvSpPr txBox="1"/>
            <p:nvPr/>
          </p:nvSpPr>
          <p:spPr>
            <a:xfrm>
              <a:off x="5088636" y="3813048"/>
              <a:ext cx="0" cy="0"/>
            </a:xfrm>
            <a:prstGeom prst="rect">
              <a:avLst/>
            </a:prstGeom>
            <a:noFill/>
          </p:spPr>
          <p:txBody>
            <a:bodyPr wrap="none" rtlCol="0">
              <a:noAutofit/>
            </a:bodyPr>
            <a:lstStyle/>
            <a:p>
              <a:r>
                <a:rPr lang="en-US" sz="1200" dirty="0" smtClean="0">
                  <a:solidFill>
                    <a:srgbClr val="000000"/>
                  </a:solidFill>
                </a:rPr>
                <a:t> </a:t>
              </a:r>
              <a:endParaRPr lang="en-US" sz="1200" dirty="0"/>
            </a:p>
          </p:txBody>
        </p:sp>
        <p:sp>
          <p:nvSpPr>
            <p:cNvPr id="1139" name="diagram_33828_cluster_3_title"/>
            <p:cNvSpPr txBox="1"/>
            <p:nvPr/>
          </p:nvSpPr>
          <p:spPr>
            <a:xfrm>
              <a:off x="6240780" y="3172968"/>
              <a:ext cx="0" cy="0"/>
            </a:xfrm>
            <a:prstGeom prst="rect">
              <a:avLst/>
            </a:prstGeom>
            <a:noFill/>
          </p:spPr>
          <p:txBody>
            <a:bodyPr wrap="none" rtlCol="0">
              <a:noAutofit/>
            </a:bodyPr>
            <a:lstStyle/>
            <a:p>
              <a:endParaRPr lang="en-US" sz="1000" dirty="0"/>
            </a:p>
          </p:txBody>
        </p:sp>
        <p:sp>
          <p:nvSpPr>
            <p:cNvPr id="1140" name="diagram_33828_cluster_4_title"/>
            <p:cNvSpPr txBox="1"/>
            <p:nvPr/>
          </p:nvSpPr>
          <p:spPr>
            <a:xfrm>
              <a:off x="6789420" y="4357116"/>
              <a:ext cx="0" cy="0"/>
            </a:xfrm>
            <a:prstGeom prst="rect">
              <a:avLst/>
            </a:prstGeom>
            <a:noFill/>
          </p:spPr>
          <p:txBody>
            <a:bodyPr wrap="none" rtlCol="0">
              <a:noAutofit/>
            </a:bodyPr>
            <a:lstStyle/>
            <a:p>
              <a:endParaRPr lang="en-US" sz="1000" dirty="0"/>
            </a:p>
          </p:txBody>
        </p:sp>
        <p:sp>
          <p:nvSpPr>
            <p:cNvPr id="1141" name="diagram_33828_cluster_5_title"/>
            <p:cNvSpPr txBox="1"/>
            <p:nvPr/>
          </p:nvSpPr>
          <p:spPr>
            <a:xfrm>
              <a:off x="5998464" y="5198364"/>
              <a:ext cx="0" cy="0"/>
            </a:xfrm>
            <a:prstGeom prst="rect">
              <a:avLst/>
            </a:prstGeom>
            <a:noFill/>
          </p:spPr>
          <p:txBody>
            <a:bodyPr wrap="none" rtlCol="0">
              <a:noAutofit/>
            </a:bodyPr>
            <a:lstStyle/>
            <a:p>
              <a:endParaRPr lang="en-US" sz="1000" dirty="0"/>
            </a:p>
          </p:txBody>
        </p:sp>
        <p:sp>
          <p:nvSpPr>
            <p:cNvPr id="1142" name="diagram_33828_cluster_6_title"/>
            <p:cNvSpPr txBox="1"/>
            <p:nvPr/>
          </p:nvSpPr>
          <p:spPr>
            <a:xfrm>
              <a:off x="4832604" y="5244084"/>
              <a:ext cx="0" cy="0"/>
            </a:xfrm>
            <a:prstGeom prst="rect">
              <a:avLst/>
            </a:prstGeom>
            <a:noFill/>
          </p:spPr>
          <p:txBody>
            <a:bodyPr wrap="none" rtlCol="0">
              <a:noAutofit/>
            </a:bodyPr>
            <a:lstStyle/>
            <a:p>
              <a:endParaRPr lang="en-US" sz="1000" dirty="0"/>
            </a:p>
          </p:txBody>
        </p:sp>
        <p:sp>
          <p:nvSpPr>
            <p:cNvPr id="1143" name="diagram_33828_cluster_7_title"/>
            <p:cNvSpPr txBox="1"/>
            <p:nvPr/>
          </p:nvSpPr>
          <p:spPr>
            <a:xfrm>
              <a:off x="2670048" y="4128516"/>
              <a:ext cx="0" cy="0"/>
            </a:xfrm>
            <a:prstGeom prst="rect">
              <a:avLst/>
            </a:prstGeom>
            <a:noFill/>
          </p:spPr>
          <p:txBody>
            <a:bodyPr wrap="none" rtlCol="0">
              <a:noAutofit/>
            </a:bodyPr>
            <a:lstStyle/>
            <a:p>
              <a:endParaRPr lang="en-US" sz="1000" dirty="0"/>
            </a:p>
          </p:txBody>
        </p:sp>
      </p:grpSp>
      <p:sp>
        <p:nvSpPr>
          <p:cNvPr id="4" name="TextBox 3"/>
          <p:cNvSpPr txBox="1"/>
          <p:nvPr/>
        </p:nvSpPr>
        <p:spPr>
          <a:xfrm>
            <a:off x="4279320" y="1138272"/>
            <a:ext cx="1094274" cy="584775"/>
          </a:xfrm>
          <a:prstGeom prst="rect">
            <a:avLst/>
          </a:prstGeom>
          <a:noFill/>
        </p:spPr>
        <p:txBody>
          <a:bodyPr wrap="none" rtlCol="0">
            <a:spAutoFit/>
          </a:bodyPr>
          <a:lstStyle/>
          <a:p>
            <a:r>
              <a:rPr lang="en-GB" sz="1600" b="1" dirty="0" smtClean="0"/>
              <a:t>Long term </a:t>
            </a:r>
          </a:p>
          <a:p>
            <a:r>
              <a:rPr lang="en-GB" sz="1600" b="1" dirty="0" smtClean="0"/>
              <a:t>support </a:t>
            </a:r>
            <a:endParaRPr lang="en-GB" sz="1600" b="1" dirty="0"/>
          </a:p>
        </p:txBody>
      </p:sp>
      <p:sp>
        <p:nvSpPr>
          <p:cNvPr id="150" name="TextBox 149"/>
          <p:cNvSpPr txBox="1"/>
          <p:nvPr/>
        </p:nvSpPr>
        <p:spPr>
          <a:xfrm>
            <a:off x="6341299" y="2110140"/>
            <a:ext cx="1263616" cy="584775"/>
          </a:xfrm>
          <a:prstGeom prst="rect">
            <a:avLst/>
          </a:prstGeom>
          <a:noFill/>
        </p:spPr>
        <p:txBody>
          <a:bodyPr wrap="none" rtlCol="0">
            <a:spAutoFit/>
          </a:bodyPr>
          <a:lstStyle/>
          <a:p>
            <a:r>
              <a:rPr lang="en-GB" sz="1600" b="1" dirty="0" smtClean="0"/>
              <a:t>Planning for </a:t>
            </a:r>
          </a:p>
          <a:p>
            <a:r>
              <a:rPr lang="en-GB" sz="1600" b="1" dirty="0" smtClean="0"/>
              <a:t>home </a:t>
            </a:r>
            <a:endParaRPr lang="en-GB" sz="1600" b="1" dirty="0"/>
          </a:p>
        </p:txBody>
      </p:sp>
      <p:sp>
        <p:nvSpPr>
          <p:cNvPr id="151" name="TextBox 150"/>
          <p:cNvSpPr txBox="1"/>
          <p:nvPr/>
        </p:nvSpPr>
        <p:spPr>
          <a:xfrm>
            <a:off x="7328162" y="3972511"/>
            <a:ext cx="1344471" cy="584775"/>
          </a:xfrm>
          <a:prstGeom prst="rect">
            <a:avLst/>
          </a:prstGeom>
          <a:noFill/>
        </p:spPr>
        <p:txBody>
          <a:bodyPr wrap="none" rtlCol="0">
            <a:spAutoFit/>
          </a:bodyPr>
          <a:lstStyle/>
          <a:p>
            <a:r>
              <a:rPr lang="en-GB" sz="1600" b="1" dirty="0" smtClean="0"/>
              <a:t>Structured </a:t>
            </a:r>
          </a:p>
          <a:p>
            <a:r>
              <a:rPr lang="en-GB" sz="1600" b="1" dirty="0" smtClean="0"/>
              <a:t>therapy input</a:t>
            </a:r>
            <a:endParaRPr lang="en-GB" sz="1600" b="1" dirty="0"/>
          </a:p>
        </p:txBody>
      </p:sp>
      <p:sp>
        <p:nvSpPr>
          <p:cNvPr id="152" name="TextBox 151"/>
          <p:cNvSpPr txBox="1"/>
          <p:nvPr/>
        </p:nvSpPr>
        <p:spPr>
          <a:xfrm>
            <a:off x="6372673" y="5080522"/>
            <a:ext cx="1385507" cy="584775"/>
          </a:xfrm>
          <a:prstGeom prst="rect">
            <a:avLst/>
          </a:prstGeom>
          <a:noFill/>
        </p:spPr>
        <p:txBody>
          <a:bodyPr wrap="none" rtlCol="0">
            <a:spAutoFit/>
          </a:bodyPr>
          <a:lstStyle/>
          <a:p>
            <a:r>
              <a:rPr lang="en-GB" sz="1600" b="1" dirty="0" smtClean="0"/>
              <a:t>Early </a:t>
            </a:r>
          </a:p>
          <a:p>
            <a:r>
              <a:rPr lang="en-GB" sz="1600" b="1" dirty="0" smtClean="0"/>
              <a:t>rehabilitation </a:t>
            </a:r>
            <a:endParaRPr lang="en-GB" sz="1600" b="1" dirty="0"/>
          </a:p>
        </p:txBody>
      </p:sp>
      <p:sp>
        <p:nvSpPr>
          <p:cNvPr id="153" name="TextBox 152"/>
          <p:cNvSpPr txBox="1"/>
          <p:nvPr/>
        </p:nvSpPr>
        <p:spPr>
          <a:xfrm>
            <a:off x="2820118" y="5594221"/>
            <a:ext cx="1426481" cy="584775"/>
          </a:xfrm>
          <a:prstGeom prst="rect">
            <a:avLst/>
          </a:prstGeom>
          <a:noFill/>
        </p:spPr>
        <p:txBody>
          <a:bodyPr wrap="none" rtlCol="0">
            <a:spAutoFit/>
          </a:bodyPr>
          <a:lstStyle/>
          <a:p>
            <a:r>
              <a:rPr lang="en-GB" sz="1600" b="1" dirty="0" smtClean="0"/>
              <a:t>Rehabilitation </a:t>
            </a:r>
          </a:p>
          <a:p>
            <a:r>
              <a:rPr lang="en-GB" sz="1600" b="1" dirty="0" smtClean="0"/>
              <a:t>environment</a:t>
            </a:r>
            <a:endParaRPr lang="en-GB" sz="1600" b="1" dirty="0"/>
          </a:p>
        </p:txBody>
      </p:sp>
      <p:sp>
        <p:nvSpPr>
          <p:cNvPr id="154" name="TextBox 153"/>
          <p:cNvSpPr txBox="1"/>
          <p:nvPr/>
        </p:nvSpPr>
        <p:spPr>
          <a:xfrm>
            <a:off x="142300" y="2426523"/>
            <a:ext cx="2190087" cy="584775"/>
          </a:xfrm>
          <a:prstGeom prst="rect">
            <a:avLst/>
          </a:prstGeom>
          <a:noFill/>
        </p:spPr>
        <p:txBody>
          <a:bodyPr wrap="none" rtlCol="0">
            <a:spAutoFit/>
          </a:bodyPr>
          <a:lstStyle/>
          <a:p>
            <a:r>
              <a:rPr lang="en-GB" sz="1600" b="1" dirty="0" smtClean="0"/>
              <a:t>Emotional and </a:t>
            </a:r>
          </a:p>
          <a:p>
            <a:r>
              <a:rPr lang="en-GB" sz="1600" b="1" dirty="0" smtClean="0"/>
              <a:t>psychological wellbeing</a:t>
            </a:r>
            <a:endParaRPr lang="en-GB" sz="1600" b="1" dirty="0"/>
          </a:p>
        </p:txBody>
      </p:sp>
      <p:sp>
        <p:nvSpPr>
          <p:cNvPr id="155" name="TextBox 154"/>
          <p:cNvSpPr txBox="1"/>
          <p:nvPr/>
        </p:nvSpPr>
        <p:spPr>
          <a:xfrm>
            <a:off x="3387074" y="4297584"/>
            <a:ext cx="1949636" cy="584775"/>
          </a:xfrm>
          <a:prstGeom prst="rect">
            <a:avLst/>
          </a:prstGeom>
          <a:noFill/>
        </p:spPr>
        <p:txBody>
          <a:bodyPr wrap="none" rtlCol="0">
            <a:spAutoFit/>
          </a:bodyPr>
          <a:lstStyle/>
          <a:p>
            <a:r>
              <a:rPr lang="en-GB" sz="1600" b="1" dirty="0" smtClean="0"/>
              <a:t>Communication and </a:t>
            </a:r>
          </a:p>
          <a:p>
            <a:r>
              <a:rPr lang="en-GB" sz="1600" b="1" dirty="0" smtClean="0"/>
              <a:t>coordination</a:t>
            </a:r>
            <a:endParaRPr lang="en-GB" sz="1600" b="1" dirty="0"/>
          </a:p>
        </p:txBody>
      </p:sp>
    </p:spTree>
    <p:extLst>
      <p:ext uri="{BB962C8B-B14F-4D97-AF65-F5344CB8AC3E}">
        <p14:creationId xmlns:p14="http://schemas.microsoft.com/office/powerpoint/2010/main" val="17403756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p:cNvSpPr>
            <a:spLocks noGrp="1"/>
          </p:cNvSpPr>
          <p:nvPr>
            <p:ph type="title" idx="4294967295"/>
          </p:nvPr>
        </p:nvSpPr>
        <p:spPr>
          <a:xfrm>
            <a:off x="467544" y="274320"/>
            <a:ext cx="7709970" cy="1143000"/>
          </a:xfrm>
        </p:spPr>
        <p:txBody>
          <a:bodyPr>
            <a:noAutofit/>
          </a:bodyPr>
          <a:lstStyle/>
          <a:p>
            <a:pPr algn="l"/>
            <a:r>
              <a:rPr lang="en-US" sz="4000" b="1" dirty="0" smtClean="0">
                <a:solidFill>
                  <a:srgbClr val="FF0000"/>
                </a:solidFill>
              </a:rPr>
              <a:t>Pattern Match - Importance vs Success (all participants)</a:t>
            </a:r>
            <a:endParaRPr lang="en-US" sz="4000" b="1" dirty="0">
              <a:solidFill>
                <a:srgbClr val="FF0000"/>
              </a:solidFill>
            </a:endParaRPr>
          </a:p>
        </p:txBody>
      </p:sp>
      <p:grpSp>
        <p:nvGrpSpPr>
          <p:cNvPr id="6" name="Points"/>
          <p:cNvGrpSpPr/>
          <p:nvPr/>
        </p:nvGrpSpPr>
        <p:grpSpPr>
          <a:xfrm>
            <a:off x="1828800" y="1828800"/>
            <a:ext cx="5486400" cy="4114800"/>
            <a:chOff x="914400" y="1828800"/>
            <a:chExt cx="7315200" cy="4114800"/>
          </a:xfrm>
        </p:grpSpPr>
        <p:sp>
          <p:nvSpPr>
            <p:cNvPr id="1000" name="diagram_34065_leftaxislabel"/>
            <p:cNvSpPr txBox="1"/>
            <p:nvPr/>
          </p:nvSpPr>
          <p:spPr>
            <a:xfrm>
              <a:off x="3611880" y="2148840"/>
              <a:ext cx="0" cy="0"/>
            </a:xfrm>
            <a:prstGeom prst="rect">
              <a:avLst/>
            </a:prstGeom>
            <a:noFill/>
          </p:spPr>
          <p:txBody>
            <a:bodyPr wrap="none" rtlCol="0">
              <a:noAutofit/>
            </a:bodyPr>
            <a:lstStyle/>
            <a:p>
              <a:pPr algn="r"/>
              <a:r>
                <a:rPr lang="en-US" b="1" dirty="0">
                  <a:solidFill>
                    <a:srgbClr val="000000"/>
                  </a:solidFill>
                </a:rPr>
                <a:t>Importance</a:t>
              </a:r>
              <a:endParaRPr lang="en-US" dirty="0"/>
            </a:p>
          </p:txBody>
        </p:sp>
        <p:sp>
          <p:nvSpPr>
            <p:cNvPr id="1001" name="diagram_34065_rightaxislabel"/>
            <p:cNvSpPr txBox="1"/>
            <p:nvPr/>
          </p:nvSpPr>
          <p:spPr>
            <a:xfrm>
              <a:off x="5532120" y="2148840"/>
              <a:ext cx="0" cy="0"/>
            </a:xfrm>
            <a:prstGeom prst="rect">
              <a:avLst/>
            </a:prstGeom>
            <a:noFill/>
          </p:spPr>
          <p:txBody>
            <a:bodyPr wrap="none" rtlCol="0">
              <a:noAutofit/>
            </a:bodyPr>
            <a:lstStyle/>
            <a:p>
              <a:r>
                <a:rPr lang="en-US" b="1" dirty="0">
                  <a:solidFill>
                    <a:srgbClr val="000000"/>
                  </a:solidFill>
                </a:rPr>
                <a:t>Success</a:t>
              </a:r>
              <a:endParaRPr lang="en-US" dirty="0"/>
            </a:p>
          </p:txBody>
        </p:sp>
        <p:cxnSp>
          <p:nvCxnSpPr>
            <p:cNvPr id="1002" name="diagram_34065_leftaxis"/>
            <p:cNvCxnSpPr/>
            <p:nvPr/>
          </p:nvCxnSpPr>
          <p:spPr>
            <a:xfrm flipV="1">
              <a:off x="3886200" y="2491740"/>
              <a:ext cx="0" cy="3017520"/>
            </a:xfrm>
            <a:prstGeom prst="line">
              <a:avLst/>
            </a:prstGeom>
            <a:solidFill>
              <a:srgbClr val="000000"/>
            </a:solidFill>
            <a:ln w="12700">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1003" name="diagram_34065_rightaxis"/>
            <p:cNvCxnSpPr/>
            <p:nvPr/>
          </p:nvCxnSpPr>
          <p:spPr>
            <a:xfrm flipV="1">
              <a:off x="5257800" y="2491740"/>
              <a:ext cx="0" cy="3017520"/>
            </a:xfrm>
            <a:prstGeom prst="line">
              <a:avLst/>
            </a:prstGeom>
            <a:solidFill>
              <a:srgbClr val="000000"/>
            </a:solidFill>
            <a:ln w="12700">
              <a:solidFill>
                <a:srgbClr val="999999"/>
              </a:solidFill>
            </a:ln>
          </p:spPr>
          <p:style>
            <a:lnRef idx="1">
              <a:schemeClr val="accent1"/>
            </a:lnRef>
            <a:fillRef idx="0">
              <a:schemeClr val="accent1"/>
            </a:fillRef>
            <a:effectRef idx="0">
              <a:schemeClr val="accent1"/>
            </a:effectRef>
            <a:fontRef idx="minor">
              <a:schemeClr val="tx1"/>
            </a:fontRef>
          </p:style>
        </p:cxnSp>
        <p:sp>
          <p:nvSpPr>
            <p:cNvPr id="1004" name="diagram_34065_leftpoint_3"/>
            <p:cNvSpPr txBox="1"/>
            <p:nvPr/>
          </p:nvSpPr>
          <p:spPr>
            <a:xfrm>
              <a:off x="3474720" y="2432304"/>
              <a:ext cx="0" cy="0"/>
            </a:xfrm>
            <a:prstGeom prst="rect">
              <a:avLst/>
            </a:prstGeom>
            <a:noFill/>
          </p:spPr>
          <p:txBody>
            <a:bodyPr wrap="none" rtlCol="0">
              <a:noAutofit/>
            </a:bodyPr>
            <a:lstStyle/>
            <a:p>
              <a:pPr algn="r"/>
              <a:r>
                <a:rPr lang="en-US" sz="1600" b="1" dirty="0">
                  <a:solidFill>
                    <a:srgbClr val="F4A460"/>
                  </a:solidFill>
                </a:rPr>
                <a:t>Planning for home</a:t>
              </a:r>
              <a:endParaRPr lang="en-US" sz="1600" b="1" dirty="0"/>
            </a:p>
          </p:txBody>
        </p:sp>
        <p:sp>
          <p:nvSpPr>
            <p:cNvPr id="1005" name="diagram_34065_rightpoint_3"/>
            <p:cNvSpPr txBox="1"/>
            <p:nvPr/>
          </p:nvSpPr>
          <p:spPr>
            <a:xfrm>
              <a:off x="5669280" y="4505008"/>
              <a:ext cx="0" cy="0"/>
            </a:xfrm>
            <a:prstGeom prst="rect">
              <a:avLst/>
            </a:prstGeom>
            <a:noFill/>
          </p:spPr>
          <p:txBody>
            <a:bodyPr wrap="none" rtlCol="0">
              <a:noAutofit/>
            </a:bodyPr>
            <a:lstStyle/>
            <a:p>
              <a:r>
                <a:rPr lang="en-US" sz="1600" b="1" dirty="0">
                  <a:solidFill>
                    <a:srgbClr val="F4A460"/>
                  </a:solidFill>
                </a:rPr>
                <a:t>Planning for home</a:t>
              </a:r>
              <a:endParaRPr lang="en-US" sz="1600" b="1" dirty="0"/>
            </a:p>
          </p:txBody>
        </p:sp>
        <p:cxnSp>
          <p:nvCxnSpPr>
            <p:cNvPr id="1006" name="diagram_34065_leftcallout_3"/>
            <p:cNvCxnSpPr/>
            <p:nvPr/>
          </p:nvCxnSpPr>
          <p:spPr>
            <a:xfrm flipV="1">
              <a:off x="3543300" y="2491430"/>
              <a:ext cx="342900" cy="23169"/>
            </a:xfrm>
            <a:prstGeom prst="line">
              <a:avLst/>
            </a:prstGeom>
            <a:solidFill>
              <a:srgbClr val="000000"/>
            </a:solidFill>
            <a:ln w="12700">
              <a:solidFill>
                <a:srgbClr val="F4A460"/>
              </a:solidFill>
            </a:ln>
          </p:spPr>
          <p:style>
            <a:lnRef idx="1">
              <a:schemeClr val="accent1"/>
            </a:lnRef>
            <a:fillRef idx="0">
              <a:schemeClr val="accent1"/>
            </a:fillRef>
            <a:effectRef idx="0">
              <a:schemeClr val="accent1"/>
            </a:effectRef>
            <a:fontRef idx="minor">
              <a:schemeClr val="tx1"/>
            </a:fontRef>
          </p:style>
        </p:cxnSp>
        <p:cxnSp>
          <p:nvCxnSpPr>
            <p:cNvPr id="1007" name="diagram_34065_rightcallout_3"/>
            <p:cNvCxnSpPr/>
            <p:nvPr/>
          </p:nvCxnSpPr>
          <p:spPr>
            <a:xfrm flipV="1">
              <a:off x="5257800" y="4587304"/>
              <a:ext cx="342900" cy="0"/>
            </a:xfrm>
            <a:prstGeom prst="line">
              <a:avLst/>
            </a:prstGeom>
            <a:solidFill>
              <a:srgbClr val="000000"/>
            </a:solidFill>
            <a:ln w="12700">
              <a:solidFill>
                <a:srgbClr val="F4A460"/>
              </a:solidFill>
            </a:ln>
          </p:spPr>
          <p:style>
            <a:lnRef idx="1">
              <a:schemeClr val="accent1"/>
            </a:lnRef>
            <a:fillRef idx="0">
              <a:schemeClr val="accent1"/>
            </a:fillRef>
            <a:effectRef idx="0">
              <a:schemeClr val="accent1"/>
            </a:effectRef>
            <a:fontRef idx="minor">
              <a:schemeClr val="tx1"/>
            </a:fontRef>
          </p:style>
        </p:cxnSp>
        <p:cxnSp>
          <p:nvCxnSpPr>
            <p:cNvPr id="1008" name="diagram_34065_connector_3"/>
            <p:cNvCxnSpPr/>
            <p:nvPr/>
          </p:nvCxnSpPr>
          <p:spPr>
            <a:xfrm>
              <a:off x="3886200" y="2491430"/>
              <a:ext cx="1371600" cy="2095874"/>
            </a:xfrm>
            <a:prstGeom prst="line">
              <a:avLst/>
            </a:prstGeom>
            <a:solidFill>
              <a:srgbClr val="000000"/>
            </a:solidFill>
            <a:ln w="38100">
              <a:solidFill>
                <a:srgbClr val="F4A460"/>
              </a:solidFill>
            </a:ln>
          </p:spPr>
          <p:style>
            <a:lnRef idx="1">
              <a:schemeClr val="accent1"/>
            </a:lnRef>
            <a:fillRef idx="0">
              <a:schemeClr val="accent1"/>
            </a:fillRef>
            <a:effectRef idx="0">
              <a:schemeClr val="accent1"/>
            </a:effectRef>
            <a:fontRef idx="minor">
              <a:schemeClr val="tx1"/>
            </a:fontRef>
          </p:style>
        </p:cxnSp>
        <p:sp>
          <p:nvSpPr>
            <p:cNvPr id="1009" name="diagram_34065_leftdot_3"/>
            <p:cNvSpPr/>
            <p:nvPr/>
          </p:nvSpPr>
          <p:spPr>
            <a:xfrm>
              <a:off x="3863340" y="2468570"/>
              <a:ext cx="50800" cy="50800"/>
            </a:xfrm>
            <a:prstGeom prst="ellipse">
              <a:avLst/>
            </a:prstGeom>
            <a:solidFill>
              <a:srgbClr val="F4A46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0" name="diagram_34065_rightdot_3"/>
            <p:cNvSpPr/>
            <p:nvPr/>
          </p:nvSpPr>
          <p:spPr>
            <a:xfrm>
              <a:off x="5234940" y="4564444"/>
              <a:ext cx="50800" cy="50800"/>
            </a:xfrm>
            <a:prstGeom prst="ellipse">
              <a:avLst/>
            </a:prstGeom>
            <a:solidFill>
              <a:srgbClr val="F4A460"/>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1" name="diagram_34065_leftpoint_5"/>
            <p:cNvSpPr txBox="1"/>
            <p:nvPr/>
          </p:nvSpPr>
          <p:spPr>
            <a:xfrm>
              <a:off x="3474720" y="2651760"/>
              <a:ext cx="0" cy="0"/>
            </a:xfrm>
            <a:prstGeom prst="rect">
              <a:avLst/>
            </a:prstGeom>
            <a:noFill/>
          </p:spPr>
          <p:txBody>
            <a:bodyPr wrap="none" rtlCol="0">
              <a:noAutofit/>
            </a:bodyPr>
            <a:lstStyle/>
            <a:p>
              <a:pPr algn="r"/>
              <a:r>
                <a:rPr lang="en-US" sz="1600" b="1" dirty="0">
                  <a:solidFill>
                    <a:srgbClr val="778899"/>
                  </a:solidFill>
                </a:rPr>
                <a:t>Early rehabilitation</a:t>
              </a:r>
              <a:endParaRPr lang="en-US" sz="1600" b="1" dirty="0"/>
            </a:p>
          </p:txBody>
        </p:sp>
        <p:sp>
          <p:nvSpPr>
            <p:cNvPr id="1012" name="diagram_34065_rightpoint_5"/>
            <p:cNvSpPr txBox="1"/>
            <p:nvPr/>
          </p:nvSpPr>
          <p:spPr>
            <a:xfrm>
              <a:off x="5669280" y="2871022"/>
              <a:ext cx="0" cy="0"/>
            </a:xfrm>
            <a:prstGeom prst="rect">
              <a:avLst/>
            </a:prstGeom>
            <a:noFill/>
          </p:spPr>
          <p:txBody>
            <a:bodyPr wrap="none" rtlCol="0">
              <a:noAutofit/>
            </a:bodyPr>
            <a:lstStyle/>
            <a:p>
              <a:r>
                <a:rPr lang="en-US" sz="1600" b="1" dirty="0">
                  <a:solidFill>
                    <a:srgbClr val="778899"/>
                  </a:solidFill>
                </a:rPr>
                <a:t>Early rehabilitation</a:t>
              </a:r>
              <a:endParaRPr lang="en-US" sz="1600" b="1" dirty="0"/>
            </a:p>
          </p:txBody>
        </p:sp>
        <p:cxnSp>
          <p:nvCxnSpPr>
            <p:cNvPr id="1013" name="diagram_34065_leftcallout_5"/>
            <p:cNvCxnSpPr/>
            <p:nvPr/>
          </p:nvCxnSpPr>
          <p:spPr>
            <a:xfrm flipV="1">
              <a:off x="3543300" y="2712048"/>
              <a:ext cx="342900" cy="22007"/>
            </a:xfrm>
            <a:prstGeom prst="line">
              <a:avLst/>
            </a:prstGeom>
            <a:solidFill>
              <a:srgbClr val="000000"/>
            </a:solidFill>
            <a:ln w="12700">
              <a:solidFill>
                <a:srgbClr val="778899"/>
              </a:solidFill>
            </a:ln>
          </p:spPr>
          <p:style>
            <a:lnRef idx="1">
              <a:schemeClr val="accent1"/>
            </a:lnRef>
            <a:fillRef idx="0">
              <a:schemeClr val="accent1"/>
            </a:fillRef>
            <a:effectRef idx="0">
              <a:schemeClr val="accent1"/>
            </a:effectRef>
            <a:fontRef idx="minor">
              <a:schemeClr val="tx1"/>
            </a:fontRef>
          </p:style>
        </p:cxnSp>
        <p:cxnSp>
          <p:nvCxnSpPr>
            <p:cNvPr id="1014" name="diagram_34065_rightcallout_5"/>
            <p:cNvCxnSpPr/>
            <p:nvPr/>
          </p:nvCxnSpPr>
          <p:spPr>
            <a:xfrm flipV="1">
              <a:off x="5257800" y="2953318"/>
              <a:ext cx="342900" cy="0"/>
            </a:xfrm>
            <a:prstGeom prst="line">
              <a:avLst/>
            </a:prstGeom>
            <a:solidFill>
              <a:srgbClr val="000000"/>
            </a:solidFill>
            <a:ln w="12700">
              <a:solidFill>
                <a:srgbClr val="778899"/>
              </a:solidFill>
            </a:ln>
          </p:spPr>
          <p:style>
            <a:lnRef idx="1">
              <a:schemeClr val="accent1"/>
            </a:lnRef>
            <a:fillRef idx="0">
              <a:schemeClr val="accent1"/>
            </a:fillRef>
            <a:effectRef idx="0">
              <a:schemeClr val="accent1"/>
            </a:effectRef>
            <a:fontRef idx="minor">
              <a:schemeClr val="tx1"/>
            </a:fontRef>
          </p:style>
        </p:cxnSp>
        <p:cxnSp>
          <p:nvCxnSpPr>
            <p:cNvPr id="1015" name="diagram_34065_connector_5"/>
            <p:cNvCxnSpPr/>
            <p:nvPr/>
          </p:nvCxnSpPr>
          <p:spPr>
            <a:xfrm>
              <a:off x="3886200" y="2712048"/>
              <a:ext cx="1371600" cy="241269"/>
            </a:xfrm>
            <a:prstGeom prst="line">
              <a:avLst/>
            </a:prstGeom>
            <a:solidFill>
              <a:srgbClr val="000000"/>
            </a:solidFill>
            <a:ln w="38100">
              <a:solidFill>
                <a:srgbClr val="778899"/>
              </a:solidFill>
            </a:ln>
          </p:spPr>
          <p:style>
            <a:lnRef idx="1">
              <a:schemeClr val="accent1"/>
            </a:lnRef>
            <a:fillRef idx="0">
              <a:schemeClr val="accent1"/>
            </a:fillRef>
            <a:effectRef idx="0">
              <a:schemeClr val="accent1"/>
            </a:effectRef>
            <a:fontRef idx="minor">
              <a:schemeClr val="tx1"/>
            </a:fontRef>
          </p:style>
        </p:cxnSp>
        <p:sp>
          <p:nvSpPr>
            <p:cNvPr id="1016" name="diagram_34065_leftdot_5"/>
            <p:cNvSpPr/>
            <p:nvPr/>
          </p:nvSpPr>
          <p:spPr>
            <a:xfrm>
              <a:off x="3863340" y="2689188"/>
              <a:ext cx="50800" cy="50800"/>
            </a:xfrm>
            <a:prstGeom prst="ellipse">
              <a:avLst/>
            </a:prstGeom>
            <a:solidFill>
              <a:srgbClr val="778899"/>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7" name="diagram_34065_rightdot_5"/>
            <p:cNvSpPr/>
            <p:nvPr/>
          </p:nvSpPr>
          <p:spPr>
            <a:xfrm>
              <a:off x="5234940" y="2930458"/>
              <a:ext cx="50800" cy="50800"/>
            </a:xfrm>
            <a:prstGeom prst="ellipse">
              <a:avLst/>
            </a:prstGeom>
            <a:solidFill>
              <a:srgbClr val="778899"/>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8" name="diagram_34065_leftpoint_7"/>
            <p:cNvSpPr txBox="1"/>
            <p:nvPr/>
          </p:nvSpPr>
          <p:spPr>
            <a:xfrm>
              <a:off x="3474720" y="2911782"/>
              <a:ext cx="0" cy="0"/>
            </a:xfrm>
            <a:prstGeom prst="rect">
              <a:avLst/>
            </a:prstGeom>
            <a:noFill/>
          </p:spPr>
          <p:txBody>
            <a:bodyPr wrap="none" rtlCol="0">
              <a:noAutofit/>
            </a:bodyPr>
            <a:lstStyle/>
            <a:p>
              <a:pPr algn="r"/>
              <a:r>
                <a:rPr lang="en-US" sz="1600" b="1" dirty="0">
                  <a:solidFill>
                    <a:srgbClr val="BA55D3"/>
                  </a:solidFill>
                </a:rPr>
                <a:t>Emotional &amp; psychological wellbeing</a:t>
              </a:r>
              <a:endParaRPr lang="en-US" sz="1600" b="1" dirty="0"/>
            </a:p>
          </p:txBody>
        </p:sp>
        <p:sp>
          <p:nvSpPr>
            <p:cNvPr id="1019" name="diagram_34065_rightpoint_7"/>
            <p:cNvSpPr txBox="1"/>
            <p:nvPr/>
          </p:nvSpPr>
          <p:spPr>
            <a:xfrm>
              <a:off x="5669280" y="4066096"/>
              <a:ext cx="0" cy="0"/>
            </a:xfrm>
            <a:prstGeom prst="rect">
              <a:avLst/>
            </a:prstGeom>
            <a:noFill/>
          </p:spPr>
          <p:txBody>
            <a:bodyPr wrap="none" rtlCol="0">
              <a:noAutofit/>
            </a:bodyPr>
            <a:lstStyle/>
            <a:p>
              <a:r>
                <a:rPr lang="en-US" sz="1600" b="1" dirty="0">
                  <a:solidFill>
                    <a:srgbClr val="BA55D3"/>
                  </a:solidFill>
                </a:rPr>
                <a:t>Emotional &amp; psychological wellbeing</a:t>
              </a:r>
              <a:endParaRPr lang="en-US" sz="1600" b="1" dirty="0"/>
            </a:p>
          </p:txBody>
        </p:sp>
        <p:cxnSp>
          <p:nvCxnSpPr>
            <p:cNvPr id="1020" name="diagram_34065_leftcallout_7"/>
            <p:cNvCxnSpPr/>
            <p:nvPr/>
          </p:nvCxnSpPr>
          <p:spPr>
            <a:xfrm>
              <a:off x="3543300" y="2994078"/>
              <a:ext cx="342900" cy="337010"/>
            </a:xfrm>
            <a:prstGeom prst="line">
              <a:avLst/>
            </a:prstGeom>
            <a:solidFill>
              <a:srgbClr val="000000"/>
            </a:solidFill>
            <a:ln w="12700">
              <a:solidFill>
                <a:srgbClr val="BA55D3"/>
              </a:solidFill>
            </a:ln>
          </p:spPr>
          <p:style>
            <a:lnRef idx="1">
              <a:schemeClr val="accent1"/>
            </a:lnRef>
            <a:fillRef idx="0">
              <a:schemeClr val="accent1"/>
            </a:fillRef>
            <a:effectRef idx="0">
              <a:schemeClr val="accent1"/>
            </a:effectRef>
            <a:fontRef idx="minor">
              <a:schemeClr val="tx1"/>
            </a:fontRef>
          </p:style>
        </p:cxnSp>
        <p:cxnSp>
          <p:nvCxnSpPr>
            <p:cNvPr id="1021" name="diagram_34065_rightcallout_7"/>
            <p:cNvCxnSpPr/>
            <p:nvPr/>
          </p:nvCxnSpPr>
          <p:spPr>
            <a:xfrm flipV="1">
              <a:off x="5257800" y="4148392"/>
              <a:ext cx="342900" cy="134680"/>
            </a:xfrm>
            <a:prstGeom prst="line">
              <a:avLst/>
            </a:prstGeom>
            <a:solidFill>
              <a:srgbClr val="000000"/>
            </a:solidFill>
            <a:ln w="12700">
              <a:solidFill>
                <a:srgbClr val="BA55D3"/>
              </a:solidFill>
            </a:ln>
          </p:spPr>
          <p:style>
            <a:lnRef idx="1">
              <a:schemeClr val="accent1"/>
            </a:lnRef>
            <a:fillRef idx="0">
              <a:schemeClr val="accent1"/>
            </a:fillRef>
            <a:effectRef idx="0">
              <a:schemeClr val="accent1"/>
            </a:effectRef>
            <a:fontRef idx="minor">
              <a:schemeClr val="tx1"/>
            </a:fontRef>
          </p:style>
        </p:cxnSp>
        <p:cxnSp>
          <p:nvCxnSpPr>
            <p:cNvPr id="1022" name="diagram_34065_connector_7"/>
            <p:cNvCxnSpPr/>
            <p:nvPr/>
          </p:nvCxnSpPr>
          <p:spPr>
            <a:xfrm>
              <a:off x="3886200" y="3331089"/>
              <a:ext cx="1371600" cy="951983"/>
            </a:xfrm>
            <a:prstGeom prst="line">
              <a:avLst/>
            </a:prstGeom>
            <a:solidFill>
              <a:srgbClr val="000000"/>
            </a:solidFill>
            <a:ln w="38100">
              <a:solidFill>
                <a:srgbClr val="BA55D3"/>
              </a:solidFill>
            </a:ln>
          </p:spPr>
          <p:style>
            <a:lnRef idx="1">
              <a:schemeClr val="accent1"/>
            </a:lnRef>
            <a:fillRef idx="0">
              <a:schemeClr val="accent1"/>
            </a:fillRef>
            <a:effectRef idx="0">
              <a:schemeClr val="accent1"/>
            </a:effectRef>
            <a:fontRef idx="minor">
              <a:schemeClr val="tx1"/>
            </a:fontRef>
          </p:style>
        </p:cxnSp>
        <p:sp>
          <p:nvSpPr>
            <p:cNvPr id="1023" name="diagram_34065_leftdot_7"/>
            <p:cNvSpPr/>
            <p:nvPr/>
          </p:nvSpPr>
          <p:spPr>
            <a:xfrm>
              <a:off x="3863340" y="3308229"/>
              <a:ext cx="50800" cy="50800"/>
            </a:xfrm>
            <a:prstGeom prst="ellipse">
              <a:avLst/>
            </a:prstGeom>
            <a:solidFill>
              <a:srgbClr val="BA55D3"/>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4" name="diagram_34065_rightdot_7"/>
            <p:cNvSpPr/>
            <p:nvPr/>
          </p:nvSpPr>
          <p:spPr>
            <a:xfrm>
              <a:off x="5234940" y="4260212"/>
              <a:ext cx="50800" cy="50800"/>
            </a:xfrm>
            <a:prstGeom prst="ellipse">
              <a:avLst/>
            </a:prstGeom>
            <a:solidFill>
              <a:srgbClr val="BA55D3"/>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5" name="diagram_34065_leftpoint_6"/>
            <p:cNvSpPr txBox="1"/>
            <p:nvPr/>
          </p:nvSpPr>
          <p:spPr>
            <a:xfrm>
              <a:off x="3474720" y="3131238"/>
              <a:ext cx="0" cy="0"/>
            </a:xfrm>
            <a:prstGeom prst="rect">
              <a:avLst/>
            </a:prstGeom>
            <a:noFill/>
          </p:spPr>
          <p:txBody>
            <a:bodyPr wrap="none" rtlCol="0">
              <a:noAutofit/>
            </a:bodyPr>
            <a:lstStyle/>
            <a:p>
              <a:pPr algn="r"/>
              <a:r>
                <a:rPr lang="en-US" sz="1600" b="1" dirty="0">
                  <a:solidFill>
                    <a:srgbClr val="B8860B"/>
                  </a:solidFill>
                </a:rPr>
                <a:t>Rehabilitation environment</a:t>
              </a:r>
              <a:endParaRPr lang="en-US" sz="1600" b="1" dirty="0"/>
            </a:p>
          </p:txBody>
        </p:sp>
        <p:sp>
          <p:nvSpPr>
            <p:cNvPr id="1026" name="diagram_34065_rightpoint_6"/>
            <p:cNvSpPr txBox="1"/>
            <p:nvPr/>
          </p:nvSpPr>
          <p:spPr>
            <a:xfrm>
              <a:off x="5669280" y="3593320"/>
              <a:ext cx="0" cy="0"/>
            </a:xfrm>
            <a:prstGeom prst="rect">
              <a:avLst/>
            </a:prstGeom>
            <a:noFill/>
          </p:spPr>
          <p:txBody>
            <a:bodyPr wrap="none" rtlCol="0">
              <a:noAutofit/>
            </a:bodyPr>
            <a:lstStyle/>
            <a:p>
              <a:r>
                <a:rPr lang="en-US" sz="1600" b="1" dirty="0">
                  <a:solidFill>
                    <a:srgbClr val="B8860B"/>
                  </a:solidFill>
                </a:rPr>
                <a:t>Rehabilitation environment</a:t>
              </a:r>
              <a:endParaRPr lang="en-US" sz="1600" b="1" dirty="0"/>
            </a:p>
          </p:txBody>
        </p:sp>
        <p:cxnSp>
          <p:nvCxnSpPr>
            <p:cNvPr id="1027" name="diagram_34065_leftcallout_6"/>
            <p:cNvCxnSpPr/>
            <p:nvPr/>
          </p:nvCxnSpPr>
          <p:spPr>
            <a:xfrm>
              <a:off x="3543300" y="3213534"/>
              <a:ext cx="342900" cy="322558"/>
            </a:xfrm>
            <a:prstGeom prst="line">
              <a:avLst/>
            </a:prstGeom>
            <a:solidFill>
              <a:srgbClr val="000000"/>
            </a:solidFill>
            <a:ln w="12700">
              <a:solidFill>
                <a:srgbClr val="B8860B"/>
              </a:solidFill>
            </a:ln>
          </p:spPr>
          <p:style>
            <a:lnRef idx="1">
              <a:schemeClr val="accent1"/>
            </a:lnRef>
            <a:fillRef idx="0">
              <a:schemeClr val="accent1"/>
            </a:fillRef>
            <a:effectRef idx="0">
              <a:schemeClr val="accent1"/>
            </a:effectRef>
            <a:fontRef idx="minor">
              <a:schemeClr val="tx1"/>
            </a:fontRef>
          </p:style>
        </p:cxnSp>
        <p:cxnSp>
          <p:nvCxnSpPr>
            <p:cNvPr id="1028" name="diagram_34065_rightcallout_6"/>
            <p:cNvCxnSpPr/>
            <p:nvPr/>
          </p:nvCxnSpPr>
          <p:spPr>
            <a:xfrm flipV="1">
              <a:off x="5257800" y="3675616"/>
              <a:ext cx="342900" cy="0"/>
            </a:xfrm>
            <a:prstGeom prst="line">
              <a:avLst/>
            </a:prstGeom>
            <a:solidFill>
              <a:srgbClr val="000000"/>
            </a:solidFill>
            <a:ln w="12700">
              <a:solidFill>
                <a:srgbClr val="B8860B"/>
              </a:solidFill>
            </a:ln>
          </p:spPr>
          <p:style>
            <a:lnRef idx="1">
              <a:schemeClr val="accent1"/>
            </a:lnRef>
            <a:fillRef idx="0">
              <a:schemeClr val="accent1"/>
            </a:fillRef>
            <a:effectRef idx="0">
              <a:schemeClr val="accent1"/>
            </a:effectRef>
            <a:fontRef idx="minor">
              <a:schemeClr val="tx1"/>
            </a:fontRef>
          </p:style>
        </p:cxnSp>
        <p:cxnSp>
          <p:nvCxnSpPr>
            <p:cNvPr id="1029" name="diagram_34065_connector_6"/>
            <p:cNvCxnSpPr/>
            <p:nvPr/>
          </p:nvCxnSpPr>
          <p:spPr>
            <a:xfrm>
              <a:off x="3886200" y="3536093"/>
              <a:ext cx="1371600" cy="139523"/>
            </a:xfrm>
            <a:prstGeom prst="line">
              <a:avLst/>
            </a:prstGeom>
            <a:solidFill>
              <a:srgbClr val="000000"/>
            </a:solidFill>
            <a:ln w="38100">
              <a:solidFill>
                <a:srgbClr val="B8860B"/>
              </a:solidFill>
            </a:ln>
          </p:spPr>
          <p:style>
            <a:lnRef idx="1">
              <a:schemeClr val="accent1"/>
            </a:lnRef>
            <a:fillRef idx="0">
              <a:schemeClr val="accent1"/>
            </a:fillRef>
            <a:effectRef idx="0">
              <a:schemeClr val="accent1"/>
            </a:effectRef>
            <a:fontRef idx="minor">
              <a:schemeClr val="tx1"/>
            </a:fontRef>
          </p:style>
        </p:cxnSp>
        <p:sp>
          <p:nvSpPr>
            <p:cNvPr id="1030" name="diagram_34065_leftdot_6"/>
            <p:cNvSpPr/>
            <p:nvPr/>
          </p:nvSpPr>
          <p:spPr>
            <a:xfrm>
              <a:off x="3863340" y="3513233"/>
              <a:ext cx="50800" cy="50800"/>
            </a:xfrm>
            <a:prstGeom prst="ellipse">
              <a:avLst/>
            </a:prstGeom>
            <a:solidFill>
              <a:srgbClr val="B8860B"/>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1" name="diagram_34065_rightdot_6"/>
            <p:cNvSpPr/>
            <p:nvPr/>
          </p:nvSpPr>
          <p:spPr>
            <a:xfrm>
              <a:off x="5234940" y="3652756"/>
              <a:ext cx="50800" cy="50800"/>
            </a:xfrm>
            <a:prstGeom prst="ellipse">
              <a:avLst/>
            </a:prstGeom>
            <a:solidFill>
              <a:srgbClr val="B8860B"/>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2" name="diagram_34065_leftpoint_1"/>
            <p:cNvSpPr txBox="1"/>
            <p:nvPr/>
          </p:nvSpPr>
          <p:spPr>
            <a:xfrm>
              <a:off x="3474720" y="3350694"/>
              <a:ext cx="0" cy="0"/>
            </a:xfrm>
            <a:prstGeom prst="rect">
              <a:avLst/>
            </a:prstGeom>
            <a:noFill/>
          </p:spPr>
          <p:txBody>
            <a:bodyPr wrap="none" rtlCol="0">
              <a:noAutofit/>
            </a:bodyPr>
            <a:lstStyle/>
            <a:p>
              <a:pPr algn="r"/>
              <a:r>
                <a:rPr lang="en-US" sz="1600" b="1" dirty="0">
                  <a:solidFill>
                    <a:srgbClr val="CD5C5C"/>
                  </a:solidFill>
                </a:rPr>
                <a:t>Long-term support</a:t>
              </a:r>
              <a:endParaRPr lang="en-US" sz="1600" b="1" dirty="0"/>
            </a:p>
          </p:txBody>
        </p:sp>
        <p:sp>
          <p:nvSpPr>
            <p:cNvPr id="1033" name="diagram_34065_rightpoint_1"/>
            <p:cNvSpPr txBox="1"/>
            <p:nvPr/>
          </p:nvSpPr>
          <p:spPr>
            <a:xfrm>
              <a:off x="5669280" y="3846640"/>
              <a:ext cx="0" cy="0"/>
            </a:xfrm>
            <a:prstGeom prst="rect">
              <a:avLst/>
            </a:prstGeom>
            <a:noFill/>
          </p:spPr>
          <p:txBody>
            <a:bodyPr wrap="none" rtlCol="0">
              <a:noAutofit/>
            </a:bodyPr>
            <a:lstStyle/>
            <a:p>
              <a:r>
                <a:rPr lang="en-US" sz="1600" b="1" dirty="0">
                  <a:solidFill>
                    <a:srgbClr val="CD5C5C"/>
                  </a:solidFill>
                </a:rPr>
                <a:t>Long-term support</a:t>
              </a:r>
              <a:endParaRPr lang="en-US" sz="1600" b="1" dirty="0"/>
            </a:p>
          </p:txBody>
        </p:sp>
        <p:cxnSp>
          <p:nvCxnSpPr>
            <p:cNvPr id="1034" name="diagram_34065_leftcallout_1"/>
            <p:cNvCxnSpPr/>
            <p:nvPr/>
          </p:nvCxnSpPr>
          <p:spPr>
            <a:xfrm>
              <a:off x="3543300" y="3432990"/>
              <a:ext cx="342900" cy="130805"/>
            </a:xfrm>
            <a:prstGeom prst="line">
              <a:avLst/>
            </a:prstGeom>
            <a:solidFill>
              <a:srgbClr val="000000"/>
            </a:solidFill>
            <a:ln w="12700">
              <a:solidFill>
                <a:srgbClr val="CD5C5C"/>
              </a:solidFill>
            </a:ln>
          </p:spPr>
          <p:style>
            <a:lnRef idx="1">
              <a:schemeClr val="accent1"/>
            </a:lnRef>
            <a:fillRef idx="0">
              <a:schemeClr val="accent1"/>
            </a:fillRef>
            <a:effectRef idx="0">
              <a:schemeClr val="accent1"/>
            </a:effectRef>
            <a:fontRef idx="minor">
              <a:schemeClr val="tx1"/>
            </a:fontRef>
          </p:style>
        </p:cxnSp>
        <p:cxnSp>
          <p:nvCxnSpPr>
            <p:cNvPr id="1035" name="diagram_34065_rightcallout_1"/>
            <p:cNvCxnSpPr/>
            <p:nvPr/>
          </p:nvCxnSpPr>
          <p:spPr>
            <a:xfrm flipV="1">
              <a:off x="5257800" y="3928936"/>
              <a:ext cx="342900" cy="206553"/>
            </a:xfrm>
            <a:prstGeom prst="line">
              <a:avLst/>
            </a:prstGeom>
            <a:solidFill>
              <a:srgbClr val="000000"/>
            </a:solidFill>
            <a:ln w="12700">
              <a:solidFill>
                <a:srgbClr val="CD5C5C"/>
              </a:solidFill>
            </a:ln>
          </p:spPr>
          <p:style>
            <a:lnRef idx="1">
              <a:schemeClr val="accent1"/>
            </a:lnRef>
            <a:fillRef idx="0">
              <a:schemeClr val="accent1"/>
            </a:fillRef>
            <a:effectRef idx="0">
              <a:schemeClr val="accent1"/>
            </a:effectRef>
            <a:fontRef idx="minor">
              <a:schemeClr val="tx1"/>
            </a:fontRef>
          </p:style>
        </p:cxnSp>
        <p:cxnSp>
          <p:nvCxnSpPr>
            <p:cNvPr id="1036" name="diagram_34065_connector_1"/>
            <p:cNvCxnSpPr/>
            <p:nvPr/>
          </p:nvCxnSpPr>
          <p:spPr>
            <a:xfrm>
              <a:off x="3886200" y="3563796"/>
              <a:ext cx="1371600" cy="571693"/>
            </a:xfrm>
            <a:prstGeom prst="line">
              <a:avLst/>
            </a:prstGeom>
            <a:solidFill>
              <a:srgbClr val="000000"/>
            </a:solidFill>
            <a:ln w="38100">
              <a:solidFill>
                <a:srgbClr val="CD5C5C"/>
              </a:solidFill>
            </a:ln>
          </p:spPr>
          <p:style>
            <a:lnRef idx="1">
              <a:schemeClr val="accent1"/>
            </a:lnRef>
            <a:fillRef idx="0">
              <a:schemeClr val="accent1"/>
            </a:fillRef>
            <a:effectRef idx="0">
              <a:schemeClr val="accent1"/>
            </a:effectRef>
            <a:fontRef idx="minor">
              <a:schemeClr val="tx1"/>
            </a:fontRef>
          </p:style>
        </p:cxnSp>
        <p:sp>
          <p:nvSpPr>
            <p:cNvPr id="1037" name="diagram_34065_leftdot_1"/>
            <p:cNvSpPr/>
            <p:nvPr/>
          </p:nvSpPr>
          <p:spPr>
            <a:xfrm>
              <a:off x="3863340" y="3540936"/>
              <a:ext cx="50800" cy="50800"/>
            </a:xfrm>
            <a:prstGeom prst="ellipse">
              <a:avLst/>
            </a:prstGeom>
            <a:solidFill>
              <a:srgbClr val="CD5C5C"/>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8" name="diagram_34065_rightdot_1"/>
            <p:cNvSpPr/>
            <p:nvPr/>
          </p:nvSpPr>
          <p:spPr>
            <a:xfrm>
              <a:off x="5234940" y="4112630"/>
              <a:ext cx="50800" cy="50800"/>
            </a:xfrm>
            <a:prstGeom prst="ellipse">
              <a:avLst/>
            </a:prstGeom>
            <a:solidFill>
              <a:srgbClr val="CD5C5C"/>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9" name="diagram_34065_leftpoint_4"/>
            <p:cNvSpPr txBox="1"/>
            <p:nvPr/>
          </p:nvSpPr>
          <p:spPr>
            <a:xfrm>
              <a:off x="3474720" y="3570150"/>
              <a:ext cx="0" cy="0"/>
            </a:xfrm>
            <a:prstGeom prst="rect">
              <a:avLst/>
            </a:prstGeom>
            <a:noFill/>
          </p:spPr>
          <p:txBody>
            <a:bodyPr wrap="none" rtlCol="0">
              <a:noAutofit/>
            </a:bodyPr>
            <a:lstStyle/>
            <a:p>
              <a:pPr algn="r"/>
              <a:r>
                <a:rPr lang="en-US" sz="1600" b="1" dirty="0">
                  <a:solidFill>
                    <a:srgbClr val="3CB371"/>
                  </a:solidFill>
                </a:rPr>
                <a:t>Structured therapy input</a:t>
              </a:r>
              <a:endParaRPr lang="en-US" sz="1600" b="1" dirty="0"/>
            </a:p>
          </p:txBody>
        </p:sp>
        <p:sp>
          <p:nvSpPr>
            <p:cNvPr id="1040" name="diagram_34065_rightpoint_4"/>
            <p:cNvSpPr txBox="1"/>
            <p:nvPr/>
          </p:nvSpPr>
          <p:spPr>
            <a:xfrm>
              <a:off x="5669280" y="4285552"/>
              <a:ext cx="0" cy="0"/>
            </a:xfrm>
            <a:prstGeom prst="rect">
              <a:avLst/>
            </a:prstGeom>
            <a:noFill/>
          </p:spPr>
          <p:txBody>
            <a:bodyPr wrap="none" rtlCol="0">
              <a:noAutofit/>
            </a:bodyPr>
            <a:lstStyle/>
            <a:p>
              <a:r>
                <a:rPr lang="en-US" sz="1600" b="1" dirty="0">
                  <a:solidFill>
                    <a:srgbClr val="3CB371"/>
                  </a:solidFill>
                </a:rPr>
                <a:t>Structured therapy input</a:t>
              </a:r>
              <a:endParaRPr lang="en-US" sz="1600" b="1" dirty="0"/>
            </a:p>
          </p:txBody>
        </p:sp>
        <p:cxnSp>
          <p:nvCxnSpPr>
            <p:cNvPr id="1041" name="diagram_34065_leftcallout_4"/>
            <p:cNvCxnSpPr/>
            <p:nvPr/>
          </p:nvCxnSpPr>
          <p:spPr>
            <a:xfrm flipV="1">
              <a:off x="3543300" y="3652446"/>
              <a:ext cx="342900" cy="0"/>
            </a:xfrm>
            <a:prstGeom prst="line">
              <a:avLst/>
            </a:prstGeom>
            <a:solidFill>
              <a:srgbClr val="000000"/>
            </a:solidFill>
            <a:ln w="12700">
              <a:solidFill>
                <a:srgbClr val="3CB371"/>
              </a:solidFill>
            </a:ln>
          </p:spPr>
          <p:style>
            <a:lnRef idx="1">
              <a:schemeClr val="accent1"/>
            </a:lnRef>
            <a:fillRef idx="0">
              <a:schemeClr val="accent1"/>
            </a:fillRef>
            <a:effectRef idx="0">
              <a:schemeClr val="accent1"/>
            </a:effectRef>
            <a:fontRef idx="minor">
              <a:schemeClr val="tx1"/>
            </a:fontRef>
          </p:style>
        </p:cxnSp>
        <p:cxnSp>
          <p:nvCxnSpPr>
            <p:cNvPr id="1042" name="diagram_34065_rightcallout_4"/>
            <p:cNvCxnSpPr/>
            <p:nvPr/>
          </p:nvCxnSpPr>
          <p:spPr>
            <a:xfrm flipV="1">
              <a:off x="5257800" y="4367848"/>
              <a:ext cx="342900" cy="123250"/>
            </a:xfrm>
            <a:prstGeom prst="line">
              <a:avLst/>
            </a:prstGeom>
            <a:solidFill>
              <a:srgbClr val="000000"/>
            </a:solidFill>
            <a:ln w="12700">
              <a:solidFill>
                <a:srgbClr val="3CB371"/>
              </a:solidFill>
            </a:ln>
          </p:spPr>
          <p:style>
            <a:lnRef idx="1">
              <a:schemeClr val="accent1"/>
            </a:lnRef>
            <a:fillRef idx="0">
              <a:schemeClr val="accent1"/>
            </a:fillRef>
            <a:effectRef idx="0">
              <a:schemeClr val="accent1"/>
            </a:effectRef>
            <a:fontRef idx="minor">
              <a:schemeClr val="tx1"/>
            </a:fontRef>
          </p:style>
        </p:cxnSp>
        <p:cxnSp>
          <p:nvCxnSpPr>
            <p:cNvPr id="1043" name="diagram_34065_connector_4"/>
            <p:cNvCxnSpPr/>
            <p:nvPr/>
          </p:nvCxnSpPr>
          <p:spPr>
            <a:xfrm>
              <a:off x="3886200" y="3652446"/>
              <a:ext cx="1371600" cy="838652"/>
            </a:xfrm>
            <a:prstGeom prst="line">
              <a:avLst/>
            </a:prstGeom>
            <a:solidFill>
              <a:srgbClr val="000000"/>
            </a:solidFill>
            <a:ln w="38100">
              <a:solidFill>
                <a:srgbClr val="3CB371"/>
              </a:solidFill>
            </a:ln>
          </p:spPr>
          <p:style>
            <a:lnRef idx="1">
              <a:schemeClr val="accent1"/>
            </a:lnRef>
            <a:fillRef idx="0">
              <a:schemeClr val="accent1"/>
            </a:fillRef>
            <a:effectRef idx="0">
              <a:schemeClr val="accent1"/>
            </a:effectRef>
            <a:fontRef idx="minor">
              <a:schemeClr val="tx1"/>
            </a:fontRef>
          </p:style>
        </p:cxnSp>
        <p:sp>
          <p:nvSpPr>
            <p:cNvPr id="1044" name="diagram_34065_leftdot_4"/>
            <p:cNvSpPr/>
            <p:nvPr/>
          </p:nvSpPr>
          <p:spPr>
            <a:xfrm>
              <a:off x="3863340" y="3629586"/>
              <a:ext cx="50800" cy="50800"/>
            </a:xfrm>
            <a:prstGeom prst="ellipse">
              <a:avLst/>
            </a:prstGeom>
            <a:solidFill>
              <a:srgbClr val="3CB371"/>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5" name="diagram_34065_rightdot_4"/>
            <p:cNvSpPr/>
            <p:nvPr/>
          </p:nvSpPr>
          <p:spPr>
            <a:xfrm>
              <a:off x="5234940" y="4468238"/>
              <a:ext cx="50800" cy="50800"/>
            </a:xfrm>
            <a:prstGeom prst="ellipse">
              <a:avLst/>
            </a:prstGeom>
            <a:solidFill>
              <a:srgbClr val="3CB371"/>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6" name="diagram_34065_leftpoint_2"/>
            <p:cNvSpPr txBox="1"/>
            <p:nvPr/>
          </p:nvSpPr>
          <p:spPr>
            <a:xfrm>
              <a:off x="3474720" y="3867330"/>
              <a:ext cx="0" cy="0"/>
            </a:xfrm>
            <a:prstGeom prst="rect">
              <a:avLst/>
            </a:prstGeom>
            <a:noFill/>
          </p:spPr>
          <p:txBody>
            <a:bodyPr wrap="none" rtlCol="0">
              <a:noAutofit/>
            </a:bodyPr>
            <a:lstStyle/>
            <a:p>
              <a:pPr algn="r"/>
              <a:r>
                <a:rPr lang="en-US" sz="1600" b="1" dirty="0">
                  <a:solidFill>
                    <a:srgbClr val="9ACD32"/>
                  </a:solidFill>
                </a:rPr>
                <a:t>Communication &amp; coordination</a:t>
              </a:r>
              <a:endParaRPr lang="en-US" sz="1600" b="1" dirty="0"/>
            </a:p>
          </p:txBody>
        </p:sp>
        <p:sp>
          <p:nvSpPr>
            <p:cNvPr id="1047" name="diagram_34065_rightpoint_2"/>
            <p:cNvSpPr txBox="1"/>
            <p:nvPr/>
          </p:nvSpPr>
          <p:spPr>
            <a:xfrm>
              <a:off x="5669280" y="5379926"/>
              <a:ext cx="0" cy="0"/>
            </a:xfrm>
            <a:prstGeom prst="rect">
              <a:avLst/>
            </a:prstGeom>
            <a:noFill/>
          </p:spPr>
          <p:txBody>
            <a:bodyPr wrap="none" rtlCol="0">
              <a:noAutofit/>
            </a:bodyPr>
            <a:lstStyle/>
            <a:p>
              <a:r>
                <a:rPr lang="en-US" sz="1600" b="1" dirty="0">
                  <a:solidFill>
                    <a:srgbClr val="9ACD32"/>
                  </a:solidFill>
                </a:rPr>
                <a:t>Communication &amp; coordination</a:t>
              </a:r>
              <a:endParaRPr lang="en-US" sz="1600" b="1" dirty="0"/>
            </a:p>
          </p:txBody>
        </p:sp>
        <p:cxnSp>
          <p:nvCxnSpPr>
            <p:cNvPr id="1048" name="diagram_34065_leftcallout_2"/>
            <p:cNvCxnSpPr/>
            <p:nvPr/>
          </p:nvCxnSpPr>
          <p:spPr>
            <a:xfrm flipV="1">
              <a:off x="3543300" y="3949626"/>
              <a:ext cx="342900" cy="0"/>
            </a:xfrm>
            <a:prstGeom prst="line">
              <a:avLst/>
            </a:prstGeom>
            <a:solidFill>
              <a:srgbClr val="000000"/>
            </a:solidFill>
            <a:ln w="12700">
              <a:solidFill>
                <a:srgbClr val="9ACD32"/>
              </a:solidFill>
            </a:ln>
          </p:spPr>
          <p:style>
            <a:lnRef idx="1">
              <a:schemeClr val="accent1"/>
            </a:lnRef>
            <a:fillRef idx="0">
              <a:schemeClr val="accent1"/>
            </a:fillRef>
            <a:effectRef idx="0">
              <a:schemeClr val="accent1"/>
            </a:effectRef>
            <a:fontRef idx="minor">
              <a:schemeClr val="tx1"/>
            </a:fontRef>
          </p:style>
        </p:cxnSp>
        <p:cxnSp>
          <p:nvCxnSpPr>
            <p:cNvPr id="1049" name="diagram_34065_rightcallout_2"/>
            <p:cNvCxnSpPr/>
            <p:nvPr/>
          </p:nvCxnSpPr>
          <p:spPr>
            <a:xfrm flipV="1">
              <a:off x="5257800" y="5462222"/>
              <a:ext cx="342900" cy="0"/>
            </a:xfrm>
            <a:prstGeom prst="line">
              <a:avLst/>
            </a:prstGeom>
            <a:solidFill>
              <a:srgbClr val="000000"/>
            </a:solidFill>
            <a:ln w="12700">
              <a:solidFill>
                <a:srgbClr val="9ACD32"/>
              </a:solidFill>
            </a:ln>
          </p:spPr>
          <p:style>
            <a:lnRef idx="1">
              <a:schemeClr val="accent1"/>
            </a:lnRef>
            <a:fillRef idx="0">
              <a:schemeClr val="accent1"/>
            </a:fillRef>
            <a:effectRef idx="0">
              <a:schemeClr val="accent1"/>
            </a:effectRef>
            <a:fontRef idx="minor">
              <a:schemeClr val="tx1"/>
            </a:fontRef>
          </p:style>
        </p:cxnSp>
        <p:cxnSp>
          <p:nvCxnSpPr>
            <p:cNvPr id="1050" name="diagram_34065_connector_2"/>
            <p:cNvCxnSpPr/>
            <p:nvPr/>
          </p:nvCxnSpPr>
          <p:spPr>
            <a:xfrm>
              <a:off x="3886200" y="3949626"/>
              <a:ext cx="1371600" cy="1512595"/>
            </a:xfrm>
            <a:prstGeom prst="line">
              <a:avLst/>
            </a:prstGeom>
            <a:solidFill>
              <a:srgbClr val="000000"/>
            </a:solidFill>
            <a:ln w="38100">
              <a:solidFill>
                <a:srgbClr val="9ACD32"/>
              </a:solidFill>
            </a:ln>
          </p:spPr>
          <p:style>
            <a:lnRef idx="1">
              <a:schemeClr val="accent1"/>
            </a:lnRef>
            <a:fillRef idx="0">
              <a:schemeClr val="accent1"/>
            </a:fillRef>
            <a:effectRef idx="0">
              <a:schemeClr val="accent1"/>
            </a:effectRef>
            <a:fontRef idx="minor">
              <a:schemeClr val="tx1"/>
            </a:fontRef>
          </p:style>
        </p:cxnSp>
        <p:sp>
          <p:nvSpPr>
            <p:cNvPr id="1051" name="diagram_34065_leftdot_2"/>
            <p:cNvSpPr/>
            <p:nvPr/>
          </p:nvSpPr>
          <p:spPr>
            <a:xfrm>
              <a:off x="3863340" y="3926766"/>
              <a:ext cx="50800" cy="50800"/>
            </a:xfrm>
            <a:prstGeom prst="ellipse">
              <a:avLst/>
            </a:prstGeom>
            <a:solidFill>
              <a:srgbClr val="9ACD32"/>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2" name="diagram_34065_rightdot_2"/>
            <p:cNvSpPr/>
            <p:nvPr/>
          </p:nvSpPr>
          <p:spPr>
            <a:xfrm>
              <a:off x="5234940" y="5439362"/>
              <a:ext cx="50800" cy="50800"/>
            </a:xfrm>
            <a:prstGeom prst="ellipse">
              <a:avLst/>
            </a:prstGeom>
            <a:solidFill>
              <a:srgbClr val="9ACD32"/>
            </a:solidFill>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3" name="TextBox 1052"/>
            <p:cNvSpPr txBox="1"/>
            <p:nvPr/>
          </p:nvSpPr>
          <p:spPr>
            <a:xfrm>
              <a:off x="3886200" y="5577840"/>
              <a:ext cx="0" cy="0"/>
            </a:xfrm>
            <a:prstGeom prst="rect">
              <a:avLst/>
            </a:prstGeom>
            <a:noFill/>
          </p:spPr>
          <p:txBody>
            <a:bodyPr wrap="none" rtlCol="0">
              <a:noAutofit/>
            </a:bodyPr>
            <a:lstStyle/>
            <a:p>
              <a:r>
                <a:rPr lang="en-US" sz="1200" b="1" dirty="0">
                  <a:solidFill>
                    <a:srgbClr val="000000"/>
                  </a:solidFill>
                </a:rPr>
                <a:t>3.94</a:t>
              </a:r>
              <a:endParaRPr lang="en-US" sz="1200" b="1" dirty="0"/>
            </a:p>
          </p:txBody>
        </p:sp>
        <p:sp>
          <p:nvSpPr>
            <p:cNvPr id="1054" name="TextBox 1053"/>
            <p:cNvSpPr txBox="1"/>
            <p:nvPr/>
          </p:nvSpPr>
          <p:spPr>
            <a:xfrm>
              <a:off x="5257800" y="5577840"/>
              <a:ext cx="0" cy="0"/>
            </a:xfrm>
            <a:prstGeom prst="rect">
              <a:avLst/>
            </a:prstGeom>
            <a:noFill/>
          </p:spPr>
          <p:txBody>
            <a:bodyPr wrap="none" rtlCol="0">
              <a:noAutofit/>
            </a:bodyPr>
            <a:lstStyle/>
            <a:p>
              <a:pPr algn="r"/>
              <a:r>
                <a:rPr lang="en-US" sz="1200" b="1" dirty="0">
                  <a:solidFill>
                    <a:srgbClr val="000000"/>
                  </a:solidFill>
                </a:rPr>
                <a:t>3.94</a:t>
              </a:r>
              <a:endParaRPr lang="en-US" sz="1200" b="1" dirty="0"/>
            </a:p>
          </p:txBody>
        </p:sp>
        <p:sp>
          <p:nvSpPr>
            <p:cNvPr id="1055" name="TextBox 1054"/>
            <p:cNvSpPr txBox="1"/>
            <p:nvPr/>
          </p:nvSpPr>
          <p:spPr>
            <a:xfrm>
              <a:off x="3886200" y="2286000"/>
              <a:ext cx="0" cy="0"/>
            </a:xfrm>
            <a:prstGeom prst="rect">
              <a:avLst/>
            </a:prstGeom>
            <a:noFill/>
          </p:spPr>
          <p:txBody>
            <a:bodyPr wrap="none" rtlCol="0">
              <a:noAutofit/>
            </a:bodyPr>
            <a:lstStyle/>
            <a:p>
              <a:r>
                <a:rPr lang="en-US" sz="1200" b="1" dirty="0">
                  <a:solidFill>
                    <a:srgbClr val="000000"/>
                  </a:solidFill>
                </a:rPr>
                <a:t>4.53</a:t>
              </a:r>
              <a:endParaRPr lang="en-US" sz="1200" b="1" dirty="0"/>
            </a:p>
          </p:txBody>
        </p:sp>
        <p:sp>
          <p:nvSpPr>
            <p:cNvPr id="1056" name="TextBox 1055"/>
            <p:cNvSpPr txBox="1"/>
            <p:nvPr/>
          </p:nvSpPr>
          <p:spPr>
            <a:xfrm>
              <a:off x="5257800" y="2286000"/>
              <a:ext cx="0" cy="0"/>
            </a:xfrm>
            <a:prstGeom prst="rect">
              <a:avLst/>
            </a:prstGeom>
            <a:noFill/>
          </p:spPr>
          <p:txBody>
            <a:bodyPr wrap="none" rtlCol="0">
              <a:noAutofit/>
            </a:bodyPr>
            <a:lstStyle/>
            <a:p>
              <a:pPr algn="r"/>
              <a:r>
                <a:rPr lang="en-US" sz="1200" b="1" dirty="0">
                  <a:solidFill>
                    <a:srgbClr val="000000"/>
                  </a:solidFill>
                </a:rPr>
                <a:t>4.53</a:t>
              </a:r>
              <a:endParaRPr lang="en-US" sz="1200" b="1" dirty="0"/>
            </a:p>
          </p:txBody>
        </p:sp>
        <p:sp>
          <p:nvSpPr>
            <p:cNvPr id="1057" name="TextBox 1056"/>
            <p:cNvSpPr txBox="1"/>
            <p:nvPr/>
          </p:nvSpPr>
          <p:spPr>
            <a:xfrm>
              <a:off x="4389120" y="5623560"/>
              <a:ext cx="0" cy="0"/>
            </a:xfrm>
            <a:prstGeom prst="rect">
              <a:avLst/>
            </a:prstGeom>
            <a:noFill/>
          </p:spPr>
          <p:txBody>
            <a:bodyPr wrap="none" rtlCol="0">
              <a:noAutofit/>
            </a:bodyPr>
            <a:lstStyle/>
            <a:p>
              <a:endParaRPr lang="en-US" sz="1000" b="1" dirty="0" smtClean="0">
                <a:solidFill>
                  <a:srgbClr val="000000"/>
                </a:solidFill>
              </a:endParaRPr>
            </a:p>
            <a:p>
              <a:r>
                <a:rPr lang="en-US" sz="1000" b="1" dirty="0" smtClean="0">
                  <a:solidFill>
                    <a:srgbClr val="000000"/>
                  </a:solidFill>
                </a:rPr>
                <a:t>r </a:t>
              </a:r>
              <a:r>
                <a:rPr lang="en-US" sz="1000" b="1" dirty="0">
                  <a:solidFill>
                    <a:srgbClr val="000000"/>
                  </a:solidFill>
                </a:rPr>
                <a:t>= 0.49</a:t>
              </a:r>
              <a:endParaRPr lang="en-US" sz="1000" dirty="0"/>
            </a:p>
          </p:txBody>
        </p:sp>
      </p:grpSp>
    </p:spTree>
    <p:extLst>
      <p:ext uri="{BB962C8B-B14F-4D97-AF65-F5344CB8AC3E}">
        <p14:creationId xmlns:p14="http://schemas.microsoft.com/office/powerpoint/2010/main" val="3051058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732</Words>
  <Application>Microsoft Office PowerPoint</Application>
  <PresentationFormat>On-screen Show (4:3)</PresentationFormat>
  <Paragraphs>326</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Conceptualising the key components of rehabilitation following major musculoskeletal trauma: a mixed methods service evaluation </vt:lpstr>
      <vt:lpstr>Background</vt:lpstr>
      <vt:lpstr>Project aims</vt:lpstr>
      <vt:lpstr>Part 1: ideas generation </vt:lpstr>
      <vt:lpstr>Part 1: ideas generation </vt:lpstr>
      <vt:lpstr>Part 2: sorting and rating </vt:lpstr>
      <vt:lpstr>Point Map</vt:lpstr>
      <vt:lpstr>Cluster Map</vt:lpstr>
      <vt:lpstr>Pattern Match - Importance vs Success (all participants)</vt:lpstr>
      <vt:lpstr>PowerPoint Presentation</vt:lpstr>
      <vt:lpstr>Go Zone - Emotional and psychological wellbeing</vt:lpstr>
      <vt:lpstr>Go Zone - Rehabilitation environment</vt:lpstr>
      <vt:lpstr>Summary</vt:lpstr>
      <vt:lpstr>Thank you for listening!</vt:lpstr>
      <vt:lpstr>More information</vt:lpstr>
    </vt:vector>
  </TitlesOfParts>
  <Company>Newcastle upon Tyne Hospitals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Robinson, Lisa (Physiotherapist)</dc:creator>
  <cp:lastModifiedBy>Lisa Robinson</cp:lastModifiedBy>
  <cp:revision>30</cp:revision>
  <dcterms:created xsi:type="dcterms:W3CDTF">2020-01-03T14:30:13Z</dcterms:created>
  <dcterms:modified xsi:type="dcterms:W3CDTF">2020-01-16T08:11:11Z</dcterms:modified>
</cp:coreProperties>
</file>