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0" r:id="rId4"/>
    <p:sldId id="256" r:id="rId5"/>
    <p:sldId id="257" r:id="rId6"/>
    <p:sldId id="265" r:id="rId7"/>
    <p:sldId id="266" r:id="rId8"/>
    <p:sldId id="264" r:id="rId9"/>
    <p:sldId id="258" r:id="rId10"/>
    <p:sldId id="259" r:id="rId11"/>
    <p:sldId id="274" r:id="rId12"/>
    <p:sldId id="277" r:id="rId13"/>
    <p:sldId id="267" r:id="rId14"/>
    <p:sldId id="268" r:id="rId15"/>
    <p:sldId id="271" r:id="rId16"/>
    <p:sldId id="270" r:id="rId17"/>
    <p:sldId id="269" r:id="rId18"/>
    <p:sldId id="272" r:id="rId19"/>
    <p:sldId id="278" r:id="rId20"/>
    <p:sldId id="279" r:id="rId21"/>
    <p:sldId id="273" r:id="rId22"/>
    <p:sldId id="275"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York" initials="SY"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p:scale>
          <a:sx n="85" d="100"/>
          <a:sy n="85" d="100"/>
        </p:scale>
        <p:origin x="-594"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0048A-CAF7-4091-AA9F-CF80C23D8EA6}" type="doc">
      <dgm:prSet loTypeId="urn:microsoft.com/office/officeart/2005/8/layout/vList5" loCatId="list" qsTypeId="urn:microsoft.com/office/officeart/2005/8/quickstyle/simple2" qsCatId="simple" csTypeId="urn:microsoft.com/office/officeart/2005/8/colors/accent1_3" csCatId="accent1" phldr="1"/>
      <dgm:spPr/>
      <dgm:t>
        <a:bodyPr/>
        <a:lstStyle/>
        <a:p>
          <a:endParaRPr lang="en-GB"/>
        </a:p>
      </dgm:t>
    </dgm:pt>
    <dgm:pt modelId="{E1AA6561-AFA3-47B6-967D-399D2E35D389}">
      <dgm:prSet phldrT="[Text]"/>
      <dgm:spPr/>
      <dgm:t>
        <a:bodyPr/>
        <a:lstStyle/>
        <a:p>
          <a:r>
            <a:rPr lang="en-GB" dirty="0"/>
            <a:t>East Surrey Pilot</a:t>
          </a:r>
        </a:p>
      </dgm:t>
    </dgm:pt>
    <dgm:pt modelId="{D8B416C6-09A7-4899-A1A5-61004D018DF4}" type="parTrans" cxnId="{2D8CF57D-1710-454D-9D6A-FFA772871BB8}">
      <dgm:prSet/>
      <dgm:spPr/>
      <dgm:t>
        <a:bodyPr/>
        <a:lstStyle/>
        <a:p>
          <a:endParaRPr lang="en-GB"/>
        </a:p>
      </dgm:t>
    </dgm:pt>
    <dgm:pt modelId="{04D0F85D-B010-4EB1-BC62-1FA3B8054266}" type="sibTrans" cxnId="{2D8CF57D-1710-454D-9D6A-FFA772871BB8}">
      <dgm:prSet/>
      <dgm:spPr/>
      <dgm:t>
        <a:bodyPr/>
        <a:lstStyle/>
        <a:p>
          <a:endParaRPr lang="en-GB"/>
        </a:p>
      </dgm:t>
    </dgm:pt>
    <dgm:pt modelId="{C0968390-7278-4B07-8F75-ADBE83E71DB5}">
      <dgm:prSet phldrT="[Text]" custT="1"/>
      <dgm:spPr>
        <a:solidFill>
          <a:schemeClr val="accent1">
            <a:lumMod val="20000"/>
            <a:lumOff val="80000"/>
            <a:alpha val="90000"/>
          </a:schemeClr>
        </a:solidFill>
        <a:ln>
          <a:solidFill>
            <a:schemeClr val="accent1">
              <a:lumMod val="75000"/>
              <a:alpha val="90000"/>
            </a:schemeClr>
          </a:solidFill>
        </a:ln>
      </dgm:spPr>
      <dgm:t>
        <a:bodyPr/>
        <a:lstStyle/>
        <a:p>
          <a:r>
            <a:rPr lang="en-GB" sz="1800" dirty="0"/>
            <a:t>Band 7 Physios</a:t>
          </a:r>
        </a:p>
      </dgm:t>
    </dgm:pt>
    <dgm:pt modelId="{2E6D6C1D-A286-4CD4-9E1C-CC0DC863C5F6}" type="parTrans" cxnId="{7740547E-493B-49C5-B8C1-F92FD77365EF}">
      <dgm:prSet/>
      <dgm:spPr/>
      <dgm:t>
        <a:bodyPr/>
        <a:lstStyle/>
        <a:p>
          <a:endParaRPr lang="en-GB"/>
        </a:p>
      </dgm:t>
    </dgm:pt>
    <dgm:pt modelId="{E772DBA5-ECB5-4E2A-BC48-6925AF6D5D67}" type="sibTrans" cxnId="{7740547E-493B-49C5-B8C1-F92FD77365EF}">
      <dgm:prSet/>
      <dgm:spPr/>
      <dgm:t>
        <a:bodyPr/>
        <a:lstStyle/>
        <a:p>
          <a:endParaRPr lang="en-GB"/>
        </a:p>
      </dgm:t>
    </dgm:pt>
    <dgm:pt modelId="{47F59601-BD0D-4AE4-951B-FF1570759E20}">
      <dgm:prSet phldrT="[Text]" custT="1"/>
      <dgm:spPr>
        <a:solidFill>
          <a:schemeClr val="accent1">
            <a:lumMod val="20000"/>
            <a:lumOff val="80000"/>
            <a:alpha val="90000"/>
          </a:schemeClr>
        </a:solidFill>
        <a:ln>
          <a:solidFill>
            <a:schemeClr val="accent1">
              <a:lumMod val="75000"/>
              <a:alpha val="90000"/>
            </a:schemeClr>
          </a:solidFill>
        </a:ln>
      </dgm:spPr>
      <dgm:t>
        <a:bodyPr/>
        <a:lstStyle/>
        <a:p>
          <a:r>
            <a:rPr lang="en-GB" sz="1800" dirty="0"/>
            <a:t>Governance through First community health &amp; care and 1 hour mentorship with GP each week</a:t>
          </a:r>
        </a:p>
      </dgm:t>
    </dgm:pt>
    <dgm:pt modelId="{4650838D-9CA0-44DB-BA04-D87E8D2AF983}" type="parTrans" cxnId="{C55069F4-1C03-45DE-AB07-BF8DD2822D5F}">
      <dgm:prSet/>
      <dgm:spPr/>
      <dgm:t>
        <a:bodyPr/>
        <a:lstStyle/>
        <a:p>
          <a:endParaRPr lang="en-GB"/>
        </a:p>
      </dgm:t>
    </dgm:pt>
    <dgm:pt modelId="{314570F9-8FF0-4A14-95C2-F108BB1587F7}" type="sibTrans" cxnId="{C55069F4-1C03-45DE-AB07-BF8DD2822D5F}">
      <dgm:prSet/>
      <dgm:spPr/>
      <dgm:t>
        <a:bodyPr/>
        <a:lstStyle/>
        <a:p>
          <a:endParaRPr lang="en-GB"/>
        </a:p>
      </dgm:t>
    </dgm:pt>
    <dgm:pt modelId="{EBC8FDB9-EB32-4E5B-82AB-3D264577B446}">
      <dgm:prSet phldrT="[Text]"/>
      <dgm:spPr/>
      <dgm:t>
        <a:bodyPr/>
        <a:lstStyle/>
        <a:p>
          <a:r>
            <a:rPr lang="en-GB" dirty="0"/>
            <a:t>East Sussex</a:t>
          </a:r>
        </a:p>
      </dgm:t>
    </dgm:pt>
    <dgm:pt modelId="{AEC7F7CD-D1DC-47EF-9515-AC6DA24030E7}" type="parTrans" cxnId="{7EB1485F-8E82-46D8-AC35-D5041912F60E}">
      <dgm:prSet/>
      <dgm:spPr/>
      <dgm:t>
        <a:bodyPr/>
        <a:lstStyle/>
        <a:p>
          <a:endParaRPr lang="en-GB"/>
        </a:p>
      </dgm:t>
    </dgm:pt>
    <dgm:pt modelId="{12782543-93B9-4FC6-B778-794F581FD7BE}" type="sibTrans" cxnId="{7EB1485F-8E82-46D8-AC35-D5041912F60E}">
      <dgm:prSet/>
      <dgm:spPr/>
      <dgm:t>
        <a:bodyPr/>
        <a:lstStyle/>
        <a:p>
          <a:endParaRPr lang="en-GB"/>
        </a:p>
      </dgm:t>
    </dgm:pt>
    <dgm:pt modelId="{B3FF11CB-9576-4C5D-8DC9-0E5D887F9316}">
      <dgm:prSet phldrT="[Text]" custT="1"/>
      <dgm:spPr>
        <a:solidFill>
          <a:schemeClr val="accent1">
            <a:lumMod val="20000"/>
            <a:lumOff val="80000"/>
            <a:alpha val="90000"/>
          </a:schemeClr>
        </a:solidFill>
        <a:ln>
          <a:solidFill>
            <a:schemeClr val="accent1">
              <a:lumMod val="75000"/>
              <a:alpha val="90000"/>
            </a:schemeClr>
          </a:solidFill>
        </a:ln>
      </dgm:spPr>
      <dgm:t>
        <a:bodyPr/>
        <a:lstStyle/>
        <a:p>
          <a:r>
            <a:rPr lang="en-GB" sz="1800" dirty="0"/>
            <a:t>Band 8A APP</a:t>
          </a:r>
        </a:p>
      </dgm:t>
    </dgm:pt>
    <dgm:pt modelId="{72F9A103-880B-4420-A703-7FBB18DF013B}" type="parTrans" cxnId="{BE1E6DDE-F450-4E11-8AAB-B3FC3B9D1F26}">
      <dgm:prSet/>
      <dgm:spPr/>
      <dgm:t>
        <a:bodyPr/>
        <a:lstStyle/>
        <a:p>
          <a:endParaRPr lang="en-GB"/>
        </a:p>
      </dgm:t>
    </dgm:pt>
    <dgm:pt modelId="{622CBF75-C966-4C07-AD45-426129249C8B}" type="sibTrans" cxnId="{BE1E6DDE-F450-4E11-8AAB-B3FC3B9D1F26}">
      <dgm:prSet/>
      <dgm:spPr/>
      <dgm:t>
        <a:bodyPr/>
        <a:lstStyle/>
        <a:p>
          <a:endParaRPr lang="en-GB"/>
        </a:p>
      </dgm:t>
    </dgm:pt>
    <dgm:pt modelId="{EB02019B-7AF7-4A76-BB73-4622C29C5897}">
      <dgm:prSet phldrT="[Text]" custT="1"/>
      <dgm:spPr>
        <a:solidFill>
          <a:schemeClr val="accent1">
            <a:lumMod val="20000"/>
            <a:lumOff val="80000"/>
            <a:alpha val="90000"/>
          </a:schemeClr>
        </a:solidFill>
        <a:ln>
          <a:solidFill>
            <a:schemeClr val="accent1">
              <a:lumMod val="75000"/>
              <a:alpha val="90000"/>
            </a:schemeClr>
          </a:solidFill>
        </a:ln>
      </dgm:spPr>
      <dgm:t>
        <a:bodyPr/>
        <a:lstStyle/>
        <a:p>
          <a:r>
            <a:rPr lang="en-GB" sz="1800" dirty="0"/>
            <a:t>Governance through GPs and Sussex MSK Partnership East </a:t>
          </a:r>
        </a:p>
      </dgm:t>
    </dgm:pt>
    <dgm:pt modelId="{F1490EA0-9699-44E9-BF41-F909CAA08471}" type="parTrans" cxnId="{D55DA497-9785-47A7-AA32-BB45675E4D4C}">
      <dgm:prSet/>
      <dgm:spPr/>
      <dgm:t>
        <a:bodyPr/>
        <a:lstStyle/>
        <a:p>
          <a:endParaRPr lang="en-GB"/>
        </a:p>
      </dgm:t>
    </dgm:pt>
    <dgm:pt modelId="{3FAC4878-B6F3-43AF-9F06-CAF688E23C34}" type="sibTrans" cxnId="{D55DA497-9785-47A7-AA32-BB45675E4D4C}">
      <dgm:prSet/>
      <dgm:spPr/>
      <dgm:t>
        <a:bodyPr/>
        <a:lstStyle/>
        <a:p>
          <a:endParaRPr lang="en-GB"/>
        </a:p>
      </dgm:t>
    </dgm:pt>
    <dgm:pt modelId="{5801A866-6C89-41ED-A6B7-5E2660C8FD3F}">
      <dgm:prSet phldrT="[Text]"/>
      <dgm:spPr/>
      <dgm:t>
        <a:bodyPr/>
        <a:lstStyle/>
        <a:p>
          <a:r>
            <a:rPr lang="en-GB" dirty="0"/>
            <a:t>Dorking Model</a:t>
          </a:r>
        </a:p>
      </dgm:t>
    </dgm:pt>
    <dgm:pt modelId="{E8FF632F-14DD-43A4-B981-97C5204E750D}" type="parTrans" cxnId="{00233AE1-D094-4BAB-93F5-6F44C812F730}">
      <dgm:prSet/>
      <dgm:spPr/>
      <dgm:t>
        <a:bodyPr/>
        <a:lstStyle/>
        <a:p>
          <a:endParaRPr lang="en-GB"/>
        </a:p>
      </dgm:t>
    </dgm:pt>
    <dgm:pt modelId="{9F2B1A6C-1AF7-47C1-961E-4E880D3996FE}" type="sibTrans" cxnId="{00233AE1-D094-4BAB-93F5-6F44C812F730}">
      <dgm:prSet/>
      <dgm:spPr/>
      <dgm:t>
        <a:bodyPr/>
        <a:lstStyle/>
        <a:p>
          <a:endParaRPr lang="en-GB"/>
        </a:p>
      </dgm:t>
    </dgm:pt>
    <dgm:pt modelId="{3A1805BE-74F2-4DC4-B404-F17F88B340EC}">
      <dgm:prSet phldrT="[Text]" custT="1"/>
      <dgm:spPr>
        <a:solidFill>
          <a:schemeClr val="accent1">
            <a:lumMod val="20000"/>
            <a:lumOff val="80000"/>
            <a:alpha val="90000"/>
          </a:schemeClr>
        </a:solidFill>
        <a:ln>
          <a:solidFill>
            <a:schemeClr val="accent1">
              <a:lumMod val="75000"/>
              <a:alpha val="90000"/>
            </a:schemeClr>
          </a:solidFill>
        </a:ln>
      </dgm:spPr>
      <dgm:t>
        <a:bodyPr/>
        <a:lstStyle/>
        <a:p>
          <a:r>
            <a:rPr lang="en-GB" sz="1800" dirty="0"/>
            <a:t>Senior Private physiotherapists</a:t>
          </a:r>
        </a:p>
      </dgm:t>
    </dgm:pt>
    <dgm:pt modelId="{8408539C-D0FA-410A-B95E-872068FB29A9}" type="sibTrans" cxnId="{E036EABA-A383-4A23-810D-47D9F3E355E2}">
      <dgm:prSet/>
      <dgm:spPr/>
      <dgm:t>
        <a:bodyPr/>
        <a:lstStyle/>
        <a:p>
          <a:endParaRPr lang="en-GB"/>
        </a:p>
      </dgm:t>
    </dgm:pt>
    <dgm:pt modelId="{C948B786-4036-4C17-8282-D5DB3E2FC5D1}" type="parTrans" cxnId="{E036EABA-A383-4A23-810D-47D9F3E355E2}">
      <dgm:prSet/>
      <dgm:spPr/>
      <dgm:t>
        <a:bodyPr/>
        <a:lstStyle/>
        <a:p>
          <a:endParaRPr lang="en-GB"/>
        </a:p>
      </dgm:t>
    </dgm:pt>
    <dgm:pt modelId="{DFF11C6E-BCBB-4E35-B472-C1BBA8E64577}">
      <dgm:prSet phldrT="[Text]" custT="1"/>
      <dgm:spPr>
        <a:solidFill>
          <a:schemeClr val="accent1">
            <a:lumMod val="20000"/>
            <a:lumOff val="80000"/>
            <a:alpha val="90000"/>
          </a:schemeClr>
        </a:solidFill>
        <a:ln>
          <a:solidFill>
            <a:schemeClr val="accent1">
              <a:lumMod val="75000"/>
              <a:alpha val="90000"/>
            </a:schemeClr>
          </a:solidFill>
        </a:ln>
      </dgm:spPr>
      <dgm:t>
        <a:bodyPr/>
        <a:lstStyle/>
        <a:p>
          <a:r>
            <a:rPr lang="en-GB" sz="1800" dirty="0"/>
            <a:t>Governance and training through Lead GP</a:t>
          </a:r>
        </a:p>
      </dgm:t>
    </dgm:pt>
    <dgm:pt modelId="{EA3F8BC0-8E53-4D6B-98D6-B56899FB1F2C}" type="sibTrans" cxnId="{93191DAC-9751-43C6-8BF7-C918FCA7840D}">
      <dgm:prSet/>
      <dgm:spPr/>
      <dgm:t>
        <a:bodyPr/>
        <a:lstStyle/>
        <a:p>
          <a:endParaRPr lang="en-GB"/>
        </a:p>
      </dgm:t>
    </dgm:pt>
    <dgm:pt modelId="{3316E236-7CFF-4C09-96BF-D73E786FE900}" type="parTrans" cxnId="{93191DAC-9751-43C6-8BF7-C918FCA7840D}">
      <dgm:prSet/>
      <dgm:spPr/>
      <dgm:t>
        <a:bodyPr/>
        <a:lstStyle/>
        <a:p>
          <a:endParaRPr lang="en-GB"/>
        </a:p>
      </dgm:t>
    </dgm:pt>
    <dgm:pt modelId="{EB1103F0-D82C-41A9-81F8-D61C6B49CB20}">
      <dgm:prSet/>
      <dgm:spPr/>
      <dgm:t>
        <a:bodyPr/>
        <a:lstStyle/>
        <a:p>
          <a:r>
            <a:rPr lang="en-GB" dirty="0"/>
            <a:t>Horsham &amp; Crawley</a:t>
          </a:r>
        </a:p>
      </dgm:t>
    </dgm:pt>
    <dgm:pt modelId="{02BA735E-D842-4919-B189-D39AF85AED8A}" type="parTrans" cxnId="{6E06B05C-EA6A-4325-BBC2-53D4974EA510}">
      <dgm:prSet/>
      <dgm:spPr/>
      <dgm:t>
        <a:bodyPr/>
        <a:lstStyle/>
        <a:p>
          <a:endParaRPr lang="en-GB"/>
        </a:p>
      </dgm:t>
    </dgm:pt>
    <dgm:pt modelId="{8DE7D77E-3BDC-442A-8EA8-892CD955BE39}" type="sibTrans" cxnId="{6E06B05C-EA6A-4325-BBC2-53D4974EA510}">
      <dgm:prSet/>
      <dgm:spPr/>
      <dgm:t>
        <a:bodyPr/>
        <a:lstStyle/>
        <a:p>
          <a:endParaRPr lang="en-GB"/>
        </a:p>
      </dgm:t>
    </dgm:pt>
    <dgm:pt modelId="{EF49789D-19BF-465A-96BA-0158D41DB8E8}">
      <dgm:prSet phldrT="[Text]" custT="1"/>
      <dgm:spPr>
        <a:solidFill>
          <a:schemeClr val="accent1">
            <a:lumMod val="20000"/>
            <a:lumOff val="80000"/>
            <a:alpha val="90000"/>
          </a:schemeClr>
        </a:solidFill>
        <a:ln>
          <a:solidFill>
            <a:schemeClr val="accent1">
              <a:lumMod val="75000"/>
              <a:alpha val="90000"/>
            </a:schemeClr>
          </a:solidFill>
        </a:ln>
      </dgm:spPr>
      <dgm:t>
        <a:bodyPr/>
        <a:lstStyle/>
        <a:p>
          <a:pPr algn="l"/>
          <a:endParaRPr lang="en-GB" sz="1700" dirty="0">
            <a:solidFill>
              <a:schemeClr val="tx1"/>
            </a:solidFill>
          </a:endParaRPr>
        </a:p>
      </dgm:t>
    </dgm:pt>
    <dgm:pt modelId="{827AFCBB-07D8-4E57-9D17-C77A32125C19}" type="sibTrans" cxnId="{7B4B577D-1C9B-4650-9530-45E5A4D5EAEF}">
      <dgm:prSet/>
      <dgm:spPr/>
      <dgm:t>
        <a:bodyPr/>
        <a:lstStyle/>
        <a:p>
          <a:endParaRPr lang="en-GB"/>
        </a:p>
      </dgm:t>
    </dgm:pt>
    <dgm:pt modelId="{4E1897B2-2107-4D7D-8FD2-0B26B57B3C3A}" type="parTrans" cxnId="{7B4B577D-1C9B-4650-9530-45E5A4D5EAEF}">
      <dgm:prSet/>
      <dgm:spPr/>
      <dgm:t>
        <a:bodyPr/>
        <a:lstStyle/>
        <a:p>
          <a:endParaRPr lang="en-GB"/>
        </a:p>
      </dgm:t>
    </dgm:pt>
    <dgm:pt modelId="{485A9B0D-D45E-42A8-AC8C-111D66733E92}">
      <dgm:prSet phldrT="[Text]"/>
      <dgm:spPr>
        <a:solidFill>
          <a:schemeClr val="accent1">
            <a:lumMod val="20000"/>
            <a:lumOff val="80000"/>
            <a:alpha val="90000"/>
          </a:schemeClr>
        </a:solidFill>
        <a:ln>
          <a:solidFill>
            <a:schemeClr val="accent1">
              <a:lumMod val="75000"/>
              <a:alpha val="90000"/>
            </a:schemeClr>
          </a:solidFill>
        </a:ln>
      </dgm:spPr>
      <dgm:t>
        <a:bodyPr/>
        <a:lstStyle/>
        <a:p>
          <a:endParaRPr lang="en-GB" sz="1300" dirty="0"/>
        </a:p>
      </dgm:t>
    </dgm:pt>
    <dgm:pt modelId="{B7A77893-4F45-42F2-96BF-3850EF27471C}" type="parTrans" cxnId="{0389C96B-78C7-456F-A529-5A9EEFFB23C2}">
      <dgm:prSet/>
      <dgm:spPr/>
      <dgm:t>
        <a:bodyPr/>
        <a:lstStyle/>
        <a:p>
          <a:endParaRPr lang="en-GB"/>
        </a:p>
      </dgm:t>
    </dgm:pt>
    <dgm:pt modelId="{AA654270-69F1-496F-A3F6-F04196793867}" type="sibTrans" cxnId="{0389C96B-78C7-456F-A529-5A9EEFFB23C2}">
      <dgm:prSet/>
      <dgm:spPr/>
      <dgm:t>
        <a:bodyPr/>
        <a:lstStyle/>
        <a:p>
          <a:endParaRPr lang="en-GB"/>
        </a:p>
      </dgm:t>
    </dgm:pt>
    <dgm:pt modelId="{D7F71DA3-4FFC-49BD-BB34-E35761482BD9}">
      <dgm:prSet phldrT="[Text]" custT="1"/>
      <dgm:spPr>
        <a:solidFill>
          <a:schemeClr val="accent1">
            <a:lumMod val="20000"/>
            <a:lumOff val="80000"/>
            <a:alpha val="90000"/>
          </a:schemeClr>
        </a:solidFill>
        <a:ln>
          <a:solidFill>
            <a:schemeClr val="accent1">
              <a:lumMod val="75000"/>
              <a:alpha val="90000"/>
            </a:schemeClr>
          </a:solidFill>
        </a:ln>
      </dgm:spPr>
      <dgm:t>
        <a:bodyPr/>
        <a:lstStyle/>
        <a:p>
          <a:r>
            <a:rPr lang="en-GB" sz="1800" dirty="0"/>
            <a:t>Any requesting through duty Doctor</a:t>
          </a:r>
        </a:p>
      </dgm:t>
    </dgm:pt>
    <dgm:pt modelId="{FEA0FB92-8EAB-48A2-B1AD-FD420043457E}" type="parTrans" cxnId="{DE0AFDDB-141A-4C18-A6B7-3804B0A6ECF4}">
      <dgm:prSet/>
      <dgm:spPr/>
      <dgm:t>
        <a:bodyPr/>
        <a:lstStyle/>
        <a:p>
          <a:endParaRPr lang="en-GB"/>
        </a:p>
      </dgm:t>
    </dgm:pt>
    <dgm:pt modelId="{831884F7-AC4D-45D8-AB7A-139ABBC0593F}" type="sibTrans" cxnId="{DE0AFDDB-141A-4C18-A6B7-3804B0A6ECF4}">
      <dgm:prSet/>
      <dgm:spPr/>
      <dgm:t>
        <a:bodyPr/>
        <a:lstStyle/>
        <a:p>
          <a:endParaRPr lang="en-GB"/>
        </a:p>
      </dgm:t>
    </dgm:pt>
    <dgm:pt modelId="{7A3D79CA-33B4-45E1-9E48-055927CA8203}">
      <dgm:prSet phldrT="[Text]" custT="1"/>
      <dgm:spPr>
        <a:solidFill>
          <a:schemeClr val="accent1">
            <a:lumMod val="20000"/>
            <a:lumOff val="80000"/>
            <a:alpha val="90000"/>
          </a:schemeClr>
        </a:solidFill>
        <a:ln>
          <a:solidFill>
            <a:schemeClr val="accent1">
              <a:lumMod val="75000"/>
              <a:alpha val="90000"/>
            </a:schemeClr>
          </a:solidFill>
        </a:ln>
      </dgm:spPr>
      <dgm:t>
        <a:bodyPr/>
        <a:lstStyle/>
        <a:p>
          <a:r>
            <a:rPr lang="en-GB" sz="1800" dirty="0"/>
            <a:t>Radiology requests and prescriptions through GPs</a:t>
          </a:r>
        </a:p>
      </dgm:t>
    </dgm:pt>
    <dgm:pt modelId="{D0A6DF3B-4163-4DC6-986D-ECFFDA7607BE}" type="parTrans" cxnId="{0741CAA9-E191-4950-B0E4-105D84835658}">
      <dgm:prSet/>
      <dgm:spPr/>
      <dgm:t>
        <a:bodyPr/>
        <a:lstStyle/>
        <a:p>
          <a:endParaRPr lang="en-GB"/>
        </a:p>
      </dgm:t>
    </dgm:pt>
    <dgm:pt modelId="{4936DE6D-F013-4005-9548-561F36F8898A}" type="sibTrans" cxnId="{0741CAA9-E191-4950-B0E4-105D84835658}">
      <dgm:prSet/>
      <dgm:spPr/>
      <dgm:t>
        <a:bodyPr/>
        <a:lstStyle/>
        <a:p>
          <a:endParaRPr lang="en-GB"/>
        </a:p>
      </dgm:t>
    </dgm:pt>
    <dgm:pt modelId="{FFF75B28-3329-4123-8747-EF01090508FB}">
      <dgm:prSet phldrT="[Text]" custT="1"/>
      <dgm:spPr>
        <a:solidFill>
          <a:schemeClr val="accent1">
            <a:lumMod val="20000"/>
            <a:lumOff val="80000"/>
            <a:alpha val="90000"/>
          </a:schemeClr>
        </a:solidFill>
        <a:ln>
          <a:solidFill>
            <a:schemeClr val="accent1">
              <a:lumMod val="75000"/>
              <a:alpha val="90000"/>
            </a:schemeClr>
          </a:solidFill>
        </a:ln>
      </dgm:spPr>
      <dgm:t>
        <a:bodyPr/>
        <a:lstStyle/>
        <a:p>
          <a:r>
            <a:rPr lang="en-GB" sz="1800" dirty="0"/>
            <a:t>Able to  do Advisory fit notes</a:t>
          </a:r>
        </a:p>
      </dgm:t>
    </dgm:pt>
    <dgm:pt modelId="{88A248EF-47C4-4A0F-A9D8-3696C361DDCA}" type="parTrans" cxnId="{555FD47A-7321-4D21-80E2-CF9E70B9CE75}">
      <dgm:prSet/>
      <dgm:spPr/>
      <dgm:t>
        <a:bodyPr/>
        <a:lstStyle/>
        <a:p>
          <a:endParaRPr lang="en-GB"/>
        </a:p>
      </dgm:t>
    </dgm:pt>
    <dgm:pt modelId="{A7CD8380-D4A7-4DFD-A609-FB068E00B151}" type="sibTrans" cxnId="{555FD47A-7321-4D21-80E2-CF9E70B9CE75}">
      <dgm:prSet/>
      <dgm:spPr/>
      <dgm:t>
        <a:bodyPr/>
        <a:lstStyle/>
        <a:p>
          <a:endParaRPr lang="en-GB"/>
        </a:p>
      </dgm:t>
    </dgm:pt>
    <dgm:pt modelId="{A9615A9F-79D1-49B2-A2E7-1E0BED443A69}">
      <dgm:prSet phldrT="[Text]" custT="1"/>
      <dgm:spPr>
        <a:solidFill>
          <a:schemeClr val="accent1">
            <a:lumMod val="20000"/>
            <a:lumOff val="80000"/>
            <a:alpha val="90000"/>
          </a:schemeClr>
        </a:solidFill>
        <a:ln>
          <a:solidFill>
            <a:schemeClr val="accent1">
              <a:lumMod val="75000"/>
              <a:alpha val="90000"/>
            </a:schemeClr>
          </a:solidFill>
        </a:ln>
      </dgm:spPr>
      <dgm:t>
        <a:bodyPr/>
        <a:lstStyle/>
        <a:p>
          <a:r>
            <a:rPr lang="en-GB" sz="1800" dirty="0"/>
            <a:t>Prescriptions, radiology, bloods &amp; Advisory fit notes through GP</a:t>
          </a:r>
        </a:p>
      </dgm:t>
    </dgm:pt>
    <dgm:pt modelId="{7E78ED2B-7F43-4785-80FB-C65AFE7D6520}" type="parTrans" cxnId="{7FCBF4E6-02D5-46CA-B500-9618527A516A}">
      <dgm:prSet/>
      <dgm:spPr/>
      <dgm:t>
        <a:bodyPr/>
        <a:lstStyle/>
        <a:p>
          <a:endParaRPr lang="en-GB"/>
        </a:p>
      </dgm:t>
    </dgm:pt>
    <dgm:pt modelId="{D654CFA9-4638-4460-B614-9A32FB94EB20}" type="sibTrans" cxnId="{7FCBF4E6-02D5-46CA-B500-9618527A516A}">
      <dgm:prSet/>
      <dgm:spPr/>
      <dgm:t>
        <a:bodyPr/>
        <a:lstStyle/>
        <a:p>
          <a:endParaRPr lang="en-GB"/>
        </a:p>
      </dgm:t>
    </dgm:pt>
    <dgm:pt modelId="{46ED864E-FE15-4F02-AE23-3095D1711769}" type="pres">
      <dgm:prSet presAssocID="{99F0048A-CAF7-4091-AA9F-CF80C23D8EA6}" presName="Name0" presStyleCnt="0">
        <dgm:presLayoutVars>
          <dgm:dir/>
          <dgm:animLvl val="lvl"/>
          <dgm:resizeHandles val="exact"/>
        </dgm:presLayoutVars>
      </dgm:prSet>
      <dgm:spPr/>
      <dgm:t>
        <a:bodyPr/>
        <a:lstStyle/>
        <a:p>
          <a:endParaRPr lang="en-GB"/>
        </a:p>
      </dgm:t>
    </dgm:pt>
    <dgm:pt modelId="{D78D248C-FFEC-4F46-A847-2053E289BF13}" type="pres">
      <dgm:prSet presAssocID="{E1AA6561-AFA3-47B6-967D-399D2E35D389}" presName="linNode" presStyleCnt="0"/>
      <dgm:spPr/>
    </dgm:pt>
    <dgm:pt modelId="{997AF256-9FFD-4CE6-9D60-9287047AB76D}" type="pres">
      <dgm:prSet presAssocID="{E1AA6561-AFA3-47B6-967D-399D2E35D389}" presName="parentText" presStyleLbl="node1" presStyleIdx="0" presStyleCnt="5">
        <dgm:presLayoutVars>
          <dgm:chMax val="1"/>
          <dgm:bulletEnabled val="1"/>
        </dgm:presLayoutVars>
      </dgm:prSet>
      <dgm:spPr/>
      <dgm:t>
        <a:bodyPr/>
        <a:lstStyle/>
        <a:p>
          <a:endParaRPr lang="en-GB"/>
        </a:p>
      </dgm:t>
    </dgm:pt>
    <dgm:pt modelId="{C1334854-70CC-49BF-B369-DAE337DEBD06}" type="pres">
      <dgm:prSet presAssocID="{E1AA6561-AFA3-47B6-967D-399D2E35D389}" presName="descendantText" presStyleLbl="alignAccFollowNode1" presStyleIdx="0" presStyleCnt="3">
        <dgm:presLayoutVars>
          <dgm:bulletEnabled val="1"/>
        </dgm:presLayoutVars>
      </dgm:prSet>
      <dgm:spPr/>
      <dgm:t>
        <a:bodyPr/>
        <a:lstStyle/>
        <a:p>
          <a:endParaRPr lang="en-GB"/>
        </a:p>
      </dgm:t>
    </dgm:pt>
    <dgm:pt modelId="{F81735DD-3D40-405E-ADAC-280EB07185A0}" type="pres">
      <dgm:prSet presAssocID="{04D0F85D-B010-4EB1-BC62-1FA3B8054266}" presName="sp" presStyleCnt="0"/>
      <dgm:spPr/>
    </dgm:pt>
    <dgm:pt modelId="{D676B2EE-152A-4F0D-97BF-9ED5DA1BC3F2}" type="pres">
      <dgm:prSet presAssocID="{EB1103F0-D82C-41A9-81F8-D61C6B49CB20}" presName="linNode" presStyleCnt="0"/>
      <dgm:spPr/>
    </dgm:pt>
    <dgm:pt modelId="{96766C89-7106-40B6-8C4B-74AB6D6D45A2}" type="pres">
      <dgm:prSet presAssocID="{EB1103F0-D82C-41A9-81F8-D61C6B49CB20}" presName="parentText" presStyleLbl="node1" presStyleIdx="1" presStyleCnt="5">
        <dgm:presLayoutVars>
          <dgm:chMax val="1"/>
          <dgm:bulletEnabled val="1"/>
        </dgm:presLayoutVars>
      </dgm:prSet>
      <dgm:spPr/>
      <dgm:t>
        <a:bodyPr/>
        <a:lstStyle/>
        <a:p>
          <a:endParaRPr lang="en-GB"/>
        </a:p>
      </dgm:t>
    </dgm:pt>
    <dgm:pt modelId="{37ACF121-5F3C-48A5-9A72-49F1DF91F5F4}" type="pres">
      <dgm:prSet presAssocID="{8DE7D77E-3BDC-442A-8EA8-892CD955BE39}" presName="sp" presStyleCnt="0"/>
      <dgm:spPr/>
    </dgm:pt>
    <dgm:pt modelId="{7EBA0F10-B2AB-4436-82E3-123D7CA2817D}" type="pres">
      <dgm:prSet presAssocID="{EBC8FDB9-EB32-4E5B-82AB-3D264577B446}" presName="linNode" presStyleCnt="0"/>
      <dgm:spPr/>
    </dgm:pt>
    <dgm:pt modelId="{F60E15EB-7B20-41DE-8FF4-B0E57036F7F9}" type="pres">
      <dgm:prSet presAssocID="{EBC8FDB9-EB32-4E5B-82AB-3D264577B446}" presName="parentText" presStyleLbl="node1" presStyleIdx="2" presStyleCnt="5">
        <dgm:presLayoutVars>
          <dgm:chMax val="1"/>
          <dgm:bulletEnabled val="1"/>
        </dgm:presLayoutVars>
      </dgm:prSet>
      <dgm:spPr/>
      <dgm:t>
        <a:bodyPr/>
        <a:lstStyle/>
        <a:p>
          <a:endParaRPr lang="en-GB"/>
        </a:p>
      </dgm:t>
    </dgm:pt>
    <dgm:pt modelId="{01EBEEEB-A86A-4B77-85D5-4B463856DCAC}" type="pres">
      <dgm:prSet presAssocID="{EBC8FDB9-EB32-4E5B-82AB-3D264577B446}" presName="descendantText" presStyleLbl="alignAccFollowNode1" presStyleIdx="1" presStyleCnt="3" custScaleY="121342" custLinFactNeighborY="0">
        <dgm:presLayoutVars>
          <dgm:bulletEnabled val="1"/>
        </dgm:presLayoutVars>
      </dgm:prSet>
      <dgm:spPr/>
      <dgm:t>
        <a:bodyPr/>
        <a:lstStyle/>
        <a:p>
          <a:endParaRPr lang="en-GB"/>
        </a:p>
      </dgm:t>
    </dgm:pt>
    <dgm:pt modelId="{95315C9B-17D3-4B87-825A-92E2B5DF7255}" type="pres">
      <dgm:prSet presAssocID="{12782543-93B9-4FC6-B778-794F581FD7BE}" presName="sp" presStyleCnt="0"/>
      <dgm:spPr/>
    </dgm:pt>
    <dgm:pt modelId="{68362F77-333A-4F2C-897D-40B4F2F84690}" type="pres">
      <dgm:prSet presAssocID="{5801A866-6C89-41ED-A6B7-5E2660C8FD3F}" presName="linNode" presStyleCnt="0"/>
      <dgm:spPr/>
    </dgm:pt>
    <dgm:pt modelId="{48D0E471-26BE-41FB-8134-ACAB40673F7D}" type="pres">
      <dgm:prSet presAssocID="{5801A866-6C89-41ED-A6B7-5E2660C8FD3F}" presName="parentText" presStyleLbl="node1" presStyleIdx="3" presStyleCnt="5" custScaleY="90892">
        <dgm:presLayoutVars>
          <dgm:chMax val="1"/>
          <dgm:bulletEnabled val="1"/>
        </dgm:presLayoutVars>
      </dgm:prSet>
      <dgm:spPr/>
      <dgm:t>
        <a:bodyPr/>
        <a:lstStyle/>
        <a:p>
          <a:endParaRPr lang="en-GB"/>
        </a:p>
      </dgm:t>
    </dgm:pt>
    <dgm:pt modelId="{D46A5210-02CB-42A6-9377-9AEFD1200049}" type="pres">
      <dgm:prSet presAssocID="{5801A866-6C89-41ED-A6B7-5E2660C8FD3F}" presName="descendantText" presStyleLbl="alignAccFollowNode1" presStyleIdx="2" presStyleCnt="3" custScaleY="109242" custLinFactNeighborY="4118">
        <dgm:presLayoutVars>
          <dgm:bulletEnabled val="1"/>
        </dgm:presLayoutVars>
      </dgm:prSet>
      <dgm:spPr/>
      <dgm:t>
        <a:bodyPr/>
        <a:lstStyle/>
        <a:p>
          <a:endParaRPr lang="en-GB"/>
        </a:p>
      </dgm:t>
    </dgm:pt>
    <dgm:pt modelId="{FFA99CE5-7A9E-44EB-9AFD-2205E2B77050}" type="pres">
      <dgm:prSet presAssocID="{9F2B1A6C-1AF7-47C1-961E-4E880D3996FE}" presName="sp" presStyleCnt="0"/>
      <dgm:spPr/>
    </dgm:pt>
    <dgm:pt modelId="{4859F210-1965-4ADD-A179-FADBCB18342A}" type="pres">
      <dgm:prSet presAssocID="{EF49789D-19BF-465A-96BA-0158D41DB8E8}" presName="linNode" presStyleCnt="0"/>
      <dgm:spPr/>
    </dgm:pt>
    <dgm:pt modelId="{5D8FD4F4-B95D-474C-8F75-A73AA96A46B4}" type="pres">
      <dgm:prSet presAssocID="{EF49789D-19BF-465A-96BA-0158D41DB8E8}" presName="parentText" presStyleLbl="node1" presStyleIdx="4" presStyleCnt="5" custScaleX="178666" custScaleY="93453" custLinFactY="-102343" custLinFactNeighborX="99928" custLinFactNeighborY="-200000">
        <dgm:presLayoutVars>
          <dgm:chMax val="1"/>
          <dgm:bulletEnabled val="1"/>
        </dgm:presLayoutVars>
      </dgm:prSet>
      <dgm:spPr/>
      <dgm:t>
        <a:bodyPr/>
        <a:lstStyle/>
        <a:p>
          <a:endParaRPr lang="en-GB"/>
        </a:p>
      </dgm:t>
    </dgm:pt>
  </dgm:ptLst>
  <dgm:cxnLst>
    <dgm:cxn modelId="{C55069F4-1C03-45DE-AB07-BF8DD2822D5F}" srcId="{E1AA6561-AFA3-47B6-967D-399D2E35D389}" destId="{47F59601-BD0D-4AE4-951B-FF1570759E20}" srcOrd="1" destOrd="0" parTransId="{4650838D-9CA0-44DB-BA04-D87E8D2AF983}" sibTransId="{314570F9-8FF0-4A14-95C2-F108BB1587F7}"/>
    <dgm:cxn modelId="{7EB1485F-8E82-46D8-AC35-D5041912F60E}" srcId="{99F0048A-CAF7-4091-AA9F-CF80C23D8EA6}" destId="{EBC8FDB9-EB32-4E5B-82AB-3D264577B446}" srcOrd="2" destOrd="0" parTransId="{AEC7F7CD-D1DC-47EF-9515-AC6DA24030E7}" sibTransId="{12782543-93B9-4FC6-B778-794F581FD7BE}"/>
    <dgm:cxn modelId="{6E1C8D34-C6BC-4CB9-9013-6466B5FE269B}" type="presOf" srcId="{DFF11C6E-BCBB-4E35-B472-C1BBA8E64577}" destId="{D46A5210-02CB-42A6-9377-9AEFD1200049}" srcOrd="0" destOrd="1" presId="urn:microsoft.com/office/officeart/2005/8/layout/vList5"/>
    <dgm:cxn modelId="{CED2EDEF-A0DB-435F-B2C9-38ACF0EE8C68}" type="presOf" srcId="{3A1805BE-74F2-4DC4-B404-F17F88B340EC}" destId="{D46A5210-02CB-42A6-9377-9AEFD1200049}" srcOrd="0" destOrd="0" presId="urn:microsoft.com/office/officeart/2005/8/layout/vList5"/>
    <dgm:cxn modelId="{75CE8C45-0544-41C3-BE9C-22E53227BB9A}" type="presOf" srcId="{E1AA6561-AFA3-47B6-967D-399D2E35D389}" destId="{997AF256-9FFD-4CE6-9D60-9287047AB76D}" srcOrd="0" destOrd="0" presId="urn:microsoft.com/office/officeart/2005/8/layout/vList5"/>
    <dgm:cxn modelId="{7740547E-493B-49C5-B8C1-F92FD77365EF}" srcId="{E1AA6561-AFA3-47B6-967D-399D2E35D389}" destId="{C0968390-7278-4B07-8F75-ADBE83E71DB5}" srcOrd="0" destOrd="0" parTransId="{2E6D6C1D-A286-4CD4-9E1C-CC0DC863C5F6}" sibTransId="{E772DBA5-ECB5-4E2A-BC48-6925AF6D5D67}"/>
    <dgm:cxn modelId="{0389C96B-78C7-456F-A529-5A9EEFFB23C2}" srcId="{5801A866-6C89-41ED-A6B7-5E2660C8FD3F}" destId="{485A9B0D-D45E-42A8-AC8C-111D66733E92}" srcOrd="3" destOrd="0" parTransId="{B7A77893-4F45-42F2-96BF-3850EF27471C}" sibTransId="{AA654270-69F1-496F-A3F6-F04196793867}"/>
    <dgm:cxn modelId="{FCD6BA16-AD95-4103-A9BF-865AE68DC5A8}" type="presOf" srcId="{EBC8FDB9-EB32-4E5B-82AB-3D264577B446}" destId="{F60E15EB-7B20-41DE-8FF4-B0E57036F7F9}" srcOrd="0" destOrd="0" presId="urn:microsoft.com/office/officeart/2005/8/layout/vList5"/>
    <dgm:cxn modelId="{2D8CF57D-1710-454D-9D6A-FFA772871BB8}" srcId="{99F0048A-CAF7-4091-AA9F-CF80C23D8EA6}" destId="{E1AA6561-AFA3-47B6-967D-399D2E35D389}" srcOrd="0" destOrd="0" parTransId="{D8B416C6-09A7-4899-A1A5-61004D018DF4}" sibTransId="{04D0F85D-B010-4EB1-BC62-1FA3B8054266}"/>
    <dgm:cxn modelId="{93191DAC-9751-43C6-8BF7-C918FCA7840D}" srcId="{5801A866-6C89-41ED-A6B7-5E2660C8FD3F}" destId="{DFF11C6E-BCBB-4E35-B472-C1BBA8E64577}" srcOrd="1" destOrd="0" parTransId="{3316E236-7CFF-4C09-96BF-D73E786FE900}" sibTransId="{EA3F8BC0-8E53-4D6B-98D6-B56899FB1F2C}"/>
    <dgm:cxn modelId="{40E07A8C-C38D-4AFC-A40C-7E90D68BBA1A}" type="presOf" srcId="{485A9B0D-D45E-42A8-AC8C-111D66733E92}" destId="{D46A5210-02CB-42A6-9377-9AEFD1200049}" srcOrd="0" destOrd="3" presId="urn:microsoft.com/office/officeart/2005/8/layout/vList5"/>
    <dgm:cxn modelId="{0565B828-093C-45C8-931F-8B8C24BA2319}" type="presOf" srcId="{EB02019B-7AF7-4A76-BB73-4622C29C5897}" destId="{01EBEEEB-A86A-4B77-85D5-4B463856DCAC}" srcOrd="0" destOrd="1" presId="urn:microsoft.com/office/officeart/2005/8/layout/vList5"/>
    <dgm:cxn modelId="{6E06B05C-EA6A-4325-BBC2-53D4974EA510}" srcId="{99F0048A-CAF7-4091-AA9F-CF80C23D8EA6}" destId="{EB1103F0-D82C-41A9-81F8-D61C6B49CB20}" srcOrd="1" destOrd="0" parTransId="{02BA735E-D842-4919-B189-D39AF85AED8A}" sibTransId="{8DE7D77E-3BDC-442A-8EA8-892CD955BE39}"/>
    <dgm:cxn modelId="{7B4B577D-1C9B-4650-9530-45E5A4D5EAEF}" srcId="{99F0048A-CAF7-4091-AA9F-CF80C23D8EA6}" destId="{EF49789D-19BF-465A-96BA-0158D41DB8E8}" srcOrd="4" destOrd="0" parTransId="{4E1897B2-2107-4D7D-8FD2-0B26B57B3C3A}" sibTransId="{827AFCBB-07D8-4E57-9D17-C77A32125C19}"/>
    <dgm:cxn modelId="{BE1E6DDE-F450-4E11-8AAB-B3FC3B9D1F26}" srcId="{EBC8FDB9-EB32-4E5B-82AB-3D264577B446}" destId="{B3FF11CB-9576-4C5D-8DC9-0E5D887F9316}" srcOrd="0" destOrd="0" parTransId="{72F9A103-880B-4420-A703-7FBB18DF013B}" sibTransId="{622CBF75-C966-4C07-AD45-426129249C8B}"/>
    <dgm:cxn modelId="{0741CAA9-E191-4950-B0E4-105D84835658}" srcId="{EBC8FDB9-EB32-4E5B-82AB-3D264577B446}" destId="{7A3D79CA-33B4-45E1-9E48-055927CA8203}" srcOrd="2" destOrd="0" parTransId="{D0A6DF3B-4163-4DC6-986D-ECFFDA7607BE}" sibTransId="{4936DE6D-F013-4005-9548-561F36F8898A}"/>
    <dgm:cxn modelId="{B9D7923D-9A38-4145-8021-68AB5A456063}" type="presOf" srcId="{5801A866-6C89-41ED-A6B7-5E2660C8FD3F}" destId="{48D0E471-26BE-41FB-8134-ACAB40673F7D}" srcOrd="0" destOrd="0" presId="urn:microsoft.com/office/officeart/2005/8/layout/vList5"/>
    <dgm:cxn modelId="{555FD47A-7321-4D21-80E2-CF9E70B9CE75}" srcId="{EBC8FDB9-EB32-4E5B-82AB-3D264577B446}" destId="{FFF75B28-3329-4123-8747-EF01090508FB}" srcOrd="3" destOrd="0" parTransId="{88A248EF-47C4-4A0F-A9D8-3696C361DDCA}" sibTransId="{A7CD8380-D4A7-4DFD-A609-FB068E00B151}"/>
    <dgm:cxn modelId="{D55DA497-9785-47A7-AA32-BB45675E4D4C}" srcId="{EBC8FDB9-EB32-4E5B-82AB-3D264577B446}" destId="{EB02019B-7AF7-4A76-BB73-4622C29C5897}" srcOrd="1" destOrd="0" parTransId="{F1490EA0-9699-44E9-BF41-F909CAA08471}" sibTransId="{3FAC4878-B6F3-43AF-9F06-CAF688E23C34}"/>
    <dgm:cxn modelId="{05A1A01A-A464-4748-BB9E-780726CCD277}" type="presOf" srcId="{A9615A9F-79D1-49B2-A2E7-1E0BED443A69}" destId="{C1334854-70CC-49BF-B369-DAE337DEBD06}" srcOrd="0" destOrd="2" presId="urn:microsoft.com/office/officeart/2005/8/layout/vList5"/>
    <dgm:cxn modelId="{7EACEB76-CE86-4365-8CF2-10E882F6BBFC}" type="presOf" srcId="{99F0048A-CAF7-4091-AA9F-CF80C23D8EA6}" destId="{46ED864E-FE15-4F02-AE23-3095D1711769}" srcOrd="0" destOrd="0" presId="urn:microsoft.com/office/officeart/2005/8/layout/vList5"/>
    <dgm:cxn modelId="{3DD3A0DD-6A8C-407F-847A-D46C90752604}" type="presOf" srcId="{EB1103F0-D82C-41A9-81F8-D61C6B49CB20}" destId="{96766C89-7106-40B6-8C4B-74AB6D6D45A2}" srcOrd="0" destOrd="0" presId="urn:microsoft.com/office/officeart/2005/8/layout/vList5"/>
    <dgm:cxn modelId="{C60A3EAA-F1F6-4CA1-A172-A39E188750BE}" type="presOf" srcId="{D7F71DA3-4FFC-49BD-BB34-E35761482BD9}" destId="{D46A5210-02CB-42A6-9377-9AEFD1200049}" srcOrd="0" destOrd="2" presId="urn:microsoft.com/office/officeart/2005/8/layout/vList5"/>
    <dgm:cxn modelId="{E036EABA-A383-4A23-810D-47D9F3E355E2}" srcId="{5801A866-6C89-41ED-A6B7-5E2660C8FD3F}" destId="{3A1805BE-74F2-4DC4-B404-F17F88B340EC}" srcOrd="0" destOrd="0" parTransId="{C948B786-4036-4C17-8282-D5DB3E2FC5D1}" sibTransId="{8408539C-D0FA-410A-B95E-872068FB29A9}"/>
    <dgm:cxn modelId="{7FCBF4E6-02D5-46CA-B500-9618527A516A}" srcId="{E1AA6561-AFA3-47B6-967D-399D2E35D389}" destId="{A9615A9F-79D1-49B2-A2E7-1E0BED443A69}" srcOrd="2" destOrd="0" parTransId="{7E78ED2B-7F43-4785-80FB-C65AFE7D6520}" sibTransId="{D654CFA9-4638-4460-B614-9A32FB94EB20}"/>
    <dgm:cxn modelId="{00233AE1-D094-4BAB-93F5-6F44C812F730}" srcId="{99F0048A-CAF7-4091-AA9F-CF80C23D8EA6}" destId="{5801A866-6C89-41ED-A6B7-5E2660C8FD3F}" srcOrd="3" destOrd="0" parTransId="{E8FF632F-14DD-43A4-B981-97C5204E750D}" sibTransId="{9F2B1A6C-1AF7-47C1-961E-4E880D3996FE}"/>
    <dgm:cxn modelId="{E95BB094-A4E5-4BBA-98ED-F4307B5A40EC}" type="presOf" srcId="{B3FF11CB-9576-4C5D-8DC9-0E5D887F9316}" destId="{01EBEEEB-A86A-4B77-85D5-4B463856DCAC}" srcOrd="0" destOrd="0" presId="urn:microsoft.com/office/officeart/2005/8/layout/vList5"/>
    <dgm:cxn modelId="{5E992EB0-3887-401C-A3E6-40E9AC627171}" type="presOf" srcId="{7A3D79CA-33B4-45E1-9E48-055927CA8203}" destId="{01EBEEEB-A86A-4B77-85D5-4B463856DCAC}" srcOrd="0" destOrd="2" presId="urn:microsoft.com/office/officeart/2005/8/layout/vList5"/>
    <dgm:cxn modelId="{1740B8AA-D787-460D-8AF2-C9E91AEF9EE5}" type="presOf" srcId="{EF49789D-19BF-465A-96BA-0158D41DB8E8}" destId="{5D8FD4F4-B95D-474C-8F75-A73AA96A46B4}" srcOrd="0" destOrd="0" presId="urn:microsoft.com/office/officeart/2005/8/layout/vList5"/>
    <dgm:cxn modelId="{00C5A0AC-E756-4C3E-8DC4-3DC5B9A76136}" type="presOf" srcId="{47F59601-BD0D-4AE4-951B-FF1570759E20}" destId="{C1334854-70CC-49BF-B369-DAE337DEBD06}" srcOrd="0" destOrd="1" presId="urn:microsoft.com/office/officeart/2005/8/layout/vList5"/>
    <dgm:cxn modelId="{DA503DB8-1A9B-46A7-940F-5C503CAF17F8}" type="presOf" srcId="{C0968390-7278-4B07-8F75-ADBE83E71DB5}" destId="{C1334854-70CC-49BF-B369-DAE337DEBD06}" srcOrd="0" destOrd="0" presId="urn:microsoft.com/office/officeart/2005/8/layout/vList5"/>
    <dgm:cxn modelId="{BC69AFBD-7E0E-4BA8-B768-52C6ECB74EF4}" type="presOf" srcId="{FFF75B28-3329-4123-8747-EF01090508FB}" destId="{01EBEEEB-A86A-4B77-85D5-4B463856DCAC}" srcOrd="0" destOrd="3" presId="urn:microsoft.com/office/officeart/2005/8/layout/vList5"/>
    <dgm:cxn modelId="{DE0AFDDB-141A-4C18-A6B7-3804B0A6ECF4}" srcId="{5801A866-6C89-41ED-A6B7-5E2660C8FD3F}" destId="{D7F71DA3-4FFC-49BD-BB34-E35761482BD9}" srcOrd="2" destOrd="0" parTransId="{FEA0FB92-8EAB-48A2-B1AD-FD420043457E}" sibTransId="{831884F7-AC4D-45D8-AB7A-139ABBC0593F}"/>
    <dgm:cxn modelId="{D142F7BB-B9CB-4988-BA76-2ECAC746912D}" type="presParOf" srcId="{46ED864E-FE15-4F02-AE23-3095D1711769}" destId="{D78D248C-FFEC-4F46-A847-2053E289BF13}" srcOrd="0" destOrd="0" presId="urn:microsoft.com/office/officeart/2005/8/layout/vList5"/>
    <dgm:cxn modelId="{94AB6E71-1FA4-46DD-840E-C75092C54750}" type="presParOf" srcId="{D78D248C-FFEC-4F46-A847-2053E289BF13}" destId="{997AF256-9FFD-4CE6-9D60-9287047AB76D}" srcOrd="0" destOrd="0" presId="urn:microsoft.com/office/officeart/2005/8/layout/vList5"/>
    <dgm:cxn modelId="{110BCAEB-E0B2-4849-8E6B-9DD7152D1381}" type="presParOf" srcId="{D78D248C-FFEC-4F46-A847-2053E289BF13}" destId="{C1334854-70CC-49BF-B369-DAE337DEBD06}" srcOrd="1" destOrd="0" presId="urn:microsoft.com/office/officeart/2005/8/layout/vList5"/>
    <dgm:cxn modelId="{545A831B-AA8F-4FE0-A566-C151A58DF3FD}" type="presParOf" srcId="{46ED864E-FE15-4F02-AE23-3095D1711769}" destId="{F81735DD-3D40-405E-ADAC-280EB07185A0}" srcOrd="1" destOrd="0" presId="urn:microsoft.com/office/officeart/2005/8/layout/vList5"/>
    <dgm:cxn modelId="{324BD5F6-2AD4-463D-90D9-6AD8ABA93D19}" type="presParOf" srcId="{46ED864E-FE15-4F02-AE23-3095D1711769}" destId="{D676B2EE-152A-4F0D-97BF-9ED5DA1BC3F2}" srcOrd="2" destOrd="0" presId="urn:microsoft.com/office/officeart/2005/8/layout/vList5"/>
    <dgm:cxn modelId="{F5FF882B-C2B9-4E4F-88D6-B7765CEA48A2}" type="presParOf" srcId="{D676B2EE-152A-4F0D-97BF-9ED5DA1BC3F2}" destId="{96766C89-7106-40B6-8C4B-74AB6D6D45A2}" srcOrd="0" destOrd="0" presId="urn:microsoft.com/office/officeart/2005/8/layout/vList5"/>
    <dgm:cxn modelId="{5CB9B9B4-5C9C-4C99-9C32-689DA87DFFAE}" type="presParOf" srcId="{46ED864E-FE15-4F02-AE23-3095D1711769}" destId="{37ACF121-5F3C-48A5-9A72-49F1DF91F5F4}" srcOrd="3" destOrd="0" presId="urn:microsoft.com/office/officeart/2005/8/layout/vList5"/>
    <dgm:cxn modelId="{8DD04B18-0C86-4650-A6F5-577CE55B593F}" type="presParOf" srcId="{46ED864E-FE15-4F02-AE23-3095D1711769}" destId="{7EBA0F10-B2AB-4436-82E3-123D7CA2817D}" srcOrd="4" destOrd="0" presId="urn:microsoft.com/office/officeart/2005/8/layout/vList5"/>
    <dgm:cxn modelId="{76FF4AF4-759B-44EF-9930-82BEA4998506}" type="presParOf" srcId="{7EBA0F10-B2AB-4436-82E3-123D7CA2817D}" destId="{F60E15EB-7B20-41DE-8FF4-B0E57036F7F9}" srcOrd="0" destOrd="0" presId="urn:microsoft.com/office/officeart/2005/8/layout/vList5"/>
    <dgm:cxn modelId="{FE9B11BA-BDCA-41D3-BDF1-E8403CAFA740}" type="presParOf" srcId="{7EBA0F10-B2AB-4436-82E3-123D7CA2817D}" destId="{01EBEEEB-A86A-4B77-85D5-4B463856DCAC}" srcOrd="1" destOrd="0" presId="urn:microsoft.com/office/officeart/2005/8/layout/vList5"/>
    <dgm:cxn modelId="{2906B6C3-21E9-4C5B-A8EE-B4B99280ACA1}" type="presParOf" srcId="{46ED864E-FE15-4F02-AE23-3095D1711769}" destId="{95315C9B-17D3-4B87-825A-92E2B5DF7255}" srcOrd="5" destOrd="0" presId="urn:microsoft.com/office/officeart/2005/8/layout/vList5"/>
    <dgm:cxn modelId="{CAFD035B-43A7-4154-A6E2-71A854663D7F}" type="presParOf" srcId="{46ED864E-FE15-4F02-AE23-3095D1711769}" destId="{68362F77-333A-4F2C-897D-40B4F2F84690}" srcOrd="6" destOrd="0" presId="urn:microsoft.com/office/officeart/2005/8/layout/vList5"/>
    <dgm:cxn modelId="{DAF318BD-0E2D-49DA-A0EA-B9950CF30660}" type="presParOf" srcId="{68362F77-333A-4F2C-897D-40B4F2F84690}" destId="{48D0E471-26BE-41FB-8134-ACAB40673F7D}" srcOrd="0" destOrd="0" presId="urn:microsoft.com/office/officeart/2005/8/layout/vList5"/>
    <dgm:cxn modelId="{8FD0AED1-610A-4D0C-B365-87F8C06E0A30}" type="presParOf" srcId="{68362F77-333A-4F2C-897D-40B4F2F84690}" destId="{D46A5210-02CB-42A6-9377-9AEFD1200049}" srcOrd="1" destOrd="0" presId="urn:microsoft.com/office/officeart/2005/8/layout/vList5"/>
    <dgm:cxn modelId="{94E6792D-C383-404D-A0E9-14BC640A0CA3}" type="presParOf" srcId="{46ED864E-FE15-4F02-AE23-3095D1711769}" destId="{FFA99CE5-7A9E-44EB-9AFD-2205E2B77050}" srcOrd="7" destOrd="0" presId="urn:microsoft.com/office/officeart/2005/8/layout/vList5"/>
    <dgm:cxn modelId="{6DBC3186-824C-4DD8-8BB9-E400ED6AF139}" type="presParOf" srcId="{46ED864E-FE15-4F02-AE23-3095D1711769}" destId="{4859F210-1965-4ADD-A179-FADBCB18342A}" srcOrd="8" destOrd="0" presId="urn:microsoft.com/office/officeart/2005/8/layout/vList5"/>
    <dgm:cxn modelId="{A05712BE-AF6B-43C3-9356-81ED80EB0F91}" type="presParOf" srcId="{4859F210-1965-4ADD-A179-FADBCB18342A}" destId="{5D8FD4F4-B95D-474C-8F75-A73AA96A46B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4EF9F-539B-4D75-A634-BBADBEA15399}" type="doc">
      <dgm:prSet loTypeId="urn:microsoft.com/office/officeart/2005/8/layout/gear1" loCatId="process" qsTypeId="urn:microsoft.com/office/officeart/2005/8/quickstyle/simple1" qsCatId="simple" csTypeId="urn:microsoft.com/office/officeart/2005/8/colors/accent1_2" csCatId="accent1" phldr="1"/>
      <dgm:spPr/>
    </dgm:pt>
    <dgm:pt modelId="{9C5C7C76-030C-49B9-A1C9-3CD96EDB14A0}">
      <dgm:prSet phldrT="[Text]"/>
      <dgm:spPr/>
      <dgm:t>
        <a:bodyPr/>
        <a:lstStyle/>
        <a:p>
          <a:r>
            <a:rPr lang="en-GB" dirty="0"/>
            <a:t>First contact Practitioners</a:t>
          </a:r>
        </a:p>
      </dgm:t>
    </dgm:pt>
    <dgm:pt modelId="{C1CD8EBD-F868-41D9-9D42-0CB723EED28B}" type="parTrans" cxnId="{BCE835B1-3313-418F-A0F8-E63B5511B2FC}">
      <dgm:prSet/>
      <dgm:spPr/>
      <dgm:t>
        <a:bodyPr/>
        <a:lstStyle/>
        <a:p>
          <a:endParaRPr lang="en-GB"/>
        </a:p>
      </dgm:t>
    </dgm:pt>
    <dgm:pt modelId="{690B55EA-FE31-4B6E-8244-0A4311943F93}" type="sibTrans" cxnId="{BCE835B1-3313-418F-A0F8-E63B5511B2FC}">
      <dgm:prSet/>
      <dgm:spPr/>
      <dgm:t>
        <a:bodyPr/>
        <a:lstStyle/>
        <a:p>
          <a:endParaRPr lang="en-GB"/>
        </a:p>
      </dgm:t>
    </dgm:pt>
    <dgm:pt modelId="{33B13127-13E4-41C7-BD84-D997C3AE4880}">
      <dgm:prSet phldrT="[Text]"/>
      <dgm:spPr/>
      <dgm:t>
        <a:bodyPr/>
        <a:lstStyle/>
        <a:p>
          <a:r>
            <a:rPr lang="en-GB" dirty="0"/>
            <a:t>Patients</a:t>
          </a:r>
        </a:p>
      </dgm:t>
    </dgm:pt>
    <dgm:pt modelId="{023C5816-CE3A-4EA4-8340-5B5DA6697EBB}" type="parTrans" cxnId="{B1B6487E-37D2-40E1-98EC-8D353BC675FD}">
      <dgm:prSet/>
      <dgm:spPr/>
      <dgm:t>
        <a:bodyPr/>
        <a:lstStyle/>
        <a:p>
          <a:endParaRPr lang="en-GB"/>
        </a:p>
      </dgm:t>
    </dgm:pt>
    <dgm:pt modelId="{1A987399-9276-404F-BD8D-07B7B11BF2ED}" type="sibTrans" cxnId="{B1B6487E-37D2-40E1-98EC-8D353BC675FD}">
      <dgm:prSet/>
      <dgm:spPr/>
      <dgm:t>
        <a:bodyPr/>
        <a:lstStyle/>
        <a:p>
          <a:endParaRPr lang="en-GB"/>
        </a:p>
      </dgm:t>
    </dgm:pt>
    <dgm:pt modelId="{B1AB305D-A364-4AF6-A97A-9664866D3F5C}">
      <dgm:prSet phldrT="[Text]"/>
      <dgm:spPr/>
      <dgm:t>
        <a:bodyPr/>
        <a:lstStyle/>
        <a:p>
          <a:r>
            <a:rPr lang="en-GB" dirty="0"/>
            <a:t>Practice Staff</a:t>
          </a:r>
        </a:p>
      </dgm:t>
    </dgm:pt>
    <dgm:pt modelId="{C71DB195-17A8-45FC-8CA1-0938BAFDC16E}" type="parTrans" cxnId="{52478E4B-055A-4EBD-BE93-B55CFF9D74A1}">
      <dgm:prSet/>
      <dgm:spPr/>
      <dgm:t>
        <a:bodyPr/>
        <a:lstStyle/>
        <a:p>
          <a:endParaRPr lang="en-GB"/>
        </a:p>
      </dgm:t>
    </dgm:pt>
    <dgm:pt modelId="{706B7C04-CC27-40A6-8DFF-500E428F3719}" type="sibTrans" cxnId="{52478E4B-055A-4EBD-BE93-B55CFF9D74A1}">
      <dgm:prSet/>
      <dgm:spPr/>
      <dgm:t>
        <a:bodyPr/>
        <a:lstStyle/>
        <a:p>
          <a:endParaRPr lang="en-GB"/>
        </a:p>
      </dgm:t>
    </dgm:pt>
    <dgm:pt modelId="{5F8376E6-8FBC-4F52-87ED-42855CCFB39B}" type="pres">
      <dgm:prSet presAssocID="{F674EF9F-539B-4D75-A634-BBADBEA15399}" presName="composite" presStyleCnt="0">
        <dgm:presLayoutVars>
          <dgm:chMax val="3"/>
          <dgm:animLvl val="lvl"/>
          <dgm:resizeHandles val="exact"/>
        </dgm:presLayoutVars>
      </dgm:prSet>
      <dgm:spPr/>
    </dgm:pt>
    <dgm:pt modelId="{C013B3BF-4972-49A6-9688-B682C4B6093A}" type="pres">
      <dgm:prSet presAssocID="{9C5C7C76-030C-49B9-A1C9-3CD96EDB14A0}" presName="gear1" presStyleLbl="node1" presStyleIdx="0" presStyleCnt="3">
        <dgm:presLayoutVars>
          <dgm:chMax val="1"/>
          <dgm:bulletEnabled val="1"/>
        </dgm:presLayoutVars>
      </dgm:prSet>
      <dgm:spPr/>
      <dgm:t>
        <a:bodyPr/>
        <a:lstStyle/>
        <a:p>
          <a:endParaRPr lang="en-GB"/>
        </a:p>
      </dgm:t>
    </dgm:pt>
    <dgm:pt modelId="{AEBFFC05-A05D-45EF-866D-992F3B69C166}" type="pres">
      <dgm:prSet presAssocID="{9C5C7C76-030C-49B9-A1C9-3CD96EDB14A0}" presName="gear1srcNode" presStyleLbl="node1" presStyleIdx="0" presStyleCnt="3"/>
      <dgm:spPr/>
      <dgm:t>
        <a:bodyPr/>
        <a:lstStyle/>
        <a:p>
          <a:endParaRPr lang="en-GB"/>
        </a:p>
      </dgm:t>
    </dgm:pt>
    <dgm:pt modelId="{21EF9306-8BC1-4371-A568-EC746670D1D6}" type="pres">
      <dgm:prSet presAssocID="{9C5C7C76-030C-49B9-A1C9-3CD96EDB14A0}" presName="gear1dstNode" presStyleLbl="node1" presStyleIdx="0" presStyleCnt="3"/>
      <dgm:spPr/>
      <dgm:t>
        <a:bodyPr/>
        <a:lstStyle/>
        <a:p>
          <a:endParaRPr lang="en-GB"/>
        </a:p>
      </dgm:t>
    </dgm:pt>
    <dgm:pt modelId="{E5B694B3-451B-46AA-A83B-1DEC4DC7948E}" type="pres">
      <dgm:prSet presAssocID="{33B13127-13E4-41C7-BD84-D997C3AE4880}" presName="gear2" presStyleLbl="node1" presStyleIdx="1" presStyleCnt="3">
        <dgm:presLayoutVars>
          <dgm:chMax val="1"/>
          <dgm:bulletEnabled val="1"/>
        </dgm:presLayoutVars>
      </dgm:prSet>
      <dgm:spPr/>
      <dgm:t>
        <a:bodyPr/>
        <a:lstStyle/>
        <a:p>
          <a:endParaRPr lang="en-GB"/>
        </a:p>
      </dgm:t>
    </dgm:pt>
    <dgm:pt modelId="{86E58DE7-9688-4DB2-91FA-B8788477A6D1}" type="pres">
      <dgm:prSet presAssocID="{33B13127-13E4-41C7-BD84-D997C3AE4880}" presName="gear2srcNode" presStyleLbl="node1" presStyleIdx="1" presStyleCnt="3"/>
      <dgm:spPr/>
      <dgm:t>
        <a:bodyPr/>
        <a:lstStyle/>
        <a:p>
          <a:endParaRPr lang="en-GB"/>
        </a:p>
      </dgm:t>
    </dgm:pt>
    <dgm:pt modelId="{F68CBA5D-407F-4ACD-800A-BF08BC77CEEF}" type="pres">
      <dgm:prSet presAssocID="{33B13127-13E4-41C7-BD84-D997C3AE4880}" presName="gear2dstNode" presStyleLbl="node1" presStyleIdx="1" presStyleCnt="3"/>
      <dgm:spPr/>
      <dgm:t>
        <a:bodyPr/>
        <a:lstStyle/>
        <a:p>
          <a:endParaRPr lang="en-GB"/>
        </a:p>
      </dgm:t>
    </dgm:pt>
    <dgm:pt modelId="{F5D18332-8BBC-4DEF-B854-65150EEA6844}" type="pres">
      <dgm:prSet presAssocID="{B1AB305D-A364-4AF6-A97A-9664866D3F5C}" presName="gear3" presStyleLbl="node1" presStyleIdx="2" presStyleCnt="3"/>
      <dgm:spPr/>
      <dgm:t>
        <a:bodyPr/>
        <a:lstStyle/>
        <a:p>
          <a:endParaRPr lang="en-GB"/>
        </a:p>
      </dgm:t>
    </dgm:pt>
    <dgm:pt modelId="{8F93689D-ACD4-495F-A688-7249387B913F}" type="pres">
      <dgm:prSet presAssocID="{B1AB305D-A364-4AF6-A97A-9664866D3F5C}" presName="gear3tx" presStyleLbl="node1" presStyleIdx="2" presStyleCnt="3">
        <dgm:presLayoutVars>
          <dgm:chMax val="1"/>
          <dgm:bulletEnabled val="1"/>
        </dgm:presLayoutVars>
      </dgm:prSet>
      <dgm:spPr/>
      <dgm:t>
        <a:bodyPr/>
        <a:lstStyle/>
        <a:p>
          <a:endParaRPr lang="en-GB"/>
        </a:p>
      </dgm:t>
    </dgm:pt>
    <dgm:pt modelId="{21D50D27-7AA3-4CAC-BD7D-B3C6C29EEDE7}" type="pres">
      <dgm:prSet presAssocID="{B1AB305D-A364-4AF6-A97A-9664866D3F5C}" presName="gear3srcNode" presStyleLbl="node1" presStyleIdx="2" presStyleCnt="3"/>
      <dgm:spPr/>
      <dgm:t>
        <a:bodyPr/>
        <a:lstStyle/>
        <a:p>
          <a:endParaRPr lang="en-GB"/>
        </a:p>
      </dgm:t>
    </dgm:pt>
    <dgm:pt modelId="{4B80EB3A-F503-49B0-98CB-F194FD4D200D}" type="pres">
      <dgm:prSet presAssocID="{B1AB305D-A364-4AF6-A97A-9664866D3F5C}" presName="gear3dstNode" presStyleLbl="node1" presStyleIdx="2" presStyleCnt="3"/>
      <dgm:spPr/>
      <dgm:t>
        <a:bodyPr/>
        <a:lstStyle/>
        <a:p>
          <a:endParaRPr lang="en-GB"/>
        </a:p>
      </dgm:t>
    </dgm:pt>
    <dgm:pt modelId="{802D4A97-2589-4D26-A4E7-AE8EDB1540FA}" type="pres">
      <dgm:prSet presAssocID="{690B55EA-FE31-4B6E-8244-0A4311943F93}" presName="connector1" presStyleLbl="sibTrans2D1" presStyleIdx="0" presStyleCnt="3"/>
      <dgm:spPr/>
      <dgm:t>
        <a:bodyPr/>
        <a:lstStyle/>
        <a:p>
          <a:endParaRPr lang="en-GB"/>
        </a:p>
      </dgm:t>
    </dgm:pt>
    <dgm:pt modelId="{83E250C1-D50C-4D77-BA80-BA4D115FE841}" type="pres">
      <dgm:prSet presAssocID="{1A987399-9276-404F-BD8D-07B7B11BF2ED}" presName="connector2" presStyleLbl="sibTrans2D1" presStyleIdx="1" presStyleCnt="3"/>
      <dgm:spPr/>
      <dgm:t>
        <a:bodyPr/>
        <a:lstStyle/>
        <a:p>
          <a:endParaRPr lang="en-GB"/>
        </a:p>
      </dgm:t>
    </dgm:pt>
    <dgm:pt modelId="{1E0EE8EE-06A7-4272-8AB3-816CA4FDC436}" type="pres">
      <dgm:prSet presAssocID="{706B7C04-CC27-40A6-8DFF-500E428F3719}" presName="connector3" presStyleLbl="sibTrans2D1" presStyleIdx="2" presStyleCnt="3"/>
      <dgm:spPr/>
      <dgm:t>
        <a:bodyPr/>
        <a:lstStyle/>
        <a:p>
          <a:endParaRPr lang="en-GB"/>
        </a:p>
      </dgm:t>
    </dgm:pt>
  </dgm:ptLst>
  <dgm:cxnLst>
    <dgm:cxn modelId="{BCE835B1-3313-418F-A0F8-E63B5511B2FC}" srcId="{F674EF9F-539B-4D75-A634-BBADBEA15399}" destId="{9C5C7C76-030C-49B9-A1C9-3CD96EDB14A0}" srcOrd="0" destOrd="0" parTransId="{C1CD8EBD-F868-41D9-9D42-0CB723EED28B}" sibTransId="{690B55EA-FE31-4B6E-8244-0A4311943F93}"/>
    <dgm:cxn modelId="{530CCDDD-B44D-4598-94AB-EED70759EFDE}" type="presOf" srcId="{706B7C04-CC27-40A6-8DFF-500E428F3719}" destId="{1E0EE8EE-06A7-4272-8AB3-816CA4FDC436}" srcOrd="0" destOrd="0" presId="urn:microsoft.com/office/officeart/2005/8/layout/gear1"/>
    <dgm:cxn modelId="{D2B94D66-854B-464B-857E-4D758215BAAC}" type="presOf" srcId="{B1AB305D-A364-4AF6-A97A-9664866D3F5C}" destId="{8F93689D-ACD4-495F-A688-7249387B913F}" srcOrd="1" destOrd="0" presId="urn:microsoft.com/office/officeart/2005/8/layout/gear1"/>
    <dgm:cxn modelId="{5226844E-2EEC-4D9E-8FFA-28C6E2CD5D41}" type="presOf" srcId="{9C5C7C76-030C-49B9-A1C9-3CD96EDB14A0}" destId="{C013B3BF-4972-49A6-9688-B682C4B6093A}" srcOrd="0" destOrd="0" presId="urn:microsoft.com/office/officeart/2005/8/layout/gear1"/>
    <dgm:cxn modelId="{A81B5CB4-9EB2-4049-9B87-7DC51412A772}" type="presOf" srcId="{B1AB305D-A364-4AF6-A97A-9664866D3F5C}" destId="{F5D18332-8BBC-4DEF-B854-65150EEA6844}" srcOrd="0" destOrd="0" presId="urn:microsoft.com/office/officeart/2005/8/layout/gear1"/>
    <dgm:cxn modelId="{793B7544-C3D2-4E84-984E-F438EE428435}" type="presOf" srcId="{9C5C7C76-030C-49B9-A1C9-3CD96EDB14A0}" destId="{21EF9306-8BC1-4371-A568-EC746670D1D6}" srcOrd="2" destOrd="0" presId="urn:microsoft.com/office/officeart/2005/8/layout/gear1"/>
    <dgm:cxn modelId="{402D974D-5013-4E73-8364-3B96816714FA}" type="presOf" srcId="{690B55EA-FE31-4B6E-8244-0A4311943F93}" destId="{802D4A97-2589-4D26-A4E7-AE8EDB1540FA}" srcOrd="0" destOrd="0" presId="urn:microsoft.com/office/officeart/2005/8/layout/gear1"/>
    <dgm:cxn modelId="{46139FA6-F830-4A67-A308-4C24B18E598F}" type="presOf" srcId="{1A987399-9276-404F-BD8D-07B7B11BF2ED}" destId="{83E250C1-D50C-4D77-BA80-BA4D115FE841}" srcOrd="0" destOrd="0" presId="urn:microsoft.com/office/officeart/2005/8/layout/gear1"/>
    <dgm:cxn modelId="{9D91A68A-6C64-488D-ADFA-BF90DB9C8DB4}" type="presOf" srcId="{33B13127-13E4-41C7-BD84-D997C3AE4880}" destId="{86E58DE7-9688-4DB2-91FA-B8788477A6D1}" srcOrd="1" destOrd="0" presId="urn:microsoft.com/office/officeart/2005/8/layout/gear1"/>
    <dgm:cxn modelId="{B9713194-DFD8-4E9F-B224-F846B71E6EE4}" type="presOf" srcId="{9C5C7C76-030C-49B9-A1C9-3CD96EDB14A0}" destId="{AEBFFC05-A05D-45EF-866D-992F3B69C166}" srcOrd="1" destOrd="0" presId="urn:microsoft.com/office/officeart/2005/8/layout/gear1"/>
    <dgm:cxn modelId="{213AD073-46E5-4DB6-99BD-B0448188161D}" type="presOf" srcId="{33B13127-13E4-41C7-BD84-D997C3AE4880}" destId="{E5B694B3-451B-46AA-A83B-1DEC4DC7948E}" srcOrd="0" destOrd="0" presId="urn:microsoft.com/office/officeart/2005/8/layout/gear1"/>
    <dgm:cxn modelId="{2E58C683-0A5C-47C8-9A9D-15F8919D2DDF}" type="presOf" srcId="{B1AB305D-A364-4AF6-A97A-9664866D3F5C}" destId="{4B80EB3A-F503-49B0-98CB-F194FD4D200D}" srcOrd="3" destOrd="0" presId="urn:microsoft.com/office/officeart/2005/8/layout/gear1"/>
    <dgm:cxn modelId="{F47DC721-A561-4E7E-B1FA-EDE9AD9AB2A9}" type="presOf" srcId="{B1AB305D-A364-4AF6-A97A-9664866D3F5C}" destId="{21D50D27-7AA3-4CAC-BD7D-B3C6C29EEDE7}" srcOrd="2" destOrd="0" presId="urn:microsoft.com/office/officeart/2005/8/layout/gear1"/>
    <dgm:cxn modelId="{B1B6487E-37D2-40E1-98EC-8D353BC675FD}" srcId="{F674EF9F-539B-4D75-A634-BBADBEA15399}" destId="{33B13127-13E4-41C7-BD84-D997C3AE4880}" srcOrd="1" destOrd="0" parTransId="{023C5816-CE3A-4EA4-8340-5B5DA6697EBB}" sibTransId="{1A987399-9276-404F-BD8D-07B7B11BF2ED}"/>
    <dgm:cxn modelId="{B8BE2797-FE4F-4EA5-A66E-F0BDF416B792}" type="presOf" srcId="{33B13127-13E4-41C7-BD84-D997C3AE4880}" destId="{F68CBA5D-407F-4ACD-800A-BF08BC77CEEF}" srcOrd="2" destOrd="0" presId="urn:microsoft.com/office/officeart/2005/8/layout/gear1"/>
    <dgm:cxn modelId="{A08B4849-8075-4D78-B7B0-54D07E02C329}" type="presOf" srcId="{F674EF9F-539B-4D75-A634-BBADBEA15399}" destId="{5F8376E6-8FBC-4F52-87ED-42855CCFB39B}" srcOrd="0" destOrd="0" presId="urn:microsoft.com/office/officeart/2005/8/layout/gear1"/>
    <dgm:cxn modelId="{52478E4B-055A-4EBD-BE93-B55CFF9D74A1}" srcId="{F674EF9F-539B-4D75-A634-BBADBEA15399}" destId="{B1AB305D-A364-4AF6-A97A-9664866D3F5C}" srcOrd="2" destOrd="0" parTransId="{C71DB195-17A8-45FC-8CA1-0938BAFDC16E}" sibTransId="{706B7C04-CC27-40A6-8DFF-500E428F3719}"/>
    <dgm:cxn modelId="{DAB15506-44F7-4A7E-9C98-F98035A9B01B}" type="presParOf" srcId="{5F8376E6-8FBC-4F52-87ED-42855CCFB39B}" destId="{C013B3BF-4972-49A6-9688-B682C4B6093A}" srcOrd="0" destOrd="0" presId="urn:microsoft.com/office/officeart/2005/8/layout/gear1"/>
    <dgm:cxn modelId="{440963F1-5A29-4FE1-A5C9-4221F0EC6084}" type="presParOf" srcId="{5F8376E6-8FBC-4F52-87ED-42855CCFB39B}" destId="{AEBFFC05-A05D-45EF-866D-992F3B69C166}" srcOrd="1" destOrd="0" presId="urn:microsoft.com/office/officeart/2005/8/layout/gear1"/>
    <dgm:cxn modelId="{2DD97474-6966-4E60-A6B0-BACE83343BE8}" type="presParOf" srcId="{5F8376E6-8FBC-4F52-87ED-42855CCFB39B}" destId="{21EF9306-8BC1-4371-A568-EC746670D1D6}" srcOrd="2" destOrd="0" presId="urn:microsoft.com/office/officeart/2005/8/layout/gear1"/>
    <dgm:cxn modelId="{28FB1472-3E78-46C1-8B4F-14F1792E65F1}" type="presParOf" srcId="{5F8376E6-8FBC-4F52-87ED-42855CCFB39B}" destId="{E5B694B3-451B-46AA-A83B-1DEC4DC7948E}" srcOrd="3" destOrd="0" presId="urn:microsoft.com/office/officeart/2005/8/layout/gear1"/>
    <dgm:cxn modelId="{F09D4842-AF4E-4CCF-A336-9213FB74BCAF}" type="presParOf" srcId="{5F8376E6-8FBC-4F52-87ED-42855CCFB39B}" destId="{86E58DE7-9688-4DB2-91FA-B8788477A6D1}" srcOrd="4" destOrd="0" presId="urn:microsoft.com/office/officeart/2005/8/layout/gear1"/>
    <dgm:cxn modelId="{C6E35A2A-3704-4B2F-8E65-373AE8CC848E}" type="presParOf" srcId="{5F8376E6-8FBC-4F52-87ED-42855CCFB39B}" destId="{F68CBA5D-407F-4ACD-800A-BF08BC77CEEF}" srcOrd="5" destOrd="0" presId="urn:microsoft.com/office/officeart/2005/8/layout/gear1"/>
    <dgm:cxn modelId="{030F97C6-1BA4-4B6C-8D9C-25737F2B57B7}" type="presParOf" srcId="{5F8376E6-8FBC-4F52-87ED-42855CCFB39B}" destId="{F5D18332-8BBC-4DEF-B854-65150EEA6844}" srcOrd="6" destOrd="0" presId="urn:microsoft.com/office/officeart/2005/8/layout/gear1"/>
    <dgm:cxn modelId="{7A70AD58-0B35-40D8-8EAB-E007E1460D57}" type="presParOf" srcId="{5F8376E6-8FBC-4F52-87ED-42855CCFB39B}" destId="{8F93689D-ACD4-495F-A688-7249387B913F}" srcOrd="7" destOrd="0" presId="urn:microsoft.com/office/officeart/2005/8/layout/gear1"/>
    <dgm:cxn modelId="{F24877AA-7785-4C78-9C81-FFE78436C242}" type="presParOf" srcId="{5F8376E6-8FBC-4F52-87ED-42855CCFB39B}" destId="{21D50D27-7AA3-4CAC-BD7D-B3C6C29EEDE7}" srcOrd="8" destOrd="0" presId="urn:microsoft.com/office/officeart/2005/8/layout/gear1"/>
    <dgm:cxn modelId="{1A091B0B-D916-4865-B54F-B0C6DC69A924}" type="presParOf" srcId="{5F8376E6-8FBC-4F52-87ED-42855CCFB39B}" destId="{4B80EB3A-F503-49B0-98CB-F194FD4D200D}" srcOrd="9" destOrd="0" presId="urn:microsoft.com/office/officeart/2005/8/layout/gear1"/>
    <dgm:cxn modelId="{4E66C4D5-5C3F-4593-A5A4-A851C9F099A6}" type="presParOf" srcId="{5F8376E6-8FBC-4F52-87ED-42855CCFB39B}" destId="{802D4A97-2589-4D26-A4E7-AE8EDB1540FA}" srcOrd="10" destOrd="0" presId="urn:microsoft.com/office/officeart/2005/8/layout/gear1"/>
    <dgm:cxn modelId="{9D14EFCC-8339-414C-8DE9-F34FA554869D}" type="presParOf" srcId="{5F8376E6-8FBC-4F52-87ED-42855CCFB39B}" destId="{83E250C1-D50C-4D77-BA80-BA4D115FE841}" srcOrd="11" destOrd="0" presId="urn:microsoft.com/office/officeart/2005/8/layout/gear1"/>
    <dgm:cxn modelId="{5FCC1AEB-26C6-4D7C-B61D-B39ADF8FE259}" type="presParOf" srcId="{5F8376E6-8FBC-4F52-87ED-42855CCFB39B}" destId="{1E0EE8EE-06A7-4272-8AB3-816CA4FDC43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F97333-F3A5-4FAA-B384-4737C781F1E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351C0CED-4601-4A0B-9055-C5A8F134DBEB}">
      <dgm:prSet phldrT="[Text]"/>
      <dgm:spPr/>
      <dgm:t>
        <a:bodyPr/>
        <a:lstStyle/>
        <a:p>
          <a:r>
            <a:rPr lang="en-GB" dirty="0"/>
            <a:t>Peer support</a:t>
          </a:r>
        </a:p>
        <a:p>
          <a:r>
            <a:rPr lang="en-GB" dirty="0" err="1"/>
            <a:t>Whatsapp</a:t>
          </a:r>
          <a:endParaRPr lang="en-GB" dirty="0"/>
        </a:p>
      </dgm:t>
    </dgm:pt>
    <dgm:pt modelId="{0D74EE4A-07A0-4953-AF0E-4F518B5F3E0F}" type="parTrans" cxnId="{19343F0E-7943-42E7-9861-5F43B1E983A2}">
      <dgm:prSet/>
      <dgm:spPr/>
      <dgm:t>
        <a:bodyPr/>
        <a:lstStyle/>
        <a:p>
          <a:endParaRPr lang="en-GB"/>
        </a:p>
      </dgm:t>
    </dgm:pt>
    <dgm:pt modelId="{0C5EC64B-1CDC-44F7-8EBA-47FB841B010C}" type="sibTrans" cxnId="{19343F0E-7943-42E7-9861-5F43B1E983A2}">
      <dgm:prSet/>
      <dgm:spPr/>
      <dgm:t>
        <a:bodyPr/>
        <a:lstStyle/>
        <a:p>
          <a:endParaRPr lang="en-GB"/>
        </a:p>
      </dgm:t>
    </dgm:pt>
    <dgm:pt modelId="{0F6735EE-552A-424D-B5FC-406BC7612965}">
      <dgm:prSet phldrT="[Text]" custT="1"/>
      <dgm:spPr/>
      <dgm:t>
        <a:bodyPr/>
        <a:lstStyle/>
        <a:p>
          <a:r>
            <a:rPr lang="en-GB" sz="1700" dirty="0"/>
            <a:t>Experienced APP’s</a:t>
          </a:r>
        </a:p>
      </dgm:t>
    </dgm:pt>
    <dgm:pt modelId="{8F0FDEE7-40D6-476D-A600-D41374CB697A}" type="parTrans" cxnId="{E03FA486-7CB4-4469-8FA5-0BA5B453A8B7}">
      <dgm:prSet/>
      <dgm:spPr/>
      <dgm:t>
        <a:bodyPr/>
        <a:lstStyle/>
        <a:p>
          <a:endParaRPr lang="en-GB"/>
        </a:p>
      </dgm:t>
    </dgm:pt>
    <dgm:pt modelId="{68438147-85CA-43FE-94CA-C9E42C0B7286}" type="sibTrans" cxnId="{E03FA486-7CB4-4469-8FA5-0BA5B453A8B7}">
      <dgm:prSet/>
      <dgm:spPr/>
      <dgm:t>
        <a:bodyPr/>
        <a:lstStyle/>
        <a:p>
          <a:endParaRPr lang="en-GB"/>
        </a:p>
      </dgm:t>
    </dgm:pt>
    <dgm:pt modelId="{FED518ED-FE51-4105-B37E-965322294831}">
      <dgm:prSet phldrT="[Text]" custT="1"/>
      <dgm:spPr/>
      <dgm:t>
        <a:bodyPr/>
        <a:lstStyle/>
        <a:p>
          <a:r>
            <a:rPr lang="en-GB" sz="2000" dirty="0"/>
            <a:t>Pharmacy teaching</a:t>
          </a:r>
        </a:p>
      </dgm:t>
    </dgm:pt>
    <dgm:pt modelId="{4BAFFB48-B38E-47B5-B996-6BAB2E6666C5}" type="parTrans" cxnId="{180DED09-3913-4D43-860F-658159A94D2D}">
      <dgm:prSet/>
      <dgm:spPr/>
      <dgm:t>
        <a:bodyPr/>
        <a:lstStyle/>
        <a:p>
          <a:endParaRPr lang="en-GB"/>
        </a:p>
      </dgm:t>
    </dgm:pt>
    <dgm:pt modelId="{D30EABFB-34C0-46BA-896B-BCA3A7336ED8}" type="sibTrans" cxnId="{180DED09-3913-4D43-860F-658159A94D2D}">
      <dgm:prSet/>
      <dgm:spPr/>
      <dgm:t>
        <a:bodyPr/>
        <a:lstStyle/>
        <a:p>
          <a:endParaRPr lang="en-GB"/>
        </a:p>
      </dgm:t>
    </dgm:pt>
    <dgm:pt modelId="{FC58092A-FBE3-4DB7-BC1C-57FC519AD009}">
      <dgm:prSet phldrT="[Text]" custT="1"/>
      <dgm:spPr/>
      <dgm:t>
        <a:bodyPr/>
        <a:lstStyle/>
        <a:p>
          <a:r>
            <a:rPr lang="en-GB" sz="2000" dirty="0"/>
            <a:t>Sitting with GPs</a:t>
          </a:r>
        </a:p>
      </dgm:t>
    </dgm:pt>
    <dgm:pt modelId="{52032D89-7B51-4539-8E98-7B9AA21641C4}" type="parTrans" cxnId="{64035E48-7AE0-48FE-8F9E-22A772AD12CC}">
      <dgm:prSet/>
      <dgm:spPr/>
      <dgm:t>
        <a:bodyPr/>
        <a:lstStyle/>
        <a:p>
          <a:endParaRPr lang="en-GB"/>
        </a:p>
      </dgm:t>
    </dgm:pt>
    <dgm:pt modelId="{FFD064A0-9167-4399-BD67-C3664EC4A1A3}" type="sibTrans" cxnId="{64035E48-7AE0-48FE-8F9E-22A772AD12CC}">
      <dgm:prSet/>
      <dgm:spPr/>
      <dgm:t>
        <a:bodyPr/>
        <a:lstStyle/>
        <a:p>
          <a:endParaRPr lang="en-GB"/>
        </a:p>
      </dgm:t>
    </dgm:pt>
    <dgm:pt modelId="{CC3EBEFE-CB24-4C4F-B8CC-CD1622DA7C2E}">
      <dgm:prSet phldrT="[Text]" custT="1"/>
      <dgm:spPr/>
      <dgm:t>
        <a:bodyPr/>
        <a:lstStyle/>
        <a:p>
          <a:r>
            <a:rPr lang="en-GB" sz="1800" dirty="0"/>
            <a:t>Mentorship Amanda </a:t>
          </a:r>
          <a:r>
            <a:rPr lang="en-GB" sz="1800" dirty="0" err="1"/>
            <a:t>Hensmen</a:t>
          </a:r>
          <a:r>
            <a:rPr lang="en-GB" sz="1800" dirty="0"/>
            <a:t>-Crook</a:t>
          </a:r>
        </a:p>
      </dgm:t>
    </dgm:pt>
    <dgm:pt modelId="{6F32D1BD-12C5-4079-A04A-E91E893983CA}" type="parTrans" cxnId="{FA995192-6A1C-4A8D-AB8E-6A55FFDFC29E}">
      <dgm:prSet/>
      <dgm:spPr/>
      <dgm:t>
        <a:bodyPr/>
        <a:lstStyle/>
        <a:p>
          <a:endParaRPr lang="en-GB"/>
        </a:p>
      </dgm:t>
    </dgm:pt>
    <dgm:pt modelId="{360F09B8-057F-4BFB-A4CA-325EF0865278}" type="sibTrans" cxnId="{FA995192-6A1C-4A8D-AB8E-6A55FFDFC29E}">
      <dgm:prSet/>
      <dgm:spPr/>
      <dgm:t>
        <a:bodyPr/>
        <a:lstStyle/>
        <a:p>
          <a:endParaRPr lang="en-GB"/>
        </a:p>
      </dgm:t>
    </dgm:pt>
    <dgm:pt modelId="{8C2BEE25-D239-4CB3-BD36-366427CC4098}" type="pres">
      <dgm:prSet presAssocID="{5BF97333-F3A5-4FAA-B384-4737C781F1E0}" presName="Name0" presStyleCnt="0">
        <dgm:presLayoutVars>
          <dgm:chMax val="1"/>
          <dgm:dir/>
          <dgm:animLvl val="ctr"/>
          <dgm:resizeHandles val="exact"/>
        </dgm:presLayoutVars>
      </dgm:prSet>
      <dgm:spPr/>
      <dgm:t>
        <a:bodyPr/>
        <a:lstStyle/>
        <a:p>
          <a:endParaRPr lang="en-GB"/>
        </a:p>
      </dgm:t>
    </dgm:pt>
    <dgm:pt modelId="{BF90A9AD-AA67-4FBA-BBE9-0A586E378388}" type="pres">
      <dgm:prSet presAssocID="{351C0CED-4601-4A0B-9055-C5A8F134DBEB}" presName="centerShape" presStyleLbl="node0" presStyleIdx="0" presStyleCnt="1"/>
      <dgm:spPr/>
      <dgm:t>
        <a:bodyPr/>
        <a:lstStyle/>
        <a:p>
          <a:endParaRPr lang="en-GB"/>
        </a:p>
      </dgm:t>
    </dgm:pt>
    <dgm:pt modelId="{8715E910-DA36-4F99-BDA1-34DDBE4772DB}" type="pres">
      <dgm:prSet presAssocID="{0F6735EE-552A-424D-B5FC-406BC7612965}" presName="node" presStyleLbl="node1" presStyleIdx="0" presStyleCnt="4">
        <dgm:presLayoutVars>
          <dgm:bulletEnabled val="1"/>
        </dgm:presLayoutVars>
      </dgm:prSet>
      <dgm:spPr/>
      <dgm:t>
        <a:bodyPr/>
        <a:lstStyle/>
        <a:p>
          <a:endParaRPr lang="en-GB"/>
        </a:p>
      </dgm:t>
    </dgm:pt>
    <dgm:pt modelId="{545BC69C-91AA-4D31-AD0A-5AD2A3524CAA}" type="pres">
      <dgm:prSet presAssocID="{0F6735EE-552A-424D-B5FC-406BC7612965}" presName="dummy" presStyleCnt="0"/>
      <dgm:spPr/>
    </dgm:pt>
    <dgm:pt modelId="{A7CBE891-29C9-4BE3-84DB-B6C4522D158A}" type="pres">
      <dgm:prSet presAssocID="{68438147-85CA-43FE-94CA-C9E42C0B7286}" presName="sibTrans" presStyleLbl="sibTrans2D1" presStyleIdx="0" presStyleCnt="4"/>
      <dgm:spPr/>
      <dgm:t>
        <a:bodyPr/>
        <a:lstStyle/>
        <a:p>
          <a:endParaRPr lang="en-GB"/>
        </a:p>
      </dgm:t>
    </dgm:pt>
    <dgm:pt modelId="{8A09722C-F367-487E-AF37-DC60ABECF8E1}" type="pres">
      <dgm:prSet presAssocID="{FED518ED-FE51-4105-B37E-965322294831}" presName="node" presStyleLbl="node1" presStyleIdx="1" presStyleCnt="4">
        <dgm:presLayoutVars>
          <dgm:bulletEnabled val="1"/>
        </dgm:presLayoutVars>
      </dgm:prSet>
      <dgm:spPr/>
      <dgm:t>
        <a:bodyPr/>
        <a:lstStyle/>
        <a:p>
          <a:endParaRPr lang="en-GB"/>
        </a:p>
      </dgm:t>
    </dgm:pt>
    <dgm:pt modelId="{B278772F-3524-4BC7-8467-6D3017A93F3F}" type="pres">
      <dgm:prSet presAssocID="{FED518ED-FE51-4105-B37E-965322294831}" presName="dummy" presStyleCnt="0"/>
      <dgm:spPr/>
    </dgm:pt>
    <dgm:pt modelId="{CBB97B5F-80E4-411F-9DAB-CF6944AD4F3C}" type="pres">
      <dgm:prSet presAssocID="{D30EABFB-34C0-46BA-896B-BCA3A7336ED8}" presName="sibTrans" presStyleLbl="sibTrans2D1" presStyleIdx="1" presStyleCnt="4"/>
      <dgm:spPr/>
      <dgm:t>
        <a:bodyPr/>
        <a:lstStyle/>
        <a:p>
          <a:endParaRPr lang="en-GB"/>
        </a:p>
      </dgm:t>
    </dgm:pt>
    <dgm:pt modelId="{0A4205B8-3F12-4006-BF17-1D40D93C558C}" type="pres">
      <dgm:prSet presAssocID="{FC58092A-FBE3-4DB7-BC1C-57FC519AD009}" presName="node" presStyleLbl="node1" presStyleIdx="2" presStyleCnt="4">
        <dgm:presLayoutVars>
          <dgm:bulletEnabled val="1"/>
        </dgm:presLayoutVars>
      </dgm:prSet>
      <dgm:spPr/>
      <dgm:t>
        <a:bodyPr/>
        <a:lstStyle/>
        <a:p>
          <a:endParaRPr lang="en-GB"/>
        </a:p>
      </dgm:t>
    </dgm:pt>
    <dgm:pt modelId="{2328A35D-FD02-46EE-B71E-09B4735913BF}" type="pres">
      <dgm:prSet presAssocID="{FC58092A-FBE3-4DB7-BC1C-57FC519AD009}" presName="dummy" presStyleCnt="0"/>
      <dgm:spPr/>
    </dgm:pt>
    <dgm:pt modelId="{E2DFC300-4250-4D38-B7B4-33AF01EDB809}" type="pres">
      <dgm:prSet presAssocID="{FFD064A0-9167-4399-BD67-C3664EC4A1A3}" presName="sibTrans" presStyleLbl="sibTrans2D1" presStyleIdx="2" presStyleCnt="4"/>
      <dgm:spPr/>
      <dgm:t>
        <a:bodyPr/>
        <a:lstStyle/>
        <a:p>
          <a:endParaRPr lang="en-GB"/>
        </a:p>
      </dgm:t>
    </dgm:pt>
    <dgm:pt modelId="{9CDFA57A-AFA8-4F0D-A201-3ADCCD45CD60}" type="pres">
      <dgm:prSet presAssocID="{CC3EBEFE-CB24-4C4F-B8CC-CD1622DA7C2E}" presName="node" presStyleLbl="node1" presStyleIdx="3" presStyleCnt="4">
        <dgm:presLayoutVars>
          <dgm:bulletEnabled val="1"/>
        </dgm:presLayoutVars>
      </dgm:prSet>
      <dgm:spPr/>
      <dgm:t>
        <a:bodyPr/>
        <a:lstStyle/>
        <a:p>
          <a:endParaRPr lang="en-GB"/>
        </a:p>
      </dgm:t>
    </dgm:pt>
    <dgm:pt modelId="{D90A3AD6-D888-44DD-B53D-956F0200773B}" type="pres">
      <dgm:prSet presAssocID="{CC3EBEFE-CB24-4C4F-B8CC-CD1622DA7C2E}" presName="dummy" presStyleCnt="0"/>
      <dgm:spPr/>
    </dgm:pt>
    <dgm:pt modelId="{247C998C-F4B8-4B24-871D-E787EBE5EA1A}" type="pres">
      <dgm:prSet presAssocID="{360F09B8-057F-4BFB-A4CA-325EF0865278}" presName="sibTrans" presStyleLbl="sibTrans2D1" presStyleIdx="3" presStyleCnt="4"/>
      <dgm:spPr/>
      <dgm:t>
        <a:bodyPr/>
        <a:lstStyle/>
        <a:p>
          <a:endParaRPr lang="en-GB"/>
        </a:p>
      </dgm:t>
    </dgm:pt>
  </dgm:ptLst>
  <dgm:cxnLst>
    <dgm:cxn modelId="{DCCF4047-E8A5-4E9D-A1B5-4628722852FE}" type="presOf" srcId="{68438147-85CA-43FE-94CA-C9E42C0B7286}" destId="{A7CBE891-29C9-4BE3-84DB-B6C4522D158A}" srcOrd="0" destOrd="0" presId="urn:microsoft.com/office/officeart/2005/8/layout/radial6"/>
    <dgm:cxn modelId="{38994CA1-FF5D-422E-ABCC-6C476CF7AF4A}" type="presOf" srcId="{FC58092A-FBE3-4DB7-BC1C-57FC519AD009}" destId="{0A4205B8-3F12-4006-BF17-1D40D93C558C}" srcOrd="0" destOrd="0" presId="urn:microsoft.com/office/officeart/2005/8/layout/radial6"/>
    <dgm:cxn modelId="{81FBE510-7007-4126-8652-424475D9AEBE}" type="presOf" srcId="{D30EABFB-34C0-46BA-896B-BCA3A7336ED8}" destId="{CBB97B5F-80E4-411F-9DAB-CF6944AD4F3C}" srcOrd="0" destOrd="0" presId="urn:microsoft.com/office/officeart/2005/8/layout/radial6"/>
    <dgm:cxn modelId="{23AD64B3-5156-47DC-B093-B7DB7D2D3618}" type="presOf" srcId="{FFD064A0-9167-4399-BD67-C3664EC4A1A3}" destId="{E2DFC300-4250-4D38-B7B4-33AF01EDB809}" srcOrd="0" destOrd="0" presId="urn:microsoft.com/office/officeart/2005/8/layout/radial6"/>
    <dgm:cxn modelId="{FA995192-6A1C-4A8D-AB8E-6A55FFDFC29E}" srcId="{351C0CED-4601-4A0B-9055-C5A8F134DBEB}" destId="{CC3EBEFE-CB24-4C4F-B8CC-CD1622DA7C2E}" srcOrd="3" destOrd="0" parTransId="{6F32D1BD-12C5-4079-A04A-E91E893983CA}" sibTransId="{360F09B8-057F-4BFB-A4CA-325EF0865278}"/>
    <dgm:cxn modelId="{16D58F62-7931-493C-AA6A-A53D9C7236A6}" type="presOf" srcId="{5BF97333-F3A5-4FAA-B384-4737C781F1E0}" destId="{8C2BEE25-D239-4CB3-BD36-366427CC4098}" srcOrd="0" destOrd="0" presId="urn:microsoft.com/office/officeart/2005/8/layout/radial6"/>
    <dgm:cxn modelId="{0AF7FBDA-4F1A-448F-8C33-A2AEE6F00D42}" type="presOf" srcId="{FED518ED-FE51-4105-B37E-965322294831}" destId="{8A09722C-F367-487E-AF37-DC60ABECF8E1}" srcOrd="0" destOrd="0" presId="urn:microsoft.com/office/officeart/2005/8/layout/radial6"/>
    <dgm:cxn modelId="{5463B3E5-613A-4AEB-BBBD-F198CB81E956}" type="presOf" srcId="{CC3EBEFE-CB24-4C4F-B8CC-CD1622DA7C2E}" destId="{9CDFA57A-AFA8-4F0D-A201-3ADCCD45CD60}" srcOrd="0" destOrd="0" presId="urn:microsoft.com/office/officeart/2005/8/layout/radial6"/>
    <dgm:cxn modelId="{2D1F26A5-09AD-453B-AE12-F1B153C98DD2}" type="presOf" srcId="{360F09B8-057F-4BFB-A4CA-325EF0865278}" destId="{247C998C-F4B8-4B24-871D-E787EBE5EA1A}" srcOrd="0" destOrd="0" presId="urn:microsoft.com/office/officeart/2005/8/layout/radial6"/>
    <dgm:cxn modelId="{19343F0E-7943-42E7-9861-5F43B1E983A2}" srcId="{5BF97333-F3A5-4FAA-B384-4737C781F1E0}" destId="{351C0CED-4601-4A0B-9055-C5A8F134DBEB}" srcOrd="0" destOrd="0" parTransId="{0D74EE4A-07A0-4953-AF0E-4F518B5F3E0F}" sibTransId="{0C5EC64B-1CDC-44F7-8EBA-47FB841B010C}"/>
    <dgm:cxn modelId="{2A954A02-D64F-4459-B28B-86B00090467E}" type="presOf" srcId="{0F6735EE-552A-424D-B5FC-406BC7612965}" destId="{8715E910-DA36-4F99-BDA1-34DDBE4772DB}" srcOrd="0" destOrd="0" presId="urn:microsoft.com/office/officeart/2005/8/layout/radial6"/>
    <dgm:cxn modelId="{E03FA486-7CB4-4469-8FA5-0BA5B453A8B7}" srcId="{351C0CED-4601-4A0B-9055-C5A8F134DBEB}" destId="{0F6735EE-552A-424D-B5FC-406BC7612965}" srcOrd="0" destOrd="0" parTransId="{8F0FDEE7-40D6-476D-A600-D41374CB697A}" sibTransId="{68438147-85CA-43FE-94CA-C9E42C0B7286}"/>
    <dgm:cxn modelId="{CB4C3A03-F08B-4A57-B6E3-F3CED7EBF364}" type="presOf" srcId="{351C0CED-4601-4A0B-9055-C5A8F134DBEB}" destId="{BF90A9AD-AA67-4FBA-BBE9-0A586E378388}" srcOrd="0" destOrd="0" presId="urn:microsoft.com/office/officeart/2005/8/layout/radial6"/>
    <dgm:cxn modelId="{180DED09-3913-4D43-860F-658159A94D2D}" srcId="{351C0CED-4601-4A0B-9055-C5A8F134DBEB}" destId="{FED518ED-FE51-4105-B37E-965322294831}" srcOrd="1" destOrd="0" parTransId="{4BAFFB48-B38E-47B5-B996-6BAB2E6666C5}" sibTransId="{D30EABFB-34C0-46BA-896B-BCA3A7336ED8}"/>
    <dgm:cxn modelId="{64035E48-7AE0-48FE-8F9E-22A772AD12CC}" srcId="{351C0CED-4601-4A0B-9055-C5A8F134DBEB}" destId="{FC58092A-FBE3-4DB7-BC1C-57FC519AD009}" srcOrd="2" destOrd="0" parTransId="{52032D89-7B51-4539-8E98-7B9AA21641C4}" sibTransId="{FFD064A0-9167-4399-BD67-C3664EC4A1A3}"/>
    <dgm:cxn modelId="{9533E96C-B864-49C5-AD3D-FB63BE248C8F}" type="presParOf" srcId="{8C2BEE25-D239-4CB3-BD36-366427CC4098}" destId="{BF90A9AD-AA67-4FBA-BBE9-0A586E378388}" srcOrd="0" destOrd="0" presId="urn:microsoft.com/office/officeart/2005/8/layout/radial6"/>
    <dgm:cxn modelId="{DBE8FC10-02BF-4DAB-8438-AEBE1DD36A3D}" type="presParOf" srcId="{8C2BEE25-D239-4CB3-BD36-366427CC4098}" destId="{8715E910-DA36-4F99-BDA1-34DDBE4772DB}" srcOrd="1" destOrd="0" presId="urn:microsoft.com/office/officeart/2005/8/layout/radial6"/>
    <dgm:cxn modelId="{BA4290AA-9D76-4F45-90F9-05E8729170C5}" type="presParOf" srcId="{8C2BEE25-D239-4CB3-BD36-366427CC4098}" destId="{545BC69C-91AA-4D31-AD0A-5AD2A3524CAA}" srcOrd="2" destOrd="0" presId="urn:microsoft.com/office/officeart/2005/8/layout/radial6"/>
    <dgm:cxn modelId="{FC786927-18A2-4907-91F4-328366021092}" type="presParOf" srcId="{8C2BEE25-D239-4CB3-BD36-366427CC4098}" destId="{A7CBE891-29C9-4BE3-84DB-B6C4522D158A}" srcOrd="3" destOrd="0" presId="urn:microsoft.com/office/officeart/2005/8/layout/radial6"/>
    <dgm:cxn modelId="{BA632F1E-C58A-42AC-B3AA-1F383E557EE1}" type="presParOf" srcId="{8C2BEE25-D239-4CB3-BD36-366427CC4098}" destId="{8A09722C-F367-487E-AF37-DC60ABECF8E1}" srcOrd="4" destOrd="0" presId="urn:microsoft.com/office/officeart/2005/8/layout/radial6"/>
    <dgm:cxn modelId="{D1FBDD2C-911E-4B76-B70D-FE156156316B}" type="presParOf" srcId="{8C2BEE25-D239-4CB3-BD36-366427CC4098}" destId="{B278772F-3524-4BC7-8467-6D3017A93F3F}" srcOrd="5" destOrd="0" presId="urn:microsoft.com/office/officeart/2005/8/layout/radial6"/>
    <dgm:cxn modelId="{E62A0948-F035-40AF-BA25-9084D3F921B7}" type="presParOf" srcId="{8C2BEE25-D239-4CB3-BD36-366427CC4098}" destId="{CBB97B5F-80E4-411F-9DAB-CF6944AD4F3C}" srcOrd="6" destOrd="0" presId="urn:microsoft.com/office/officeart/2005/8/layout/radial6"/>
    <dgm:cxn modelId="{3A77FCCD-FE0E-49C1-80CA-0BA6BE809DD1}" type="presParOf" srcId="{8C2BEE25-D239-4CB3-BD36-366427CC4098}" destId="{0A4205B8-3F12-4006-BF17-1D40D93C558C}" srcOrd="7" destOrd="0" presId="urn:microsoft.com/office/officeart/2005/8/layout/radial6"/>
    <dgm:cxn modelId="{BD0EFFAD-58F8-431B-B8E3-7AF23F3B2EB6}" type="presParOf" srcId="{8C2BEE25-D239-4CB3-BD36-366427CC4098}" destId="{2328A35D-FD02-46EE-B71E-09B4735913BF}" srcOrd="8" destOrd="0" presId="urn:microsoft.com/office/officeart/2005/8/layout/radial6"/>
    <dgm:cxn modelId="{DFE5DA87-70F5-4417-898C-102F2B919192}" type="presParOf" srcId="{8C2BEE25-D239-4CB3-BD36-366427CC4098}" destId="{E2DFC300-4250-4D38-B7B4-33AF01EDB809}" srcOrd="9" destOrd="0" presId="urn:microsoft.com/office/officeart/2005/8/layout/radial6"/>
    <dgm:cxn modelId="{6FD2F145-B3FF-417B-8660-A9F6F719BB6F}" type="presParOf" srcId="{8C2BEE25-D239-4CB3-BD36-366427CC4098}" destId="{9CDFA57A-AFA8-4F0D-A201-3ADCCD45CD60}" srcOrd="10" destOrd="0" presId="urn:microsoft.com/office/officeart/2005/8/layout/radial6"/>
    <dgm:cxn modelId="{1E14AEBD-0808-44D7-AEAD-B19FF0DD2A0F}" type="presParOf" srcId="{8C2BEE25-D239-4CB3-BD36-366427CC4098}" destId="{D90A3AD6-D888-44DD-B53D-956F0200773B}" srcOrd="11" destOrd="0" presId="urn:microsoft.com/office/officeart/2005/8/layout/radial6"/>
    <dgm:cxn modelId="{F8B5BCC0-70B4-43B2-8FDC-5FD07E317D94}" type="presParOf" srcId="{8C2BEE25-D239-4CB3-BD36-366427CC4098}" destId="{247C998C-F4B8-4B24-871D-E787EBE5EA1A}"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0E89A6-9F73-4B26-BB28-F8002717988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14981B92-052A-4E1B-8BAC-05C7EB20AA9C}">
      <dgm:prSet phldrT="[Text]"/>
      <dgm:spPr/>
      <dgm:t>
        <a:bodyPr/>
        <a:lstStyle/>
        <a:p>
          <a:r>
            <a:rPr lang="en-GB" dirty="0"/>
            <a:t>Reflective practice</a:t>
          </a:r>
        </a:p>
      </dgm:t>
    </dgm:pt>
    <dgm:pt modelId="{7DF9484A-0333-4AF6-A502-A77551C93E7F}" type="parTrans" cxnId="{E01AE140-EE36-44C8-81D7-C0782135E1F5}">
      <dgm:prSet/>
      <dgm:spPr/>
      <dgm:t>
        <a:bodyPr/>
        <a:lstStyle/>
        <a:p>
          <a:endParaRPr lang="en-GB"/>
        </a:p>
      </dgm:t>
    </dgm:pt>
    <dgm:pt modelId="{9064A9D1-FA18-445E-8524-A2582A988939}" type="sibTrans" cxnId="{E01AE140-EE36-44C8-81D7-C0782135E1F5}">
      <dgm:prSet/>
      <dgm:spPr/>
      <dgm:t>
        <a:bodyPr/>
        <a:lstStyle/>
        <a:p>
          <a:endParaRPr lang="en-GB"/>
        </a:p>
      </dgm:t>
    </dgm:pt>
    <dgm:pt modelId="{61B6187F-91BF-4D37-A0F1-CDDFF3398F90}">
      <dgm:prSet phldrT="[Text]"/>
      <dgm:spPr/>
      <dgm:t>
        <a:bodyPr/>
        <a:lstStyle/>
        <a:p>
          <a:r>
            <a:rPr lang="en-GB" dirty="0"/>
            <a:t>Basic observations / abdominal palpation / the unwell patient</a:t>
          </a:r>
        </a:p>
      </dgm:t>
    </dgm:pt>
    <dgm:pt modelId="{1F18367A-B93B-4DE3-A19C-AD35103E98F2}" type="parTrans" cxnId="{A0912587-04C0-46EC-BED3-67314AD12780}">
      <dgm:prSet/>
      <dgm:spPr/>
      <dgm:t>
        <a:bodyPr/>
        <a:lstStyle/>
        <a:p>
          <a:endParaRPr lang="en-GB"/>
        </a:p>
      </dgm:t>
    </dgm:pt>
    <dgm:pt modelId="{9BE578C7-34C9-4F82-B3D1-ECE98052C19B}" type="sibTrans" cxnId="{A0912587-04C0-46EC-BED3-67314AD12780}">
      <dgm:prSet/>
      <dgm:spPr/>
      <dgm:t>
        <a:bodyPr/>
        <a:lstStyle/>
        <a:p>
          <a:endParaRPr lang="en-GB"/>
        </a:p>
      </dgm:t>
    </dgm:pt>
    <dgm:pt modelId="{330DFBAE-9914-45C3-A908-D108D3CB9BAC}">
      <dgm:prSet phldrT="[Text]"/>
      <dgm:spPr/>
      <dgm:t>
        <a:bodyPr/>
        <a:lstStyle/>
        <a:p>
          <a:r>
            <a:rPr lang="en-GB" dirty="0"/>
            <a:t>Lumps and bumps</a:t>
          </a:r>
        </a:p>
      </dgm:t>
    </dgm:pt>
    <dgm:pt modelId="{FCD69726-A8F1-44C5-B7BE-581836E0BCF7}" type="parTrans" cxnId="{B6C73C78-8251-43BF-97BC-EFFE241B963A}">
      <dgm:prSet/>
      <dgm:spPr/>
      <dgm:t>
        <a:bodyPr/>
        <a:lstStyle/>
        <a:p>
          <a:endParaRPr lang="en-GB"/>
        </a:p>
      </dgm:t>
    </dgm:pt>
    <dgm:pt modelId="{38BE6B50-6D10-484F-B7EF-0503723AE24B}" type="sibTrans" cxnId="{B6C73C78-8251-43BF-97BC-EFFE241B963A}">
      <dgm:prSet/>
      <dgm:spPr/>
      <dgm:t>
        <a:bodyPr/>
        <a:lstStyle/>
        <a:p>
          <a:endParaRPr lang="en-GB"/>
        </a:p>
      </dgm:t>
    </dgm:pt>
    <dgm:pt modelId="{07A2A752-7745-45CF-B012-99AA5B309774}">
      <dgm:prSet phldrT="[Text]"/>
      <dgm:spPr/>
      <dgm:t>
        <a:bodyPr/>
        <a:lstStyle/>
        <a:p>
          <a:r>
            <a:rPr lang="en-GB" dirty="0"/>
            <a:t>Dermatology</a:t>
          </a:r>
        </a:p>
      </dgm:t>
    </dgm:pt>
    <dgm:pt modelId="{FF91D56F-D4B2-4FEB-A47A-B7BFB25B641D}" type="parTrans" cxnId="{0371157C-246A-4232-86ED-F60881F3EB5D}">
      <dgm:prSet/>
      <dgm:spPr/>
      <dgm:t>
        <a:bodyPr/>
        <a:lstStyle/>
        <a:p>
          <a:endParaRPr lang="en-GB"/>
        </a:p>
      </dgm:t>
    </dgm:pt>
    <dgm:pt modelId="{BEF72530-E2B5-4D8B-BB04-F5851F1F8FE7}" type="sibTrans" cxnId="{0371157C-246A-4232-86ED-F60881F3EB5D}">
      <dgm:prSet/>
      <dgm:spPr/>
      <dgm:t>
        <a:bodyPr/>
        <a:lstStyle/>
        <a:p>
          <a:endParaRPr lang="en-GB"/>
        </a:p>
      </dgm:t>
    </dgm:pt>
    <dgm:pt modelId="{E8DA3EDC-CCC8-4DE6-B71F-4FDB1C55D1B6}">
      <dgm:prSet phldrT="[Text]"/>
      <dgm:spPr/>
      <dgm:t>
        <a:bodyPr/>
        <a:lstStyle/>
        <a:p>
          <a:r>
            <a:rPr lang="en-GB" dirty="0"/>
            <a:t>Mental health</a:t>
          </a:r>
        </a:p>
      </dgm:t>
    </dgm:pt>
    <dgm:pt modelId="{40F33983-F38D-4510-BB74-9FDBFBA79AD5}" type="parTrans" cxnId="{1E85E981-B3A9-4987-A7D8-FE5C5216E952}">
      <dgm:prSet/>
      <dgm:spPr/>
      <dgm:t>
        <a:bodyPr/>
        <a:lstStyle/>
        <a:p>
          <a:endParaRPr lang="en-GB"/>
        </a:p>
      </dgm:t>
    </dgm:pt>
    <dgm:pt modelId="{799442C3-9854-4926-A3BF-DDC757850E3E}" type="sibTrans" cxnId="{1E85E981-B3A9-4987-A7D8-FE5C5216E952}">
      <dgm:prSet/>
      <dgm:spPr/>
      <dgm:t>
        <a:bodyPr/>
        <a:lstStyle/>
        <a:p>
          <a:endParaRPr lang="en-GB"/>
        </a:p>
      </dgm:t>
    </dgm:pt>
    <dgm:pt modelId="{03C187F3-9665-4E79-B466-05E6B8AFF341}" type="pres">
      <dgm:prSet presAssocID="{5C0E89A6-9F73-4B26-BB28-F8002717988E}" presName="diagram" presStyleCnt="0">
        <dgm:presLayoutVars>
          <dgm:chMax val="1"/>
          <dgm:dir/>
          <dgm:animLvl val="ctr"/>
          <dgm:resizeHandles val="exact"/>
        </dgm:presLayoutVars>
      </dgm:prSet>
      <dgm:spPr/>
      <dgm:t>
        <a:bodyPr/>
        <a:lstStyle/>
        <a:p>
          <a:endParaRPr lang="en-GB"/>
        </a:p>
      </dgm:t>
    </dgm:pt>
    <dgm:pt modelId="{CA696EC7-3EAB-49FC-B9DB-D1A2100F33FF}" type="pres">
      <dgm:prSet presAssocID="{5C0E89A6-9F73-4B26-BB28-F8002717988E}" presName="matrix" presStyleCnt="0"/>
      <dgm:spPr/>
    </dgm:pt>
    <dgm:pt modelId="{38379C2B-0B1E-4743-9CD7-9D0F3EE811C3}" type="pres">
      <dgm:prSet presAssocID="{5C0E89A6-9F73-4B26-BB28-F8002717988E}" presName="tile1" presStyleLbl="node1" presStyleIdx="0" presStyleCnt="4"/>
      <dgm:spPr/>
      <dgm:t>
        <a:bodyPr/>
        <a:lstStyle/>
        <a:p>
          <a:endParaRPr lang="en-GB"/>
        </a:p>
      </dgm:t>
    </dgm:pt>
    <dgm:pt modelId="{8630FA34-7FBA-485F-ACB4-4EFD620ED0AF}" type="pres">
      <dgm:prSet presAssocID="{5C0E89A6-9F73-4B26-BB28-F8002717988E}" presName="tile1text" presStyleLbl="node1" presStyleIdx="0" presStyleCnt="4">
        <dgm:presLayoutVars>
          <dgm:chMax val="0"/>
          <dgm:chPref val="0"/>
          <dgm:bulletEnabled val="1"/>
        </dgm:presLayoutVars>
      </dgm:prSet>
      <dgm:spPr/>
      <dgm:t>
        <a:bodyPr/>
        <a:lstStyle/>
        <a:p>
          <a:endParaRPr lang="en-GB"/>
        </a:p>
      </dgm:t>
    </dgm:pt>
    <dgm:pt modelId="{ACE5AB86-5AFA-414F-95A1-D0B7E4A9BA83}" type="pres">
      <dgm:prSet presAssocID="{5C0E89A6-9F73-4B26-BB28-F8002717988E}" presName="tile2" presStyleLbl="node1" presStyleIdx="1" presStyleCnt="4"/>
      <dgm:spPr/>
      <dgm:t>
        <a:bodyPr/>
        <a:lstStyle/>
        <a:p>
          <a:endParaRPr lang="en-GB"/>
        </a:p>
      </dgm:t>
    </dgm:pt>
    <dgm:pt modelId="{09306B58-1A01-4548-B4CD-58770EBD9AED}" type="pres">
      <dgm:prSet presAssocID="{5C0E89A6-9F73-4B26-BB28-F8002717988E}" presName="tile2text" presStyleLbl="node1" presStyleIdx="1" presStyleCnt="4">
        <dgm:presLayoutVars>
          <dgm:chMax val="0"/>
          <dgm:chPref val="0"/>
          <dgm:bulletEnabled val="1"/>
        </dgm:presLayoutVars>
      </dgm:prSet>
      <dgm:spPr/>
      <dgm:t>
        <a:bodyPr/>
        <a:lstStyle/>
        <a:p>
          <a:endParaRPr lang="en-GB"/>
        </a:p>
      </dgm:t>
    </dgm:pt>
    <dgm:pt modelId="{36CCE457-7000-4EAA-8A4E-3E23669B4707}" type="pres">
      <dgm:prSet presAssocID="{5C0E89A6-9F73-4B26-BB28-F8002717988E}" presName="tile3" presStyleLbl="node1" presStyleIdx="2" presStyleCnt="4"/>
      <dgm:spPr/>
      <dgm:t>
        <a:bodyPr/>
        <a:lstStyle/>
        <a:p>
          <a:endParaRPr lang="en-GB"/>
        </a:p>
      </dgm:t>
    </dgm:pt>
    <dgm:pt modelId="{90B7B5E0-97C5-47EC-9A83-3ACD199CB2BC}" type="pres">
      <dgm:prSet presAssocID="{5C0E89A6-9F73-4B26-BB28-F8002717988E}" presName="tile3text" presStyleLbl="node1" presStyleIdx="2" presStyleCnt="4">
        <dgm:presLayoutVars>
          <dgm:chMax val="0"/>
          <dgm:chPref val="0"/>
          <dgm:bulletEnabled val="1"/>
        </dgm:presLayoutVars>
      </dgm:prSet>
      <dgm:spPr/>
      <dgm:t>
        <a:bodyPr/>
        <a:lstStyle/>
        <a:p>
          <a:endParaRPr lang="en-GB"/>
        </a:p>
      </dgm:t>
    </dgm:pt>
    <dgm:pt modelId="{1EFB975F-E9FA-4232-A732-C33D43E0E4EA}" type="pres">
      <dgm:prSet presAssocID="{5C0E89A6-9F73-4B26-BB28-F8002717988E}" presName="tile4" presStyleLbl="node1" presStyleIdx="3" presStyleCnt="4"/>
      <dgm:spPr/>
      <dgm:t>
        <a:bodyPr/>
        <a:lstStyle/>
        <a:p>
          <a:endParaRPr lang="en-GB"/>
        </a:p>
      </dgm:t>
    </dgm:pt>
    <dgm:pt modelId="{689B21B5-F99A-46E4-913B-15F9BBF34514}" type="pres">
      <dgm:prSet presAssocID="{5C0E89A6-9F73-4B26-BB28-F8002717988E}" presName="tile4text" presStyleLbl="node1" presStyleIdx="3" presStyleCnt="4">
        <dgm:presLayoutVars>
          <dgm:chMax val="0"/>
          <dgm:chPref val="0"/>
          <dgm:bulletEnabled val="1"/>
        </dgm:presLayoutVars>
      </dgm:prSet>
      <dgm:spPr/>
      <dgm:t>
        <a:bodyPr/>
        <a:lstStyle/>
        <a:p>
          <a:endParaRPr lang="en-GB"/>
        </a:p>
      </dgm:t>
    </dgm:pt>
    <dgm:pt modelId="{B861BFA3-32C5-4D86-AAE0-001B220D1B3E}" type="pres">
      <dgm:prSet presAssocID="{5C0E89A6-9F73-4B26-BB28-F8002717988E}" presName="centerTile" presStyleLbl="fgShp" presStyleIdx="0" presStyleCnt="1">
        <dgm:presLayoutVars>
          <dgm:chMax val="0"/>
          <dgm:chPref val="0"/>
        </dgm:presLayoutVars>
      </dgm:prSet>
      <dgm:spPr/>
      <dgm:t>
        <a:bodyPr/>
        <a:lstStyle/>
        <a:p>
          <a:endParaRPr lang="en-GB"/>
        </a:p>
      </dgm:t>
    </dgm:pt>
  </dgm:ptLst>
  <dgm:cxnLst>
    <dgm:cxn modelId="{42130DD6-1D29-4CB6-8F45-CD2EFD40C6C4}" type="presOf" srcId="{14981B92-052A-4E1B-8BAC-05C7EB20AA9C}" destId="{B861BFA3-32C5-4D86-AAE0-001B220D1B3E}" srcOrd="0" destOrd="0" presId="urn:microsoft.com/office/officeart/2005/8/layout/matrix1"/>
    <dgm:cxn modelId="{52E161F2-FA97-4A94-A97D-F103D30FBED5}" type="presOf" srcId="{E8DA3EDC-CCC8-4DE6-B71F-4FDB1C55D1B6}" destId="{689B21B5-F99A-46E4-913B-15F9BBF34514}" srcOrd="1" destOrd="0" presId="urn:microsoft.com/office/officeart/2005/8/layout/matrix1"/>
    <dgm:cxn modelId="{A0912587-04C0-46EC-BED3-67314AD12780}" srcId="{14981B92-052A-4E1B-8BAC-05C7EB20AA9C}" destId="{61B6187F-91BF-4D37-A0F1-CDDFF3398F90}" srcOrd="0" destOrd="0" parTransId="{1F18367A-B93B-4DE3-A19C-AD35103E98F2}" sibTransId="{9BE578C7-34C9-4F82-B3D1-ECE98052C19B}"/>
    <dgm:cxn modelId="{0371157C-246A-4232-86ED-F60881F3EB5D}" srcId="{14981B92-052A-4E1B-8BAC-05C7EB20AA9C}" destId="{07A2A752-7745-45CF-B012-99AA5B309774}" srcOrd="2" destOrd="0" parTransId="{FF91D56F-D4B2-4FEB-A47A-B7BFB25B641D}" sibTransId="{BEF72530-E2B5-4D8B-BB04-F5851F1F8FE7}"/>
    <dgm:cxn modelId="{30B3D81E-E9DB-474D-9D60-CB5774532D13}" type="presOf" srcId="{61B6187F-91BF-4D37-A0F1-CDDFF3398F90}" destId="{38379C2B-0B1E-4743-9CD7-9D0F3EE811C3}" srcOrd="0" destOrd="0" presId="urn:microsoft.com/office/officeart/2005/8/layout/matrix1"/>
    <dgm:cxn modelId="{26174768-01B4-4AA7-91F3-A877F995C7B9}" type="presOf" srcId="{61B6187F-91BF-4D37-A0F1-CDDFF3398F90}" destId="{8630FA34-7FBA-485F-ACB4-4EFD620ED0AF}" srcOrd="1" destOrd="0" presId="urn:microsoft.com/office/officeart/2005/8/layout/matrix1"/>
    <dgm:cxn modelId="{25779ABE-38F3-4713-98E4-BD18E9423451}" type="presOf" srcId="{07A2A752-7745-45CF-B012-99AA5B309774}" destId="{90B7B5E0-97C5-47EC-9A83-3ACD199CB2BC}" srcOrd="1" destOrd="0" presId="urn:microsoft.com/office/officeart/2005/8/layout/matrix1"/>
    <dgm:cxn modelId="{2D7A3493-2F7B-4BB1-BC1A-CFE559EC6E03}" type="presOf" srcId="{07A2A752-7745-45CF-B012-99AA5B309774}" destId="{36CCE457-7000-4EAA-8A4E-3E23669B4707}" srcOrd="0" destOrd="0" presId="urn:microsoft.com/office/officeart/2005/8/layout/matrix1"/>
    <dgm:cxn modelId="{1E85E981-B3A9-4987-A7D8-FE5C5216E952}" srcId="{14981B92-052A-4E1B-8BAC-05C7EB20AA9C}" destId="{E8DA3EDC-CCC8-4DE6-B71F-4FDB1C55D1B6}" srcOrd="3" destOrd="0" parTransId="{40F33983-F38D-4510-BB74-9FDBFBA79AD5}" sibTransId="{799442C3-9854-4926-A3BF-DDC757850E3E}"/>
    <dgm:cxn modelId="{7DE4B49F-C6F8-4905-9930-3687966215E0}" type="presOf" srcId="{E8DA3EDC-CCC8-4DE6-B71F-4FDB1C55D1B6}" destId="{1EFB975F-E9FA-4232-A732-C33D43E0E4EA}" srcOrd="0" destOrd="0" presId="urn:microsoft.com/office/officeart/2005/8/layout/matrix1"/>
    <dgm:cxn modelId="{9E9F7B8F-E70D-41CD-8ACB-603AC7FDBA8E}" type="presOf" srcId="{330DFBAE-9914-45C3-A908-D108D3CB9BAC}" destId="{ACE5AB86-5AFA-414F-95A1-D0B7E4A9BA83}" srcOrd="0" destOrd="0" presId="urn:microsoft.com/office/officeart/2005/8/layout/matrix1"/>
    <dgm:cxn modelId="{CEF17135-958E-4887-8B7A-A6CD5179F277}" type="presOf" srcId="{5C0E89A6-9F73-4B26-BB28-F8002717988E}" destId="{03C187F3-9665-4E79-B466-05E6B8AFF341}" srcOrd="0" destOrd="0" presId="urn:microsoft.com/office/officeart/2005/8/layout/matrix1"/>
    <dgm:cxn modelId="{E01AE140-EE36-44C8-81D7-C0782135E1F5}" srcId="{5C0E89A6-9F73-4B26-BB28-F8002717988E}" destId="{14981B92-052A-4E1B-8BAC-05C7EB20AA9C}" srcOrd="0" destOrd="0" parTransId="{7DF9484A-0333-4AF6-A502-A77551C93E7F}" sibTransId="{9064A9D1-FA18-445E-8524-A2582A988939}"/>
    <dgm:cxn modelId="{B6C73C78-8251-43BF-97BC-EFFE241B963A}" srcId="{14981B92-052A-4E1B-8BAC-05C7EB20AA9C}" destId="{330DFBAE-9914-45C3-A908-D108D3CB9BAC}" srcOrd="1" destOrd="0" parTransId="{FCD69726-A8F1-44C5-B7BE-581836E0BCF7}" sibTransId="{38BE6B50-6D10-484F-B7EF-0503723AE24B}"/>
    <dgm:cxn modelId="{5B893CEC-58A1-4EDC-82A5-00B51A0A5F33}" type="presOf" srcId="{330DFBAE-9914-45C3-A908-D108D3CB9BAC}" destId="{09306B58-1A01-4548-B4CD-58770EBD9AED}" srcOrd="1" destOrd="0" presId="urn:microsoft.com/office/officeart/2005/8/layout/matrix1"/>
    <dgm:cxn modelId="{8F98CA25-2ADC-4511-8D2F-BC9E65526968}" type="presParOf" srcId="{03C187F3-9665-4E79-B466-05E6B8AFF341}" destId="{CA696EC7-3EAB-49FC-B9DB-D1A2100F33FF}" srcOrd="0" destOrd="0" presId="urn:microsoft.com/office/officeart/2005/8/layout/matrix1"/>
    <dgm:cxn modelId="{1B6F487B-AD4A-4A56-BD8F-2F91691B58CB}" type="presParOf" srcId="{CA696EC7-3EAB-49FC-B9DB-D1A2100F33FF}" destId="{38379C2B-0B1E-4743-9CD7-9D0F3EE811C3}" srcOrd="0" destOrd="0" presId="urn:microsoft.com/office/officeart/2005/8/layout/matrix1"/>
    <dgm:cxn modelId="{81CAB2AA-D815-4B39-A3F3-ABBC1F303F9F}" type="presParOf" srcId="{CA696EC7-3EAB-49FC-B9DB-D1A2100F33FF}" destId="{8630FA34-7FBA-485F-ACB4-4EFD620ED0AF}" srcOrd="1" destOrd="0" presId="urn:microsoft.com/office/officeart/2005/8/layout/matrix1"/>
    <dgm:cxn modelId="{70A57205-F1B8-470B-BFE9-AE0C142E2B76}" type="presParOf" srcId="{CA696EC7-3EAB-49FC-B9DB-D1A2100F33FF}" destId="{ACE5AB86-5AFA-414F-95A1-D0B7E4A9BA83}" srcOrd="2" destOrd="0" presId="urn:microsoft.com/office/officeart/2005/8/layout/matrix1"/>
    <dgm:cxn modelId="{4F6D2157-BCCC-4131-95B1-D75A3CB37FC4}" type="presParOf" srcId="{CA696EC7-3EAB-49FC-B9DB-D1A2100F33FF}" destId="{09306B58-1A01-4548-B4CD-58770EBD9AED}" srcOrd="3" destOrd="0" presId="urn:microsoft.com/office/officeart/2005/8/layout/matrix1"/>
    <dgm:cxn modelId="{2F098CC7-0417-47D7-9A83-F8D621597BAE}" type="presParOf" srcId="{CA696EC7-3EAB-49FC-B9DB-D1A2100F33FF}" destId="{36CCE457-7000-4EAA-8A4E-3E23669B4707}" srcOrd="4" destOrd="0" presId="urn:microsoft.com/office/officeart/2005/8/layout/matrix1"/>
    <dgm:cxn modelId="{2AF5EBB8-8D91-41D4-9987-16E0A2C7BE04}" type="presParOf" srcId="{CA696EC7-3EAB-49FC-B9DB-D1A2100F33FF}" destId="{90B7B5E0-97C5-47EC-9A83-3ACD199CB2BC}" srcOrd="5" destOrd="0" presId="urn:microsoft.com/office/officeart/2005/8/layout/matrix1"/>
    <dgm:cxn modelId="{9E16F734-B4C5-41DC-8484-33BCE8B42E7D}" type="presParOf" srcId="{CA696EC7-3EAB-49FC-B9DB-D1A2100F33FF}" destId="{1EFB975F-E9FA-4232-A732-C33D43E0E4EA}" srcOrd="6" destOrd="0" presId="urn:microsoft.com/office/officeart/2005/8/layout/matrix1"/>
    <dgm:cxn modelId="{904585A9-EF67-483E-85D0-04D8C10BF855}" type="presParOf" srcId="{CA696EC7-3EAB-49FC-B9DB-D1A2100F33FF}" destId="{689B21B5-F99A-46E4-913B-15F9BBF34514}" srcOrd="7" destOrd="0" presId="urn:microsoft.com/office/officeart/2005/8/layout/matrix1"/>
    <dgm:cxn modelId="{699F1877-65C4-40AB-B17F-1731AAE8AA8D}" type="presParOf" srcId="{03C187F3-9665-4E79-B466-05E6B8AFF341}" destId="{B861BFA3-32C5-4D86-AAE0-001B220D1B3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2864B7-DEF7-4D7D-9370-CACC67F9BA8D}" type="doc">
      <dgm:prSet loTypeId="urn:microsoft.com/office/officeart/2005/8/layout/cycle8" loCatId="cycle" qsTypeId="urn:microsoft.com/office/officeart/2005/8/quickstyle/simple1" qsCatId="simple" csTypeId="urn:microsoft.com/office/officeart/2005/8/colors/accent1_2" csCatId="accent1" phldr="1"/>
      <dgm:spPr/>
    </dgm:pt>
    <dgm:pt modelId="{F4E1963A-C329-409F-BA02-3FD7322DA171}">
      <dgm:prSet phldrT="[Text]"/>
      <dgm:spPr/>
      <dgm:t>
        <a:bodyPr/>
        <a:lstStyle/>
        <a:p>
          <a:r>
            <a:rPr lang="en-GB" dirty="0"/>
            <a:t>Doctors</a:t>
          </a:r>
        </a:p>
      </dgm:t>
    </dgm:pt>
    <dgm:pt modelId="{43571B02-9D27-4968-87EC-7988CE9AAA56}" type="parTrans" cxnId="{2E46A91F-1F47-4D10-87BA-981E530193A9}">
      <dgm:prSet/>
      <dgm:spPr/>
      <dgm:t>
        <a:bodyPr/>
        <a:lstStyle/>
        <a:p>
          <a:endParaRPr lang="en-GB"/>
        </a:p>
      </dgm:t>
    </dgm:pt>
    <dgm:pt modelId="{AB9F993F-9EAC-481D-968A-B41990DA1FD2}" type="sibTrans" cxnId="{2E46A91F-1F47-4D10-87BA-981E530193A9}">
      <dgm:prSet/>
      <dgm:spPr/>
      <dgm:t>
        <a:bodyPr/>
        <a:lstStyle/>
        <a:p>
          <a:endParaRPr lang="en-GB"/>
        </a:p>
      </dgm:t>
    </dgm:pt>
    <dgm:pt modelId="{CD3EDF50-5027-4D9A-BE36-718545C48CF2}">
      <dgm:prSet phldrT="[Text]"/>
      <dgm:spPr/>
      <dgm:t>
        <a:bodyPr/>
        <a:lstStyle/>
        <a:p>
          <a:r>
            <a:rPr lang="en-GB" dirty="0"/>
            <a:t>Patient Participation Groups</a:t>
          </a:r>
        </a:p>
      </dgm:t>
    </dgm:pt>
    <dgm:pt modelId="{50DD5A56-ECC2-44DB-B259-3DC7C0E4DFA0}" type="parTrans" cxnId="{516F40B9-B8E3-45F3-AD2C-561938506629}">
      <dgm:prSet/>
      <dgm:spPr/>
      <dgm:t>
        <a:bodyPr/>
        <a:lstStyle/>
        <a:p>
          <a:endParaRPr lang="en-GB"/>
        </a:p>
      </dgm:t>
    </dgm:pt>
    <dgm:pt modelId="{8F1E57B6-FB5C-43CF-B3A2-012FC9B265F9}" type="sibTrans" cxnId="{516F40B9-B8E3-45F3-AD2C-561938506629}">
      <dgm:prSet/>
      <dgm:spPr/>
      <dgm:t>
        <a:bodyPr/>
        <a:lstStyle/>
        <a:p>
          <a:endParaRPr lang="en-GB"/>
        </a:p>
      </dgm:t>
    </dgm:pt>
    <dgm:pt modelId="{176DD05E-954E-4C33-B2EB-383C2E56ED16}">
      <dgm:prSet phldrT="[Text]"/>
      <dgm:spPr/>
      <dgm:t>
        <a:bodyPr/>
        <a:lstStyle/>
        <a:p>
          <a:r>
            <a:rPr lang="en-GB" dirty="0"/>
            <a:t>Admin reception teams</a:t>
          </a:r>
        </a:p>
      </dgm:t>
    </dgm:pt>
    <dgm:pt modelId="{3DE26D73-5754-45FB-AC4B-CFF4FBF46576}" type="parTrans" cxnId="{764CFD2A-C34E-4669-9598-28CF7DC3CDF7}">
      <dgm:prSet/>
      <dgm:spPr/>
      <dgm:t>
        <a:bodyPr/>
        <a:lstStyle/>
        <a:p>
          <a:endParaRPr lang="en-GB"/>
        </a:p>
      </dgm:t>
    </dgm:pt>
    <dgm:pt modelId="{F2D1C5A4-1DD8-47DF-AC93-1A021F8A34D1}" type="sibTrans" cxnId="{764CFD2A-C34E-4669-9598-28CF7DC3CDF7}">
      <dgm:prSet/>
      <dgm:spPr/>
      <dgm:t>
        <a:bodyPr/>
        <a:lstStyle/>
        <a:p>
          <a:endParaRPr lang="en-GB"/>
        </a:p>
      </dgm:t>
    </dgm:pt>
    <dgm:pt modelId="{209394D1-B349-4398-893E-D5CF9B183A54}" type="pres">
      <dgm:prSet presAssocID="{462864B7-DEF7-4D7D-9370-CACC67F9BA8D}" presName="compositeShape" presStyleCnt="0">
        <dgm:presLayoutVars>
          <dgm:chMax val="7"/>
          <dgm:dir/>
          <dgm:resizeHandles val="exact"/>
        </dgm:presLayoutVars>
      </dgm:prSet>
      <dgm:spPr/>
    </dgm:pt>
    <dgm:pt modelId="{1712AF1B-6EC6-4F94-B6E5-152E7AD2EA36}" type="pres">
      <dgm:prSet presAssocID="{462864B7-DEF7-4D7D-9370-CACC67F9BA8D}" presName="wedge1" presStyleLbl="node1" presStyleIdx="0" presStyleCnt="3"/>
      <dgm:spPr/>
      <dgm:t>
        <a:bodyPr/>
        <a:lstStyle/>
        <a:p>
          <a:endParaRPr lang="en-GB"/>
        </a:p>
      </dgm:t>
    </dgm:pt>
    <dgm:pt modelId="{6FD92003-9D28-4725-B988-B40339EA096A}" type="pres">
      <dgm:prSet presAssocID="{462864B7-DEF7-4D7D-9370-CACC67F9BA8D}" presName="dummy1a" presStyleCnt="0"/>
      <dgm:spPr/>
    </dgm:pt>
    <dgm:pt modelId="{C1A3FA54-94D5-43A3-844F-3EB83A28BA67}" type="pres">
      <dgm:prSet presAssocID="{462864B7-DEF7-4D7D-9370-CACC67F9BA8D}" presName="dummy1b" presStyleCnt="0"/>
      <dgm:spPr/>
    </dgm:pt>
    <dgm:pt modelId="{8635882F-C89C-44C6-B681-0C2CAA4E2B4C}" type="pres">
      <dgm:prSet presAssocID="{462864B7-DEF7-4D7D-9370-CACC67F9BA8D}" presName="wedge1Tx" presStyleLbl="node1" presStyleIdx="0" presStyleCnt="3">
        <dgm:presLayoutVars>
          <dgm:chMax val="0"/>
          <dgm:chPref val="0"/>
          <dgm:bulletEnabled val="1"/>
        </dgm:presLayoutVars>
      </dgm:prSet>
      <dgm:spPr/>
      <dgm:t>
        <a:bodyPr/>
        <a:lstStyle/>
        <a:p>
          <a:endParaRPr lang="en-GB"/>
        </a:p>
      </dgm:t>
    </dgm:pt>
    <dgm:pt modelId="{1086D8EE-0159-40D2-B593-B787A92DB6D8}" type="pres">
      <dgm:prSet presAssocID="{462864B7-DEF7-4D7D-9370-CACC67F9BA8D}" presName="wedge2" presStyleLbl="node1" presStyleIdx="1" presStyleCnt="3"/>
      <dgm:spPr/>
      <dgm:t>
        <a:bodyPr/>
        <a:lstStyle/>
        <a:p>
          <a:endParaRPr lang="en-GB"/>
        </a:p>
      </dgm:t>
    </dgm:pt>
    <dgm:pt modelId="{850BEB09-7612-43CA-ACF4-93993DD49F20}" type="pres">
      <dgm:prSet presAssocID="{462864B7-DEF7-4D7D-9370-CACC67F9BA8D}" presName="dummy2a" presStyleCnt="0"/>
      <dgm:spPr/>
    </dgm:pt>
    <dgm:pt modelId="{D0B57943-4285-4438-B9E1-758024AD9D68}" type="pres">
      <dgm:prSet presAssocID="{462864B7-DEF7-4D7D-9370-CACC67F9BA8D}" presName="dummy2b" presStyleCnt="0"/>
      <dgm:spPr/>
    </dgm:pt>
    <dgm:pt modelId="{D1C02BC3-642F-4E04-89D3-F7BED8EE1F27}" type="pres">
      <dgm:prSet presAssocID="{462864B7-DEF7-4D7D-9370-CACC67F9BA8D}" presName="wedge2Tx" presStyleLbl="node1" presStyleIdx="1" presStyleCnt="3">
        <dgm:presLayoutVars>
          <dgm:chMax val="0"/>
          <dgm:chPref val="0"/>
          <dgm:bulletEnabled val="1"/>
        </dgm:presLayoutVars>
      </dgm:prSet>
      <dgm:spPr/>
      <dgm:t>
        <a:bodyPr/>
        <a:lstStyle/>
        <a:p>
          <a:endParaRPr lang="en-GB"/>
        </a:p>
      </dgm:t>
    </dgm:pt>
    <dgm:pt modelId="{ED8334FF-4047-4F52-91F8-70D4D26A702D}" type="pres">
      <dgm:prSet presAssocID="{462864B7-DEF7-4D7D-9370-CACC67F9BA8D}" presName="wedge3" presStyleLbl="node1" presStyleIdx="2" presStyleCnt="3"/>
      <dgm:spPr/>
      <dgm:t>
        <a:bodyPr/>
        <a:lstStyle/>
        <a:p>
          <a:endParaRPr lang="en-GB"/>
        </a:p>
      </dgm:t>
    </dgm:pt>
    <dgm:pt modelId="{6EE969BF-1739-41E9-9208-A2C786371F97}" type="pres">
      <dgm:prSet presAssocID="{462864B7-DEF7-4D7D-9370-CACC67F9BA8D}" presName="dummy3a" presStyleCnt="0"/>
      <dgm:spPr/>
    </dgm:pt>
    <dgm:pt modelId="{6E6EDFDA-5BA3-4F3D-B83F-27A4C7731698}" type="pres">
      <dgm:prSet presAssocID="{462864B7-DEF7-4D7D-9370-CACC67F9BA8D}" presName="dummy3b" presStyleCnt="0"/>
      <dgm:spPr/>
    </dgm:pt>
    <dgm:pt modelId="{BD052322-D8C4-4712-B3FE-7AA39BE20FD0}" type="pres">
      <dgm:prSet presAssocID="{462864B7-DEF7-4D7D-9370-CACC67F9BA8D}" presName="wedge3Tx" presStyleLbl="node1" presStyleIdx="2" presStyleCnt="3">
        <dgm:presLayoutVars>
          <dgm:chMax val="0"/>
          <dgm:chPref val="0"/>
          <dgm:bulletEnabled val="1"/>
        </dgm:presLayoutVars>
      </dgm:prSet>
      <dgm:spPr/>
      <dgm:t>
        <a:bodyPr/>
        <a:lstStyle/>
        <a:p>
          <a:endParaRPr lang="en-GB"/>
        </a:p>
      </dgm:t>
    </dgm:pt>
    <dgm:pt modelId="{EDF17159-B05C-4856-A1D9-8E555B55B54C}" type="pres">
      <dgm:prSet presAssocID="{AB9F993F-9EAC-481D-968A-B41990DA1FD2}" presName="arrowWedge1" presStyleLbl="fgSibTrans2D1" presStyleIdx="0" presStyleCnt="3"/>
      <dgm:spPr/>
    </dgm:pt>
    <dgm:pt modelId="{192A056F-D59F-4DCA-8974-D6CC496905D7}" type="pres">
      <dgm:prSet presAssocID="{8F1E57B6-FB5C-43CF-B3A2-012FC9B265F9}" presName="arrowWedge2" presStyleLbl="fgSibTrans2D1" presStyleIdx="1" presStyleCnt="3"/>
      <dgm:spPr/>
    </dgm:pt>
    <dgm:pt modelId="{528AD0C0-E9F7-4CB1-9AD1-06805A0BD2C9}" type="pres">
      <dgm:prSet presAssocID="{F2D1C5A4-1DD8-47DF-AC93-1A021F8A34D1}" presName="arrowWedge3" presStyleLbl="fgSibTrans2D1" presStyleIdx="2" presStyleCnt="3"/>
      <dgm:spPr/>
    </dgm:pt>
  </dgm:ptLst>
  <dgm:cxnLst>
    <dgm:cxn modelId="{F5DCCA6F-202E-4EDE-8F80-B86AC6E1BE07}" type="presOf" srcId="{CD3EDF50-5027-4D9A-BE36-718545C48CF2}" destId="{D1C02BC3-642F-4E04-89D3-F7BED8EE1F27}" srcOrd="1" destOrd="0" presId="urn:microsoft.com/office/officeart/2005/8/layout/cycle8"/>
    <dgm:cxn modelId="{90240348-E1A0-489B-81A2-647AC8D223E7}" type="presOf" srcId="{F4E1963A-C329-409F-BA02-3FD7322DA171}" destId="{8635882F-C89C-44C6-B681-0C2CAA4E2B4C}" srcOrd="1" destOrd="0" presId="urn:microsoft.com/office/officeart/2005/8/layout/cycle8"/>
    <dgm:cxn modelId="{D3476366-A96D-4A77-9413-5B4D1199634C}" type="presOf" srcId="{176DD05E-954E-4C33-B2EB-383C2E56ED16}" destId="{BD052322-D8C4-4712-B3FE-7AA39BE20FD0}" srcOrd="1" destOrd="0" presId="urn:microsoft.com/office/officeart/2005/8/layout/cycle8"/>
    <dgm:cxn modelId="{18A441BD-D341-43E7-A06E-8497693E6A6D}" type="presOf" srcId="{462864B7-DEF7-4D7D-9370-CACC67F9BA8D}" destId="{209394D1-B349-4398-893E-D5CF9B183A54}" srcOrd="0" destOrd="0" presId="urn:microsoft.com/office/officeart/2005/8/layout/cycle8"/>
    <dgm:cxn modelId="{6D35B454-1028-441F-8C1D-3020DB2DC66B}" type="presOf" srcId="{F4E1963A-C329-409F-BA02-3FD7322DA171}" destId="{1712AF1B-6EC6-4F94-B6E5-152E7AD2EA36}" srcOrd="0" destOrd="0" presId="urn:microsoft.com/office/officeart/2005/8/layout/cycle8"/>
    <dgm:cxn modelId="{764CFD2A-C34E-4669-9598-28CF7DC3CDF7}" srcId="{462864B7-DEF7-4D7D-9370-CACC67F9BA8D}" destId="{176DD05E-954E-4C33-B2EB-383C2E56ED16}" srcOrd="2" destOrd="0" parTransId="{3DE26D73-5754-45FB-AC4B-CFF4FBF46576}" sibTransId="{F2D1C5A4-1DD8-47DF-AC93-1A021F8A34D1}"/>
    <dgm:cxn modelId="{33EE1EB6-C774-4052-BF64-FDCCECED1CBC}" type="presOf" srcId="{CD3EDF50-5027-4D9A-BE36-718545C48CF2}" destId="{1086D8EE-0159-40D2-B593-B787A92DB6D8}" srcOrd="0" destOrd="0" presId="urn:microsoft.com/office/officeart/2005/8/layout/cycle8"/>
    <dgm:cxn modelId="{516F40B9-B8E3-45F3-AD2C-561938506629}" srcId="{462864B7-DEF7-4D7D-9370-CACC67F9BA8D}" destId="{CD3EDF50-5027-4D9A-BE36-718545C48CF2}" srcOrd="1" destOrd="0" parTransId="{50DD5A56-ECC2-44DB-B259-3DC7C0E4DFA0}" sibTransId="{8F1E57B6-FB5C-43CF-B3A2-012FC9B265F9}"/>
    <dgm:cxn modelId="{74EA9EF8-0AA0-429B-8645-DE7C51138D51}" type="presOf" srcId="{176DD05E-954E-4C33-B2EB-383C2E56ED16}" destId="{ED8334FF-4047-4F52-91F8-70D4D26A702D}" srcOrd="0" destOrd="0" presId="urn:microsoft.com/office/officeart/2005/8/layout/cycle8"/>
    <dgm:cxn modelId="{2E46A91F-1F47-4D10-87BA-981E530193A9}" srcId="{462864B7-DEF7-4D7D-9370-CACC67F9BA8D}" destId="{F4E1963A-C329-409F-BA02-3FD7322DA171}" srcOrd="0" destOrd="0" parTransId="{43571B02-9D27-4968-87EC-7988CE9AAA56}" sibTransId="{AB9F993F-9EAC-481D-968A-B41990DA1FD2}"/>
    <dgm:cxn modelId="{D834724F-B397-40C2-939E-19ECFAE6FAAA}" type="presParOf" srcId="{209394D1-B349-4398-893E-D5CF9B183A54}" destId="{1712AF1B-6EC6-4F94-B6E5-152E7AD2EA36}" srcOrd="0" destOrd="0" presId="urn:microsoft.com/office/officeart/2005/8/layout/cycle8"/>
    <dgm:cxn modelId="{2A5D40E2-7FE8-4314-AC30-AB7717BBBC48}" type="presParOf" srcId="{209394D1-B349-4398-893E-D5CF9B183A54}" destId="{6FD92003-9D28-4725-B988-B40339EA096A}" srcOrd="1" destOrd="0" presId="urn:microsoft.com/office/officeart/2005/8/layout/cycle8"/>
    <dgm:cxn modelId="{B9CC64B1-5184-4D0E-A73A-4E626CE1FD39}" type="presParOf" srcId="{209394D1-B349-4398-893E-D5CF9B183A54}" destId="{C1A3FA54-94D5-43A3-844F-3EB83A28BA67}" srcOrd="2" destOrd="0" presId="urn:microsoft.com/office/officeart/2005/8/layout/cycle8"/>
    <dgm:cxn modelId="{098BDBCC-B86C-412F-8AD8-C36B3992FAD9}" type="presParOf" srcId="{209394D1-B349-4398-893E-D5CF9B183A54}" destId="{8635882F-C89C-44C6-B681-0C2CAA4E2B4C}" srcOrd="3" destOrd="0" presId="urn:microsoft.com/office/officeart/2005/8/layout/cycle8"/>
    <dgm:cxn modelId="{E00500EF-9DD8-4069-B52B-7C224DBA2113}" type="presParOf" srcId="{209394D1-B349-4398-893E-D5CF9B183A54}" destId="{1086D8EE-0159-40D2-B593-B787A92DB6D8}" srcOrd="4" destOrd="0" presId="urn:microsoft.com/office/officeart/2005/8/layout/cycle8"/>
    <dgm:cxn modelId="{CC973B50-7846-4253-8CC0-80D880318676}" type="presParOf" srcId="{209394D1-B349-4398-893E-D5CF9B183A54}" destId="{850BEB09-7612-43CA-ACF4-93993DD49F20}" srcOrd="5" destOrd="0" presId="urn:microsoft.com/office/officeart/2005/8/layout/cycle8"/>
    <dgm:cxn modelId="{8EB6F1C6-2892-4FAA-AFAD-75544BE9E4E4}" type="presParOf" srcId="{209394D1-B349-4398-893E-D5CF9B183A54}" destId="{D0B57943-4285-4438-B9E1-758024AD9D68}" srcOrd="6" destOrd="0" presId="urn:microsoft.com/office/officeart/2005/8/layout/cycle8"/>
    <dgm:cxn modelId="{0CC6D0AB-CF68-43EE-B051-CE85638B89C9}" type="presParOf" srcId="{209394D1-B349-4398-893E-D5CF9B183A54}" destId="{D1C02BC3-642F-4E04-89D3-F7BED8EE1F27}" srcOrd="7" destOrd="0" presId="urn:microsoft.com/office/officeart/2005/8/layout/cycle8"/>
    <dgm:cxn modelId="{FB89724D-76A1-48F5-90F1-76F22C185364}" type="presParOf" srcId="{209394D1-B349-4398-893E-D5CF9B183A54}" destId="{ED8334FF-4047-4F52-91F8-70D4D26A702D}" srcOrd="8" destOrd="0" presId="urn:microsoft.com/office/officeart/2005/8/layout/cycle8"/>
    <dgm:cxn modelId="{64A0B7A0-5D3E-4878-96A0-6FE268CAC166}" type="presParOf" srcId="{209394D1-B349-4398-893E-D5CF9B183A54}" destId="{6EE969BF-1739-41E9-9208-A2C786371F97}" srcOrd="9" destOrd="0" presId="urn:microsoft.com/office/officeart/2005/8/layout/cycle8"/>
    <dgm:cxn modelId="{181D58C8-EDD3-4491-B119-033B090E20F6}" type="presParOf" srcId="{209394D1-B349-4398-893E-D5CF9B183A54}" destId="{6E6EDFDA-5BA3-4F3D-B83F-27A4C7731698}" srcOrd="10" destOrd="0" presId="urn:microsoft.com/office/officeart/2005/8/layout/cycle8"/>
    <dgm:cxn modelId="{278DA0DF-6628-4728-8BAE-DD95904F71E9}" type="presParOf" srcId="{209394D1-B349-4398-893E-D5CF9B183A54}" destId="{BD052322-D8C4-4712-B3FE-7AA39BE20FD0}" srcOrd="11" destOrd="0" presId="urn:microsoft.com/office/officeart/2005/8/layout/cycle8"/>
    <dgm:cxn modelId="{CA56F21A-0478-4066-9375-83AF6FD6AEFC}" type="presParOf" srcId="{209394D1-B349-4398-893E-D5CF9B183A54}" destId="{EDF17159-B05C-4856-A1D9-8E555B55B54C}" srcOrd="12" destOrd="0" presId="urn:microsoft.com/office/officeart/2005/8/layout/cycle8"/>
    <dgm:cxn modelId="{F1D39880-52C9-4B40-8117-90682C9ED4BF}" type="presParOf" srcId="{209394D1-B349-4398-893E-D5CF9B183A54}" destId="{192A056F-D59F-4DCA-8974-D6CC496905D7}" srcOrd="13" destOrd="0" presId="urn:microsoft.com/office/officeart/2005/8/layout/cycle8"/>
    <dgm:cxn modelId="{1CFD8BA8-BFD9-441C-B039-CE948D93C0AC}" type="presParOf" srcId="{209394D1-B349-4398-893E-D5CF9B183A54}" destId="{528AD0C0-E9F7-4CB1-9AD1-06805A0BD2C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34854-70CC-49BF-B369-DAE337DEBD06}">
      <dsp:nvSpPr>
        <dsp:cNvPr id="0" name=""/>
        <dsp:cNvSpPr/>
      </dsp:nvSpPr>
      <dsp:spPr>
        <a:xfrm rot="5400000">
          <a:off x="6780884" y="-2791022"/>
          <a:ext cx="1024913" cy="6864320"/>
        </a:xfrm>
        <a:prstGeom prst="round2SameRect">
          <a:avLst/>
        </a:prstGeom>
        <a:solidFill>
          <a:schemeClr val="accent1">
            <a:lumMod val="20000"/>
            <a:lumOff val="80000"/>
            <a:alpha val="90000"/>
          </a:schemeClr>
        </a:solidFill>
        <a:ln w="12700" cap="flat" cmpd="sng" algn="ctr">
          <a:solidFill>
            <a:schemeClr val="accent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Band 7 Physios</a:t>
          </a:r>
        </a:p>
        <a:p>
          <a:pPr marL="171450" lvl="1" indent="-171450" algn="l" defTabSz="800100">
            <a:lnSpc>
              <a:spcPct val="90000"/>
            </a:lnSpc>
            <a:spcBef>
              <a:spcPct val="0"/>
            </a:spcBef>
            <a:spcAft>
              <a:spcPct val="15000"/>
            </a:spcAft>
            <a:buChar char="••"/>
          </a:pPr>
          <a:r>
            <a:rPr lang="en-GB" sz="1800" kern="1200" dirty="0"/>
            <a:t>Governance through First community health &amp; care and 1 hour mentorship with GP each week</a:t>
          </a:r>
        </a:p>
        <a:p>
          <a:pPr marL="171450" lvl="1" indent="-171450" algn="l" defTabSz="800100">
            <a:lnSpc>
              <a:spcPct val="90000"/>
            </a:lnSpc>
            <a:spcBef>
              <a:spcPct val="0"/>
            </a:spcBef>
            <a:spcAft>
              <a:spcPct val="15000"/>
            </a:spcAft>
            <a:buChar char="••"/>
          </a:pPr>
          <a:r>
            <a:rPr lang="en-GB" sz="1800" kern="1200" dirty="0"/>
            <a:t>Prescriptions, radiology, bloods &amp; Advisory fit notes through GP</a:t>
          </a:r>
        </a:p>
      </dsp:txBody>
      <dsp:txXfrm rot="-5400000">
        <a:off x="3861181" y="178713"/>
        <a:ext cx="6814288" cy="924849"/>
      </dsp:txXfrm>
    </dsp:sp>
    <dsp:sp modelId="{997AF256-9FFD-4CE6-9D60-9287047AB76D}">
      <dsp:nvSpPr>
        <dsp:cNvPr id="0" name=""/>
        <dsp:cNvSpPr/>
      </dsp:nvSpPr>
      <dsp:spPr>
        <a:xfrm>
          <a:off x="0" y="566"/>
          <a:ext cx="3861180" cy="1281141"/>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dirty="0"/>
            <a:t>East Surrey Pilot</a:t>
          </a:r>
        </a:p>
      </dsp:txBody>
      <dsp:txXfrm>
        <a:off x="62540" y="63106"/>
        <a:ext cx="3736100" cy="1156061"/>
      </dsp:txXfrm>
    </dsp:sp>
    <dsp:sp modelId="{96766C89-7106-40B6-8C4B-74AB6D6D45A2}">
      <dsp:nvSpPr>
        <dsp:cNvPr id="0" name=""/>
        <dsp:cNvSpPr/>
      </dsp:nvSpPr>
      <dsp:spPr>
        <a:xfrm>
          <a:off x="0" y="1345765"/>
          <a:ext cx="3861180" cy="1281141"/>
        </a:xfrm>
        <a:prstGeom prst="roundRect">
          <a:avLst/>
        </a:prstGeom>
        <a:solidFill>
          <a:schemeClr val="accent1">
            <a:shade val="80000"/>
            <a:hueOff val="87321"/>
            <a:satOff val="-1564"/>
            <a:lumOff val="664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dirty="0"/>
            <a:t>Horsham &amp; Crawley</a:t>
          </a:r>
        </a:p>
      </dsp:txBody>
      <dsp:txXfrm>
        <a:off x="62540" y="1408305"/>
        <a:ext cx="3736100" cy="1156061"/>
      </dsp:txXfrm>
    </dsp:sp>
    <dsp:sp modelId="{01EBEEEB-A86A-4B77-85D5-4B463856DCAC}">
      <dsp:nvSpPr>
        <dsp:cNvPr id="0" name=""/>
        <dsp:cNvSpPr/>
      </dsp:nvSpPr>
      <dsp:spPr>
        <a:xfrm rot="5400000">
          <a:off x="6671515" y="-100625"/>
          <a:ext cx="1243650" cy="6864320"/>
        </a:xfrm>
        <a:prstGeom prst="round2SameRect">
          <a:avLst/>
        </a:prstGeom>
        <a:solidFill>
          <a:schemeClr val="accent1">
            <a:lumMod val="20000"/>
            <a:lumOff val="80000"/>
            <a:alpha val="90000"/>
          </a:schemeClr>
        </a:solidFill>
        <a:ln w="12700" cap="flat" cmpd="sng" algn="ctr">
          <a:solidFill>
            <a:schemeClr val="accent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Band 8A APP</a:t>
          </a:r>
        </a:p>
        <a:p>
          <a:pPr marL="171450" lvl="1" indent="-171450" algn="l" defTabSz="800100">
            <a:lnSpc>
              <a:spcPct val="90000"/>
            </a:lnSpc>
            <a:spcBef>
              <a:spcPct val="0"/>
            </a:spcBef>
            <a:spcAft>
              <a:spcPct val="15000"/>
            </a:spcAft>
            <a:buChar char="••"/>
          </a:pPr>
          <a:r>
            <a:rPr lang="en-GB" sz="1800" kern="1200" dirty="0"/>
            <a:t>Governance through GPs and Sussex MSK Partnership East </a:t>
          </a:r>
        </a:p>
        <a:p>
          <a:pPr marL="171450" lvl="1" indent="-171450" algn="l" defTabSz="800100">
            <a:lnSpc>
              <a:spcPct val="90000"/>
            </a:lnSpc>
            <a:spcBef>
              <a:spcPct val="0"/>
            </a:spcBef>
            <a:spcAft>
              <a:spcPct val="15000"/>
            </a:spcAft>
            <a:buChar char="••"/>
          </a:pPr>
          <a:r>
            <a:rPr lang="en-GB" sz="1800" kern="1200" dirty="0"/>
            <a:t>Radiology requests and prescriptions through GPs</a:t>
          </a:r>
        </a:p>
        <a:p>
          <a:pPr marL="171450" lvl="1" indent="-171450" algn="l" defTabSz="800100">
            <a:lnSpc>
              <a:spcPct val="90000"/>
            </a:lnSpc>
            <a:spcBef>
              <a:spcPct val="0"/>
            </a:spcBef>
            <a:spcAft>
              <a:spcPct val="15000"/>
            </a:spcAft>
            <a:buChar char="••"/>
          </a:pPr>
          <a:r>
            <a:rPr lang="en-GB" sz="1800" kern="1200" dirty="0"/>
            <a:t>Able to  do Advisory fit notes</a:t>
          </a:r>
        </a:p>
      </dsp:txBody>
      <dsp:txXfrm rot="-5400000">
        <a:off x="3861180" y="2770420"/>
        <a:ext cx="6803610" cy="1122230"/>
      </dsp:txXfrm>
    </dsp:sp>
    <dsp:sp modelId="{F60E15EB-7B20-41DE-8FF4-B0E57036F7F9}">
      <dsp:nvSpPr>
        <dsp:cNvPr id="0" name=""/>
        <dsp:cNvSpPr/>
      </dsp:nvSpPr>
      <dsp:spPr>
        <a:xfrm>
          <a:off x="0" y="2690963"/>
          <a:ext cx="3861180" cy="1281141"/>
        </a:xfrm>
        <a:prstGeom prst="roundRect">
          <a:avLst/>
        </a:prstGeom>
        <a:solidFill>
          <a:schemeClr val="accent1">
            <a:shade val="80000"/>
            <a:hueOff val="174641"/>
            <a:satOff val="-3128"/>
            <a:lumOff val="1329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dirty="0"/>
            <a:t>East Sussex</a:t>
          </a:r>
        </a:p>
      </dsp:txBody>
      <dsp:txXfrm>
        <a:off x="62540" y="2753503"/>
        <a:ext cx="3736100" cy="1156061"/>
      </dsp:txXfrm>
    </dsp:sp>
    <dsp:sp modelId="{D46A5210-02CB-42A6-9377-9AEFD1200049}">
      <dsp:nvSpPr>
        <dsp:cNvPr id="0" name=""/>
        <dsp:cNvSpPr/>
      </dsp:nvSpPr>
      <dsp:spPr>
        <a:xfrm rot="5400000">
          <a:off x="6733522" y="1228435"/>
          <a:ext cx="1119635" cy="6864320"/>
        </a:xfrm>
        <a:prstGeom prst="round2SameRect">
          <a:avLst/>
        </a:prstGeom>
        <a:solidFill>
          <a:schemeClr val="accent1">
            <a:lumMod val="20000"/>
            <a:lumOff val="80000"/>
            <a:alpha val="90000"/>
          </a:schemeClr>
        </a:solidFill>
        <a:ln w="12700" cap="flat" cmpd="sng" algn="ctr">
          <a:solidFill>
            <a:schemeClr val="accent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Senior Private physiotherapists</a:t>
          </a:r>
        </a:p>
        <a:p>
          <a:pPr marL="171450" lvl="1" indent="-171450" algn="l" defTabSz="800100">
            <a:lnSpc>
              <a:spcPct val="90000"/>
            </a:lnSpc>
            <a:spcBef>
              <a:spcPct val="0"/>
            </a:spcBef>
            <a:spcAft>
              <a:spcPct val="15000"/>
            </a:spcAft>
            <a:buChar char="••"/>
          </a:pPr>
          <a:r>
            <a:rPr lang="en-GB" sz="1800" kern="1200" dirty="0"/>
            <a:t>Governance and training through Lead GP</a:t>
          </a:r>
        </a:p>
        <a:p>
          <a:pPr marL="171450" lvl="1" indent="-171450" algn="l" defTabSz="800100">
            <a:lnSpc>
              <a:spcPct val="90000"/>
            </a:lnSpc>
            <a:spcBef>
              <a:spcPct val="0"/>
            </a:spcBef>
            <a:spcAft>
              <a:spcPct val="15000"/>
            </a:spcAft>
            <a:buChar char="••"/>
          </a:pPr>
          <a:r>
            <a:rPr lang="en-GB" sz="1800" kern="1200" dirty="0"/>
            <a:t>Any requesting through duty Doctor</a:t>
          </a:r>
        </a:p>
        <a:p>
          <a:pPr marL="114300" lvl="1" indent="-114300" algn="l" defTabSz="577850">
            <a:lnSpc>
              <a:spcPct val="90000"/>
            </a:lnSpc>
            <a:spcBef>
              <a:spcPct val="0"/>
            </a:spcBef>
            <a:spcAft>
              <a:spcPct val="15000"/>
            </a:spcAft>
            <a:buChar char="••"/>
          </a:pPr>
          <a:endParaRPr lang="en-GB" sz="1300" kern="1200" dirty="0"/>
        </a:p>
      </dsp:txBody>
      <dsp:txXfrm rot="-5400000">
        <a:off x="3861180" y="4155433"/>
        <a:ext cx="6809664" cy="1010323"/>
      </dsp:txXfrm>
    </dsp:sp>
    <dsp:sp modelId="{48D0E471-26BE-41FB-8134-ACAB40673F7D}">
      <dsp:nvSpPr>
        <dsp:cNvPr id="0" name=""/>
        <dsp:cNvSpPr/>
      </dsp:nvSpPr>
      <dsp:spPr>
        <a:xfrm>
          <a:off x="0" y="4036162"/>
          <a:ext cx="3861180" cy="1164454"/>
        </a:xfrm>
        <a:prstGeom prst="roundRect">
          <a:avLst/>
        </a:prstGeom>
        <a:solidFill>
          <a:schemeClr val="accent1">
            <a:shade val="80000"/>
            <a:hueOff val="261962"/>
            <a:satOff val="-4692"/>
            <a:lumOff val="1993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dirty="0"/>
            <a:t>Dorking Model</a:t>
          </a:r>
        </a:p>
      </dsp:txBody>
      <dsp:txXfrm>
        <a:off x="56844" y="4093006"/>
        <a:ext cx="3747492" cy="1050766"/>
      </dsp:txXfrm>
    </dsp:sp>
    <dsp:sp modelId="{5D8FD4F4-B95D-474C-8F75-A73AA96A46B4}">
      <dsp:nvSpPr>
        <dsp:cNvPr id="0" name=""/>
        <dsp:cNvSpPr/>
      </dsp:nvSpPr>
      <dsp:spPr>
        <a:xfrm>
          <a:off x="3826884" y="1391232"/>
          <a:ext cx="6898616" cy="1197265"/>
        </a:xfrm>
        <a:prstGeom prst="roundRect">
          <a:avLst/>
        </a:prstGeom>
        <a:solidFill>
          <a:schemeClr val="accent1">
            <a:lumMod val="20000"/>
            <a:lumOff val="80000"/>
            <a:alpha val="90000"/>
          </a:schemeClr>
        </a:solidFill>
        <a:ln w="19050" cap="flat" cmpd="sng" algn="ctr">
          <a:solidFill>
            <a:schemeClr val="accent1">
              <a:lumMod val="75000"/>
              <a:alpha val="9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lvl="0" algn="l" defTabSz="755650">
            <a:lnSpc>
              <a:spcPct val="90000"/>
            </a:lnSpc>
            <a:spcBef>
              <a:spcPct val="0"/>
            </a:spcBef>
            <a:spcAft>
              <a:spcPct val="35000"/>
            </a:spcAft>
          </a:pPr>
          <a:endParaRPr lang="en-GB" sz="1700" kern="1200" dirty="0">
            <a:solidFill>
              <a:schemeClr val="tx1"/>
            </a:solidFill>
          </a:endParaRPr>
        </a:p>
      </dsp:txBody>
      <dsp:txXfrm>
        <a:off x="3885330" y="1449678"/>
        <a:ext cx="6781724" cy="1080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3B3BF-4972-49A6-9688-B682C4B6093A}">
      <dsp:nvSpPr>
        <dsp:cNvPr id="0" name=""/>
        <dsp:cNvSpPr/>
      </dsp:nvSpPr>
      <dsp:spPr>
        <a:xfrm>
          <a:off x="4954308" y="2731419"/>
          <a:ext cx="3338401" cy="3338401"/>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a:t>First contact Practitioners</a:t>
          </a:r>
        </a:p>
      </dsp:txBody>
      <dsp:txXfrm>
        <a:off x="5625475" y="3513423"/>
        <a:ext cx="1996067" cy="1716008"/>
      </dsp:txXfrm>
    </dsp:sp>
    <dsp:sp modelId="{E5B694B3-451B-46AA-A83B-1DEC4DC7948E}">
      <dsp:nvSpPr>
        <dsp:cNvPr id="0" name=""/>
        <dsp:cNvSpPr/>
      </dsp:nvSpPr>
      <dsp:spPr>
        <a:xfrm>
          <a:off x="3011966" y="1942342"/>
          <a:ext cx="2427928" cy="242792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a:t>Patients</a:t>
          </a:r>
        </a:p>
      </dsp:txBody>
      <dsp:txXfrm>
        <a:off x="3623204" y="2557274"/>
        <a:ext cx="1205452" cy="1198064"/>
      </dsp:txXfrm>
    </dsp:sp>
    <dsp:sp modelId="{F5D18332-8BBC-4DEF-B854-65150EEA6844}">
      <dsp:nvSpPr>
        <dsp:cNvPr id="0" name=""/>
        <dsp:cNvSpPr/>
      </dsp:nvSpPr>
      <dsp:spPr>
        <a:xfrm rot="20700000">
          <a:off x="4371853" y="267319"/>
          <a:ext cx="2378874" cy="237887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a:t>Practice Staff</a:t>
          </a:r>
        </a:p>
      </dsp:txBody>
      <dsp:txXfrm rot="-20700000">
        <a:off x="4893610" y="789076"/>
        <a:ext cx="1335360" cy="1335360"/>
      </dsp:txXfrm>
    </dsp:sp>
    <dsp:sp modelId="{802D4A97-2589-4D26-A4E7-AE8EDB1540FA}">
      <dsp:nvSpPr>
        <dsp:cNvPr id="0" name=""/>
        <dsp:cNvSpPr/>
      </dsp:nvSpPr>
      <dsp:spPr>
        <a:xfrm>
          <a:off x="4718712" y="2215566"/>
          <a:ext cx="4273153" cy="4273153"/>
        </a:xfrm>
        <a:prstGeom prst="circularArrow">
          <a:avLst>
            <a:gd name="adj1" fmla="val 4687"/>
            <a:gd name="adj2" fmla="val 299029"/>
            <a:gd name="adj3" fmla="val 2548117"/>
            <a:gd name="adj4" fmla="val 1579408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E250C1-D50C-4D77-BA80-BA4D115FE841}">
      <dsp:nvSpPr>
        <dsp:cNvPr id="0" name=""/>
        <dsp:cNvSpPr/>
      </dsp:nvSpPr>
      <dsp:spPr>
        <a:xfrm>
          <a:off x="2581984" y="1397085"/>
          <a:ext cx="3104713" cy="310471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0EE8EE-06A7-4272-8AB3-816CA4FDC436}">
      <dsp:nvSpPr>
        <dsp:cNvPr id="0" name=""/>
        <dsp:cNvSpPr/>
      </dsp:nvSpPr>
      <dsp:spPr>
        <a:xfrm>
          <a:off x="3821595" y="-261791"/>
          <a:ext cx="3347506" cy="334750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998C-F4B8-4B24-871D-E787EBE5EA1A}">
      <dsp:nvSpPr>
        <dsp:cNvPr id="0" name=""/>
        <dsp:cNvSpPr/>
      </dsp:nvSpPr>
      <dsp:spPr>
        <a:xfrm>
          <a:off x="1814669" y="778256"/>
          <a:ext cx="5200510" cy="5200510"/>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DFC300-4250-4D38-B7B4-33AF01EDB809}">
      <dsp:nvSpPr>
        <dsp:cNvPr id="0" name=""/>
        <dsp:cNvSpPr/>
      </dsp:nvSpPr>
      <dsp:spPr>
        <a:xfrm>
          <a:off x="1814669" y="778256"/>
          <a:ext cx="5200510" cy="5200510"/>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B97B5F-80E4-411F-9DAB-CF6944AD4F3C}">
      <dsp:nvSpPr>
        <dsp:cNvPr id="0" name=""/>
        <dsp:cNvSpPr/>
      </dsp:nvSpPr>
      <dsp:spPr>
        <a:xfrm>
          <a:off x="1814669" y="778256"/>
          <a:ext cx="5200510" cy="5200510"/>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CBE891-29C9-4BE3-84DB-B6C4522D158A}">
      <dsp:nvSpPr>
        <dsp:cNvPr id="0" name=""/>
        <dsp:cNvSpPr/>
      </dsp:nvSpPr>
      <dsp:spPr>
        <a:xfrm>
          <a:off x="1814669" y="778256"/>
          <a:ext cx="5200510" cy="5200510"/>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90A9AD-AA67-4FBA-BBE9-0A586E378388}">
      <dsp:nvSpPr>
        <dsp:cNvPr id="0" name=""/>
        <dsp:cNvSpPr/>
      </dsp:nvSpPr>
      <dsp:spPr>
        <a:xfrm>
          <a:off x="3218497" y="2182084"/>
          <a:ext cx="2392854" cy="23928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kern="1200" dirty="0"/>
            <a:t>Peer support</a:t>
          </a:r>
        </a:p>
        <a:p>
          <a:pPr lvl="0" algn="ctr" defTabSz="1333500">
            <a:lnSpc>
              <a:spcPct val="90000"/>
            </a:lnSpc>
            <a:spcBef>
              <a:spcPct val="0"/>
            </a:spcBef>
            <a:spcAft>
              <a:spcPct val="35000"/>
            </a:spcAft>
          </a:pPr>
          <a:r>
            <a:rPr lang="en-GB" sz="3000" kern="1200" dirty="0" err="1"/>
            <a:t>Whatsapp</a:t>
          </a:r>
          <a:endParaRPr lang="en-GB" sz="3000" kern="1200" dirty="0"/>
        </a:p>
      </dsp:txBody>
      <dsp:txXfrm>
        <a:off x="3568922" y="2532509"/>
        <a:ext cx="1692004" cy="1692004"/>
      </dsp:txXfrm>
    </dsp:sp>
    <dsp:sp modelId="{8715E910-DA36-4F99-BDA1-34DDBE4772DB}">
      <dsp:nvSpPr>
        <dsp:cNvPr id="0" name=""/>
        <dsp:cNvSpPr/>
      </dsp:nvSpPr>
      <dsp:spPr>
        <a:xfrm>
          <a:off x="3577425" y="1057"/>
          <a:ext cx="1674998" cy="1674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a:t>Experienced APP’s</a:t>
          </a:r>
        </a:p>
      </dsp:txBody>
      <dsp:txXfrm>
        <a:off x="3822723" y="246355"/>
        <a:ext cx="1184402" cy="1184402"/>
      </dsp:txXfrm>
    </dsp:sp>
    <dsp:sp modelId="{8A09722C-F367-487E-AF37-DC60ABECF8E1}">
      <dsp:nvSpPr>
        <dsp:cNvPr id="0" name=""/>
        <dsp:cNvSpPr/>
      </dsp:nvSpPr>
      <dsp:spPr>
        <a:xfrm>
          <a:off x="6117380" y="2541012"/>
          <a:ext cx="1674998" cy="1674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Pharmacy teaching</a:t>
          </a:r>
        </a:p>
      </dsp:txBody>
      <dsp:txXfrm>
        <a:off x="6362678" y="2786310"/>
        <a:ext cx="1184402" cy="1184402"/>
      </dsp:txXfrm>
    </dsp:sp>
    <dsp:sp modelId="{0A4205B8-3F12-4006-BF17-1D40D93C558C}">
      <dsp:nvSpPr>
        <dsp:cNvPr id="0" name=""/>
        <dsp:cNvSpPr/>
      </dsp:nvSpPr>
      <dsp:spPr>
        <a:xfrm>
          <a:off x="3577425" y="5080967"/>
          <a:ext cx="1674998" cy="1674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Sitting with GPs</a:t>
          </a:r>
        </a:p>
      </dsp:txBody>
      <dsp:txXfrm>
        <a:off x="3822723" y="5326265"/>
        <a:ext cx="1184402" cy="1184402"/>
      </dsp:txXfrm>
    </dsp:sp>
    <dsp:sp modelId="{9CDFA57A-AFA8-4F0D-A201-3ADCCD45CD60}">
      <dsp:nvSpPr>
        <dsp:cNvPr id="0" name=""/>
        <dsp:cNvSpPr/>
      </dsp:nvSpPr>
      <dsp:spPr>
        <a:xfrm>
          <a:off x="1037470" y="2541012"/>
          <a:ext cx="1674998" cy="1674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Mentorship Amanda </a:t>
          </a:r>
          <a:r>
            <a:rPr lang="en-GB" sz="1800" kern="1200" dirty="0" err="1"/>
            <a:t>Hensmen</a:t>
          </a:r>
          <a:r>
            <a:rPr lang="en-GB" sz="1800" kern="1200" dirty="0"/>
            <a:t>-Crook</a:t>
          </a:r>
        </a:p>
      </dsp:txBody>
      <dsp:txXfrm>
        <a:off x="1282768" y="2786310"/>
        <a:ext cx="1184402" cy="1184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79C2B-0B1E-4743-9CD7-9D0F3EE811C3}">
      <dsp:nvSpPr>
        <dsp:cNvPr id="0" name=""/>
        <dsp:cNvSpPr/>
      </dsp:nvSpPr>
      <dsp:spPr>
        <a:xfrm rot="16200000">
          <a:off x="1541065" y="-1541065"/>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GB" sz="2900" kern="1200" dirty="0"/>
            <a:t>Basic observations / abdominal palpation / the unwell patient</a:t>
          </a:r>
        </a:p>
      </dsp:txBody>
      <dsp:txXfrm rot="5400000">
        <a:off x="0" y="0"/>
        <a:ext cx="5257800" cy="1631751"/>
      </dsp:txXfrm>
    </dsp:sp>
    <dsp:sp modelId="{ACE5AB86-5AFA-414F-95A1-D0B7E4A9BA83}">
      <dsp:nvSpPr>
        <dsp:cNvPr id="0" name=""/>
        <dsp:cNvSpPr/>
      </dsp:nvSpPr>
      <dsp:spPr>
        <a:xfrm>
          <a:off x="5257800" y="0"/>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GB" sz="2900" kern="1200" dirty="0"/>
            <a:t>Lumps and bumps</a:t>
          </a:r>
        </a:p>
      </dsp:txBody>
      <dsp:txXfrm>
        <a:off x="5257800" y="0"/>
        <a:ext cx="5257800" cy="1631751"/>
      </dsp:txXfrm>
    </dsp:sp>
    <dsp:sp modelId="{36CCE457-7000-4EAA-8A4E-3E23669B4707}">
      <dsp:nvSpPr>
        <dsp:cNvPr id="0" name=""/>
        <dsp:cNvSpPr/>
      </dsp:nvSpPr>
      <dsp:spPr>
        <a:xfrm rot="10800000">
          <a:off x="0" y="2175669"/>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GB" sz="2900" kern="1200" dirty="0"/>
            <a:t>Dermatology</a:t>
          </a:r>
        </a:p>
      </dsp:txBody>
      <dsp:txXfrm rot="10800000">
        <a:off x="0" y="2719586"/>
        <a:ext cx="5257800" cy="1631751"/>
      </dsp:txXfrm>
    </dsp:sp>
    <dsp:sp modelId="{1EFB975F-E9FA-4232-A732-C33D43E0E4EA}">
      <dsp:nvSpPr>
        <dsp:cNvPr id="0" name=""/>
        <dsp:cNvSpPr/>
      </dsp:nvSpPr>
      <dsp:spPr>
        <a:xfrm rot="5400000">
          <a:off x="6798865" y="634603"/>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GB" sz="2900" kern="1200" dirty="0"/>
            <a:t>Mental health</a:t>
          </a:r>
        </a:p>
      </dsp:txBody>
      <dsp:txXfrm rot="-5400000">
        <a:off x="5257800" y="2719586"/>
        <a:ext cx="5257800" cy="1631751"/>
      </dsp:txXfrm>
    </dsp:sp>
    <dsp:sp modelId="{B861BFA3-32C5-4D86-AAE0-001B220D1B3E}">
      <dsp:nvSpPr>
        <dsp:cNvPr id="0" name=""/>
        <dsp:cNvSpPr/>
      </dsp:nvSpPr>
      <dsp:spPr>
        <a:xfrm>
          <a:off x="3680460" y="1631751"/>
          <a:ext cx="3154680" cy="108783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Reflective practice</a:t>
          </a:r>
        </a:p>
      </dsp:txBody>
      <dsp:txXfrm>
        <a:off x="3733564" y="1684855"/>
        <a:ext cx="3048472" cy="981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2AF1B-6EC6-4F94-B6E5-152E7AD2EA36}">
      <dsp:nvSpPr>
        <dsp:cNvPr id="0" name=""/>
        <dsp:cNvSpPr/>
      </dsp:nvSpPr>
      <dsp:spPr>
        <a:xfrm>
          <a:off x="571404" y="355782"/>
          <a:ext cx="4597799" cy="4597799"/>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a:t>Doctors</a:t>
          </a:r>
        </a:p>
      </dsp:txBody>
      <dsp:txXfrm>
        <a:off x="2994554" y="1330077"/>
        <a:ext cx="1642071" cy="1368392"/>
      </dsp:txXfrm>
    </dsp:sp>
    <dsp:sp modelId="{1086D8EE-0159-40D2-B593-B787A92DB6D8}">
      <dsp:nvSpPr>
        <dsp:cNvPr id="0" name=""/>
        <dsp:cNvSpPr/>
      </dsp:nvSpPr>
      <dsp:spPr>
        <a:xfrm>
          <a:off x="476712" y="519989"/>
          <a:ext cx="4597799" cy="4597799"/>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a:t>Patient Participation Groups</a:t>
          </a:r>
        </a:p>
      </dsp:txBody>
      <dsp:txXfrm>
        <a:off x="1571426" y="3503085"/>
        <a:ext cx="2463106" cy="1204185"/>
      </dsp:txXfrm>
    </dsp:sp>
    <dsp:sp modelId="{ED8334FF-4047-4F52-91F8-70D4D26A702D}">
      <dsp:nvSpPr>
        <dsp:cNvPr id="0" name=""/>
        <dsp:cNvSpPr/>
      </dsp:nvSpPr>
      <dsp:spPr>
        <a:xfrm>
          <a:off x="382019" y="355782"/>
          <a:ext cx="4597799" cy="4597799"/>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a:t>Admin reception teams</a:t>
          </a:r>
        </a:p>
      </dsp:txBody>
      <dsp:txXfrm>
        <a:off x="914597" y="1330077"/>
        <a:ext cx="1642071" cy="1368392"/>
      </dsp:txXfrm>
    </dsp:sp>
    <dsp:sp modelId="{EDF17159-B05C-4856-A1D9-8E555B55B54C}">
      <dsp:nvSpPr>
        <dsp:cNvPr id="0" name=""/>
        <dsp:cNvSpPr/>
      </dsp:nvSpPr>
      <dsp:spPr>
        <a:xfrm>
          <a:off x="287158" y="71156"/>
          <a:ext cx="5167051" cy="516705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2A056F-D59F-4DCA-8974-D6CC496905D7}">
      <dsp:nvSpPr>
        <dsp:cNvPr id="0" name=""/>
        <dsp:cNvSpPr/>
      </dsp:nvSpPr>
      <dsp:spPr>
        <a:xfrm>
          <a:off x="192086" y="235072"/>
          <a:ext cx="5167051" cy="516705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8AD0C0-E9F7-4CB1-9AD1-06805A0BD2C9}">
      <dsp:nvSpPr>
        <dsp:cNvPr id="0" name=""/>
        <dsp:cNvSpPr/>
      </dsp:nvSpPr>
      <dsp:spPr>
        <a:xfrm>
          <a:off x="97014" y="71156"/>
          <a:ext cx="5167051" cy="516705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ED901A-04F0-42FB-AD3E-6DFF74178F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C8C2D588-88EE-4A43-929B-7EA7C00C91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9DC9D087-8454-4E7B-91E5-7C0F29ABC4A7}"/>
              </a:ext>
            </a:extLst>
          </p:cNvPr>
          <p:cNvSpPr>
            <a:spLocks noGrp="1"/>
          </p:cNvSpPr>
          <p:nvPr>
            <p:ph type="dt" sz="half" idx="10"/>
          </p:nvPr>
        </p:nvSpPr>
        <p:spPr/>
        <p:txBody>
          <a:bodyPr/>
          <a:lstStyle/>
          <a:p>
            <a:fld id="{41321B21-1131-415D-970E-51D0926CC9B8}" type="datetimeFigureOut">
              <a:rPr lang="en-GB" smtClean="0"/>
              <a:t>13/03/2019</a:t>
            </a:fld>
            <a:endParaRPr lang="en-GB"/>
          </a:p>
        </p:txBody>
      </p:sp>
      <p:sp>
        <p:nvSpPr>
          <p:cNvPr id="5" name="Footer Placeholder 4">
            <a:extLst>
              <a:ext uri="{FF2B5EF4-FFF2-40B4-BE49-F238E27FC236}">
                <a16:creationId xmlns="" xmlns:a16="http://schemas.microsoft.com/office/drawing/2014/main" id="{C35FC585-F441-4E0E-929F-1A4FD38698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0B694D6-5F0B-4CBA-AB3C-61AB1B71BB38}"/>
              </a:ext>
            </a:extLst>
          </p:cNvPr>
          <p:cNvSpPr>
            <a:spLocks noGrp="1"/>
          </p:cNvSpPr>
          <p:nvPr>
            <p:ph type="sldNum" sz="quarter" idx="12"/>
          </p:nvPr>
        </p:nvSpPr>
        <p:spPr/>
        <p:txBody>
          <a:bodyPr/>
          <a:lstStyle/>
          <a:p>
            <a:fld id="{A07C5F17-FEF7-4BCE-B2BD-9748D4095D30}" type="slidenum">
              <a:rPr lang="en-GB" smtClean="0"/>
              <a:t>‹#›</a:t>
            </a:fld>
            <a:endParaRPr lang="en-GB"/>
          </a:p>
        </p:txBody>
      </p:sp>
    </p:spTree>
    <p:extLst>
      <p:ext uri="{BB962C8B-B14F-4D97-AF65-F5344CB8AC3E}">
        <p14:creationId xmlns:p14="http://schemas.microsoft.com/office/powerpoint/2010/main" val="310740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30DC23-56EB-4A1E-9D0F-B4E3AB6FCA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7034ED19-4C9C-42DA-83A3-7B465D4CCB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7549D46-8C7B-4BB8-9F23-66868E6C8D75}"/>
              </a:ext>
            </a:extLst>
          </p:cNvPr>
          <p:cNvSpPr>
            <a:spLocks noGrp="1"/>
          </p:cNvSpPr>
          <p:nvPr>
            <p:ph type="dt" sz="half" idx="10"/>
          </p:nvPr>
        </p:nvSpPr>
        <p:spPr/>
        <p:txBody>
          <a:bodyPr/>
          <a:lstStyle/>
          <a:p>
            <a:fld id="{41321B21-1131-415D-970E-51D0926CC9B8}" type="datetimeFigureOut">
              <a:rPr lang="en-GB" smtClean="0"/>
              <a:t>13/03/2019</a:t>
            </a:fld>
            <a:endParaRPr lang="en-GB"/>
          </a:p>
        </p:txBody>
      </p:sp>
      <p:sp>
        <p:nvSpPr>
          <p:cNvPr id="5" name="Footer Placeholder 4">
            <a:extLst>
              <a:ext uri="{FF2B5EF4-FFF2-40B4-BE49-F238E27FC236}">
                <a16:creationId xmlns="" xmlns:a16="http://schemas.microsoft.com/office/drawing/2014/main" id="{A857F89C-8736-4184-9319-06BFF87C98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30CE945-C03D-4D56-8222-2A6C63E24B64}"/>
              </a:ext>
            </a:extLst>
          </p:cNvPr>
          <p:cNvSpPr>
            <a:spLocks noGrp="1"/>
          </p:cNvSpPr>
          <p:nvPr>
            <p:ph type="sldNum" sz="quarter" idx="12"/>
          </p:nvPr>
        </p:nvSpPr>
        <p:spPr/>
        <p:txBody>
          <a:bodyPr/>
          <a:lstStyle/>
          <a:p>
            <a:fld id="{A07C5F17-FEF7-4BCE-B2BD-9748D4095D30}" type="slidenum">
              <a:rPr lang="en-GB" smtClean="0"/>
              <a:t>‹#›</a:t>
            </a:fld>
            <a:endParaRPr lang="en-GB"/>
          </a:p>
        </p:txBody>
      </p:sp>
    </p:spTree>
    <p:extLst>
      <p:ext uri="{BB962C8B-B14F-4D97-AF65-F5344CB8AC3E}">
        <p14:creationId xmlns:p14="http://schemas.microsoft.com/office/powerpoint/2010/main" val="160546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77FC30D-C531-4C20-960C-043B07D83F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4EB6F3A-4D1C-44BA-87E1-137656B959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BDCCCC5-8A46-4414-8CE2-6B1796D1E8B9}"/>
              </a:ext>
            </a:extLst>
          </p:cNvPr>
          <p:cNvSpPr>
            <a:spLocks noGrp="1"/>
          </p:cNvSpPr>
          <p:nvPr>
            <p:ph type="dt" sz="half" idx="10"/>
          </p:nvPr>
        </p:nvSpPr>
        <p:spPr/>
        <p:txBody>
          <a:bodyPr/>
          <a:lstStyle/>
          <a:p>
            <a:fld id="{41321B21-1131-415D-970E-51D0926CC9B8}" type="datetimeFigureOut">
              <a:rPr lang="en-GB" smtClean="0"/>
              <a:t>13/03/2019</a:t>
            </a:fld>
            <a:endParaRPr lang="en-GB"/>
          </a:p>
        </p:txBody>
      </p:sp>
      <p:sp>
        <p:nvSpPr>
          <p:cNvPr id="5" name="Footer Placeholder 4">
            <a:extLst>
              <a:ext uri="{FF2B5EF4-FFF2-40B4-BE49-F238E27FC236}">
                <a16:creationId xmlns="" xmlns:a16="http://schemas.microsoft.com/office/drawing/2014/main" id="{10700401-D8D0-43ED-8338-801DCCD0B1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504734A-C7A3-4B97-9878-F91BFC7A397A}"/>
              </a:ext>
            </a:extLst>
          </p:cNvPr>
          <p:cNvSpPr>
            <a:spLocks noGrp="1"/>
          </p:cNvSpPr>
          <p:nvPr>
            <p:ph type="sldNum" sz="quarter" idx="12"/>
          </p:nvPr>
        </p:nvSpPr>
        <p:spPr/>
        <p:txBody>
          <a:bodyPr/>
          <a:lstStyle/>
          <a:p>
            <a:fld id="{A07C5F17-FEF7-4BCE-B2BD-9748D4095D30}" type="slidenum">
              <a:rPr lang="en-GB" smtClean="0"/>
              <a:t>‹#›</a:t>
            </a:fld>
            <a:endParaRPr lang="en-GB"/>
          </a:p>
        </p:txBody>
      </p:sp>
    </p:spTree>
    <p:extLst>
      <p:ext uri="{BB962C8B-B14F-4D97-AF65-F5344CB8AC3E}">
        <p14:creationId xmlns:p14="http://schemas.microsoft.com/office/powerpoint/2010/main" val="121315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ADC206-A47A-4CF2-81EB-6F71334C91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3AF529C-F7C0-46BF-B927-45EB1E7FAF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D4C0C08-E05B-4237-99A7-42C3D2062EE2}"/>
              </a:ext>
            </a:extLst>
          </p:cNvPr>
          <p:cNvSpPr>
            <a:spLocks noGrp="1"/>
          </p:cNvSpPr>
          <p:nvPr>
            <p:ph type="dt" sz="half" idx="10"/>
          </p:nvPr>
        </p:nvSpPr>
        <p:spPr/>
        <p:txBody>
          <a:bodyPr/>
          <a:lstStyle/>
          <a:p>
            <a:fld id="{41321B21-1131-415D-970E-51D0926CC9B8}" type="datetimeFigureOut">
              <a:rPr lang="en-GB" smtClean="0"/>
              <a:t>13/03/2019</a:t>
            </a:fld>
            <a:endParaRPr lang="en-GB"/>
          </a:p>
        </p:txBody>
      </p:sp>
      <p:sp>
        <p:nvSpPr>
          <p:cNvPr id="5" name="Footer Placeholder 4">
            <a:extLst>
              <a:ext uri="{FF2B5EF4-FFF2-40B4-BE49-F238E27FC236}">
                <a16:creationId xmlns="" xmlns:a16="http://schemas.microsoft.com/office/drawing/2014/main" id="{B75AD50F-23AB-4EA9-895A-FAA499F2D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7970B97-3C64-49B0-A93E-63E98659CBA1}"/>
              </a:ext>
            </a:extLst>
          </p:cNvPr>
          <p:cNvSpPr>
            <a:spLocks noGrp="1"/>
          </p:cNvSpPr>
          <p:nvPr>
            <p:ph type="sldNum" sz="quarter" idx="12"/>
          </p:nvPr>
        </p:nvSpPr>
        <p:spPr/>
        <p:txBody>
          <a:bodyPr/>
          <a:lstStyle/>
          <a:p>
            <a:fld id="{A07C5F17-FEF7-4BCE-B2BD-9748D4095D30}" type="slidenum">
              <a:rPr lang="en-GB" smtClean="0"/>
              <a:t>‹#›</a:t>
            </a:fld>
            <a:endParaRPr lang="en-GB"/>
          </a:p>
        </p:txBody>
      </p:sp>
    </p:spTree>
    <p:extLst>
      <p:ext uri="{BB962C8B-B14F-4D97-AF65-F5344CB8AC3E}">
        <p14:creationId xmlns:p14="http://schemas.microsoft.com/office/powerpoint/2010/main" val="29056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7D0DA5-D35C-4CB2-8B5C-603FE4FC74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9B31D18-4C04-4D6A-831F-46F3E8658F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D857862-4607-414F-9E1F-3909C5C6DE9F}"/>
              </a:ext>
            </a:extLst>
          </p:cNvPr>
          <p:cNvSpPr>
            <a:spLocks noGrp="1"/>
          </p:cNvSpPr>
          <p:nvPr>
            <p:ph type="dt" sz="half" idx="10"/>
          </p:nvPr>
        </p:nvSpPr>
        <p:spPr/>
        <p:txBody>
          <a:bodyPr/>
          <a:lstStyle/>
          <a:p>
            <a:fld id="{41321B21-1131-415D-970E-51D0926CC9B8}" type="datetimeFigureOut">
              <a:rPr lang="en-GB" smtClean="0"/>
              <a:t>13/03/2019</a:t>
            </a:fld>
            <a:endParaRPr lang="en-GB"/>
          </a:p>
        </p:txBody>
      </p:sp>
      <p:sp>
        <p:nvSpPr>
          <p:cNvPr id="5" name="Footer Placeholder 4">
            <a:extLst>
              <a:ext uri="{FF2B5EF4-FFF2-40B4-BE49-F238E27FC236}">
                <a16:creationId xmlns="" xmlns:a16="http://schemas.microsoft.com/office/drawing/2014/main" id="{91A7425E-B0FC-43FC-AADB-EDEF52C797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B79E4C0-1FD6-4B96-9AF0-C41BBF2FBEFC}"/>
              </a:ext>
            </a:extLst>
          </p:cNvPr>
          <p:cNvSpPr>
            <a:spLocks noGrp="1"/>
          </p:cNvSpPr>
          <p:nvPr>
            <p:ph type="sldNum" sz="quarter" idx="12"/>
          </p:nvPr>
        </p:nvSpPr>
        <p:spPr/>
        <p:txBody>
          <a:bodyPr/>
          <a:lstStyle/>
          <a:p>
            <a:fld id="{A07C5F17-FEF7-4BCE-B2BD-9748D4095D30}" type="slidenum">
              <a:rPr lang="en-GB" smtClean="0"/>
              <a:t>‹#›</a:t>
            </a:fld>
            <a:endParaRPr lang="en-GB"/>
          </a:p>
        </p:txBody>
      </p:sp>
    </p:spTree>
    <p:extLst>
      <p:ext uri="{BB962C8B-B14F-4D97-AF65-F5344CB8AC3E}">
        <p14:creationId xmlns:p14="http://schemas.microsoft.com/office/powerpoint/2010/main" val="277611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0B2E24-1B30-47CA-A6F7-2802571470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47CEDE1-593C-48A4-9821-E2305330BA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2E641EFE-65B5-4998-A89B-D62ADD6878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8C02ECE5-39AA-4840-BD24-2821AA4CEAF6}"/>
              </a:ext>
            </a:extLst>
          </p:cNvPr>
          <p:cNvSpPr>
            <a:spLocks noGrp="1"/>
          </p:cNvSpPr>
          <p:nvPr>
            <p:ph type="dt" sz="half" idx="10"/>
          </p:nvPr>
        </p:nvSpPr>
        <p:spPr/>
        <p:txBody>
          <a:bodyPr/>
          <a:lstStyle/>
          <a:p>
            <a:fld id="{41321B21-1131-415D-970E-51D0926CC9B8}" type="datetimeFigureOut">
              <a:rPr lang="en-GB" smtClean="0"/>
              <a:t>13/03/2019</a:t>
            </a:fld>
            <a:endParaRPr lang="en-GB"/>
          </a:p>
        </p:txBody>
      </p:sp>
      <p:sp>
        <p:nvSpPr>
          <p:cNvPr id="6" name="Footer Placeholder 5">
            <a:extLst>
              <a:ext uri="{FF2B5EF4-FFF2-40B4-BE49-F238E27FC236}">
                <a16:creationId xmlns="" xmlns:a16="http://schemas.microsoft.com/office/drawing/2014/main" id="{E5EA4DC7-86CB-4759-AD68-1227E29321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68350F6-ADC0-4CC6-B588-D5D3A946677B}"/>
              </a:ext>
            </a:extLst>
          </p:cNvPr>
          <p:cNvSpPr>
            <a:spLocks noGrp="1"/>
          </p:cNvSpPr>
          <p:nvPr>
            <p:ph type="sldNum" sz="quarter" idx="12"/>
          </p:nvPr>
        </p:nvSpPr>
        <p:spPr/>
        <p:txBody>
          <a:bodyPr/>
          <a:lstStyle/>
          <a:p>
            <a:fld id="{A07C5F17-FEF7-4BCE-B2BD-9748D4095D30}" type="slidenum">
              <a:rPr lang="en-GB" smtClean="0"/>
              <a:t>‹#›</a:t>
            </a:fld>
            <a:endParaRPr lang="en-GB"/>
          </a:p>
        </p:txBody>
      </p:sp>
    </p:spTree>
    <p:extLst>
      <p:ext uri="{BB962C8B-B14F-4D97-AF65-F5344CB8AC3E}">
        <p14:creationId xmlns:p14="http://schemas.microsoft.com/office/powerpoint/2010/main" val="211214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57F34-E584-4C1E-952C-7FBCB38066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CA55D99-E6F1-4637-86B0-175358666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9779FB7-3570-4A67-AC56-BD55FCAD2F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9AACD00F-DF22-4BEC-967B-1EB02005E9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8C78201D-4663-46AB-990E-8DF9822A34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40C1FDE4-DF94-4041-9F1A-693D13BDF81B}"/>
              </a:ext>
            </a:extLst>
          </p:cNvPr>
          <p:cNvSpPr>
            <a:spLocks noGrp="1"/>
          </p:cNvSpPr>
          <p:nvPr>
            <p:ph type="dt" sz="half" idx="10"/>
          </p:nvPr>
        </p:nvSpPr>
        <p:spPr/>
        <p:txBody>
          <a:bodyPr/>
          <a:lstStyle/>
          <a:p>
            <a:fld id="{41321B21-1131-415D-970E-51D0926CC9B8}" type="datetimeFigureOut">
              <a:rPr lang="en-GB" smtClean="0"/>
              <a:t>13/03/2019</a:t>
            </a:fld>
            <a:endParaRPr lang="en-GB"/>
          </a:p>
        </p:txBody>
      </p:sp>
      <p:sp>
        <p:nvSpPr>
          <p:cNvPr id="8" name="Footer Placeholder 7">
            <a:extLst>
              <a:ext uri="{FF2B5EF4-FFF2-40B4-BE49-F238E27FC236}">
                <a16:creationId xmlns="" xmlns:a16="http://schemas.microsoft.com/office/drawing/2014/main" id="{7EA81BE6-DE16-447A-9FB3-B177EF1079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FFD48507-3802-45CA-A109-D0E44BBA3C42}"/>
              </a:ext>
            </a:extLst>
          </p:cNvPr>
          <p:cNvSpPr>
            <a:spLocks noGrp="1"/>
          </p:cNvSpPr>
          <p:nvPr>
            <p:ph type="sldNum" sz="quarter" idx="12"/>
          </p:nvPr>
        </p:nvSpPr>
        <p:spPr/>
        <p:txBody>
          <a:bodyPr/>
          <a:lstStyle/>
          <a:p>
            <a:fld id="{A07C5F17-FEF7-4BCE-B2BD-9748D4095D30}" type="slidenum">
              <a:rPr lang="en-GB" smtClean="0"/>
              <a:t>‹#›</a:t>
            </a:fld>
            <a:endParaRPr lang="en-GB"/>
          </a:p>
        </p:txBody>
      </p:sp>
    </p:spTree>
    <p:extLst>
      <p:ext uri="{BB962C8B-B14F-4D97-AF65-F5344CB8AC3E}">
        <p14:creationId xmlns:p14="http://schemas.microsoft.com/office/powerpoint/2010/main" val="344398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53F6B-AAFC-492A-9B64-4FD79D9CD8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5C69AFF7-2C21-4C17-BCD8-1415063F5365}"/>
              </a:ext>
            </a:extLst>
          </p:cNvPr>
          <p:cNvSpPr>
            <a:spLocks noGrp="1"/>
          </p:cNvSpPr>
          <p:nvPr>
            <p:ph type="dt" sz="half" idx="10"/>
          </p:nvPr>
        </p:nvSpPr>
        <p:spPr/>
        <p:txBody>
          <a:bodyPr/>
          <a:lstStyle/>
          <a:p>
            <a:fld id="{41321B21-1131-415D-970E-51D0926CC9B8}" type="datetimeFigureOut">
              <a:rPr lang="en-GB" smtClean="0"/>
              <a:t>13/03/2019</a:t>
            </a:fld>
            <a:endParaRPr lang="en-GB"/>
          </a:p>
        </p:txBody>
      </p:sp>
      <p:sp>
        <p:nvSpPr>
          <p:cNvPr id="4" name="Footer Placeholder 3">
            <a:extLst>
              <a:ext uri="{FF2B5EF4-FFF2-40B4-BE49-F238E27FC236}">
                <a16:creationId xmlns="" xmlns:a16="http://schemas.microsoft.com/office/drawing/2014/main" id="{311E5827-6068-4551-9E76-5759025E1C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67F84322-DBF3-42C4-B0BA-5ACB0407B50E}"/>
              </a:ext>
            </a:extLst>
          </p:cNvPr>
          <p:cNvSpPr>
            <a:spLocks noGrp="1"/>
          </p:cNvSpPr>
          <p:nvPr>
            <p:ph type="sldNum" sz="quarter" idx="12"/>
          </p:nvPr>
        </p:nvSpPr>
        <p:spPr/>
        <p:txBody>
          <a:bodyPr/>
          <a:lstStyle/>
          <a:p>
            <a:fld id="{A07C5F17-FEF7-4BCE-B2BD-9748D4095D30}" type="slidenum">
              <a:rPr lang="en-GB" smtClean="0"/>
              <a:t>‹#›</a:t>
            </a:fld>
            <a:endParaRPr lang="en-GB"/>
          </a:p>
        </p:txBody>
      </p:sp>
    </p:spTree>
    <p:extLst>
      <p:ext uri="{BB962C8B-B14F-4D97-AF65-F5344CB8AC3E}">
        <p14:creationId xmlns:p14="http://schemas.microsoft.com/office/powerpoint/2010/main" val="110031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A294164-1872-4356-A9B2-4455AA684174}"/>
              </a:ext>
            </a:extLst>
          </p:cNvPr>
          <p:cNvSpPr>
            <a:spLocks noGrp="1"/>
          </p:cNvSpPr>
          <p:nvPr>
            <p:ph type="dt" sz="half" idx="10"/>
          </p:nvPr>
        </p:nvSpPr>
        <p:spPr/>
        <p:txBody>
          <a:bodyPr/>
          <a:lstStyle/>
          <a:p>
            <a:fld id="{41321B21-1131-415D-970E-51D0926CC9B8}" type="datetimeFigureOut">
              <a:rPr lang="en-GB" smtClean="0"/>
              <a:t>13/03/2019</a:t>
            </a:fld>
            <a:endParaRPr lang="en-GB"/>
          </a:p>
        </p:txBody>
      </p:sp>
      <p:sp>
        <p:nvSpPr>
          <p:cNvPr id="3" name="Footer Placeholder 2">
            <a:extLst>
              <a:ext uri="{FF2B5EF4-FFF2-40B4-BE49-F238E27FC236}">
                <a16:creationId xmlns="" xmlns:a16="http://schemas.microsoft.com/office/drawing/2014/main" id="{45C60C97-454E-4B55-A536-6EED510639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7E4D7208-E210-417E-B434-1EB8BE0F5C48}"/>
              </a:ext>
            </a:extLst>
          </p:cNvPr>
          <p:cNvSpPr>
            <a:spLocks noGrp="1"/>
          </p:cNvSpPr>
          <p:nvPr>
            <p:ph type="sldNum" sz="quarter" idx="12"/>
          </p:nvPr>
        </p:nvSpPr>
        <p:spPr/>
        <p:txBody>
          <a:bodyPr/>
          <a:lstStyle/>
          <a:p>
            <a:fld id="{A07C5F17-FEF7-4BCE-B2BD-9748D4095D30}" type="slidenum">
              <a:rPr lang="en-GB" smtClean="0"/>
              <a:t>‹#›</a:t>
            </a:fld>
            <a:endParaRPr lang="en-GB"/>
          </a:p>
        </p:txBody>
      </p:sp>
    </p:spTree>
    <p:extLst>
      <p:ext uri="{BB962C8B-B14F-4D97-AF65-F5344CB8AC3E}">
        <p14:creationId xmlns:p14="http://schemas.microsoft.com/office/powerpoint/2010/main" val="372677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1B815-31A1-42F6-9542-1955A5D58D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179D81F-C864-4D97-94B2-BBB62189E9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1EA5A53B-FD68-452B-B886-66C6266F3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C14C9E1-370C-4B71-8119-E1E47162F8E4}"/>
              </a:ext>
            </a:extLst>
          </p:cNvPr>
          <p:cNvSpPr>
            <a:spLocks noGrp="1"/>
          </p:cNvSpPr>
          <p:nvPr>
            <p:ph type="dt" sz="half" idx="10"/>
          </p:nvPr>
        </p:nvSpPr>
        <p:spPr/>
        <p:txBody>
          <a:bodyPr/>
          <a:lstStyle/>
          <a:p>
            <a:fld id="{41321B21-1131-415D-970E-51D0926CC9B8}" type="datetimeFigureOut">
              <a:rPr lang="en-GB" smtClean="0"/>
              <a:t>13/03/2019</a:t>
            </a:fld>
            <a:endParaRPr lang="en-GB"/>
          </a:p>
        </p:txBody>
      </p:sp>
      <p:sp>
        <p:nvSpPr>
          <p:cNvPr id="6" name="Footer Placeholder 5">
            <a:extLst>
              <a:ext uri="{FF2B5EF4-FFF2-40B4-BE49-F238E27FC236}">
                <a16:creationId xmlns="" xmlns:a16="http://schemas.microsoft.com/office/drawing/2014/main" id="{E2EE9161-91A8-4DDA-BD4E-0261A7A560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A70684E9-9412-42DC-863A-950CBFF25868}"/>
              </a:ext>
            </a:extLst>
          </p:cNvPr>
          <p:cNvSpPr>
            <a:spLocks noGrp="1"/>
          </p:cNvSpPr>
          <p:nvPr>
            <p:ph type="sldNum" sz="quarter" idx="12"/>
          </p:nvPr>
        </p:nvSpPr>
        <p:spPr/>
        <p:txBody>
          <a:bodyPr/>
          <a:lstStyle/>
          <a:p>
            <a:fld id="{A07C5F17-FEF7-4BCE-B2BD-9748D4095D30}" type="slidenum">
              <a:rPr lang="en-GB" smtClean="0"/>
              <a:t>‹#›</a:t>
            </a:fld>
            <a:endParaRPr lang="en-GB"/>
          </a:p>
        </p:txBody>
      </p:sp>
    </p:spTree>
    <p:extLst>
      <p:ext uri="{BB962C8B-B14F-4D97-AF65-F5344CB8AC3E}">
        <p14:creationId xmlns:p14="http://schemas.microsoft.com/office/powerpoint/2010/main" val="299725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EC0A13-9BCF-45B2-B2E7-1DB8AC1B6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C11EC618-CB9E-4792-9B8B-4F27CF26E4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041CA9FA-FAA3-4537-97AB-ED25A0CB1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047AC5-FC9B-437B-A875-EC7B121D6EAC}"/>
              </a:ext>
            </a:extLst>
          </p:cNvPr>
          <p:cNvSpPr>
            <a:spLocks noGrp="1"/>
          </p:cNvSpPr>
          <p:nvPr>
            <p:ph type="dt" sz="half" idx="10"/>
          </p:nvPr>
        </p:nvSpPr>
        <p:spPr/>
        <p:txBody>
          <a:bodyPr/>
          <a:lstStyle/>
          <a:p>
            <a:fld id="{41321B21-1131-415D-970E-51D0926CC9B8}" type="datetimeFigureOut">
              <a:rPr lang="en-GB" smtClean="0"/>
              <a:t>13/03/2019</a:t>
            </a:fld>
            <a:endParaRPr lang="en-GB"/>
          </a:p>
        </p:txBody>
      </p:sp>
      <p:sp>
        <p:nvSpPr>
          <p:cNvPr id="6" name="Footer Placeholder 5">
            <a:extLst>
              <a:ext uri="{FF2B5EF4-FFF2-40B4-BE49-F238E27FC236}">
                <a16:creationId xmlns="" xmlns:a16="http://schemas.microsoft.com/office/drawing/2014/main" id="{3455AC54-73BD-4E25-99E0-DFD20836DB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8B2D86E-F15C-4445-8861-74E7C5257887}"/>
              </a:ext>
            </a:extLst>
          </p:cNvPr>
          <p:cNvSpPr>
            <a:spLocks noGrp="1"/>
          </p:cNvSpPr>
          <p:nvPr>
            <p:ph type="sldNum" sz="quarter" idx="12"/>
          </p:nvPr>
        </p:nvSpPr>
        <p:spPr/>
        <p:txBody>
          <a:bodyPr/>
          <a:lstStyle/>
          <a:p>
            <a:fld id="{A07C5F17-FEF7-4BCE-B2BD-9748D4095D30}" type="slidenum">
              <a:rPr lang="en-GB" smtClean="0"/>
              <a:t>‹#›</a:t>
            </a:fld>
            <a:endParaRPr lang="en-GB"/>
          </a:p>
        </p:txBody>
      </p:sp>
    </p:spTree>
    <p:extLst>
      <p:ext uri="{BB962C8B-B14F-4D97-AF65-F5344CB8AC3E}">
        <p14:creationId xmlns:p14="http://schemas.microsoft.com/office/powerpoint/2010/main" val="271624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79A1A77-9E81-45D6-85F0-104CEF32C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B41BD85A-5900-45E6-BF33-ADBF83B8B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B59FF33-BD92-4784-9C8A-AD7E5587F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21B21-1131-415D-970E-51D0926CC9B8}" type="datetimeFigureOut">
              <a:rPr lang="en-GB" smtClean="0"/>
              <a:t>13/03/2019</a:t>
            </a:fld>
            <a:endParaRPr lang="en-GB"/>
          </a:p>
        </p:txBody>
      </p:sp>
      <p:sp>
        <p:nvSpPr>
          <p:cNvPr id="5" name="Footer Placeholder 4">
            <a:extLst>
              <a:ext uri="{FF2B5EF4-FFF2-40B4-BE49-F238E27FC236}">
                <a16:creationId xmlns="" xmlns:a16="http://schemas.microsoft.com/office/drawing/2014/main" id="{E2AA47EB-948C-452D-AA84-09A2871537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17EEB9D0-1D83-4E53-9DFC-6288B9FE19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C5F17-FEF7-4BCE-B2BD-9748D4095D30}" type="slidenum">
              <a:rPr lang="en-GB" smtClean="0"/>
              <a:t>‹#›</a:t>
            </a:fld>
            <a:endParaRPr lang="en-GB"/>
          </a:p>
        </p:txBody>
      </p:sp>
    </p:spTree>
    <p:extLst>
      <p:ext uri="{BB962C8B-B14F-4D97-AF65-F5344CB8AC3E}">
        <p14:creationId xmlns:p14="http://schemas.microsoft.com/office/powerpoint/2010/main" val="128616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47F73C-10E2-4FD1-82F8-66AC7B9016C1}"/>
              </a:ext>
            </a:extLst>
          </p:cNvPr>
          <p:cNvSpPr>
            <a:spLocks noGrp="1"/>
          </p:cNvSpPr>
          <p:nvPr>
            <p:ph type="title"/>
          </p:nvPr>
        </p:nvSpPr>
        <p:spPr/>
        <p:txBody>
          <a:bodyPr>
            <a:normAutofit/>
          </a:bodyPr>
          <a:lstStyle/>
          <a:p>
            <a:pPr algn="ctr"/>
            <a:r>
              <a:rPr lang="en-GB" sz="5400" b="1" dirty="0"/>
              <a:t>Sally York</a:t>
            </a:r>
          </a:p>
        </p:txBody>
      </p:sp>
      <p:sp>
        <p:nvSpPr>
          <p:cNvPr id="3" name="Content Placeholder 2">
            <a:extLst>
              <a:ext uri="{FF2B5EF4-FFF2-40B4-BE49-F238E27FC236}">
                <a16:creationId xmlns="" xmlns:a16="http://schemas.microsoft.com/office/drawing/2014/main" id="{640B7729-E9E3-4802-819A-5B0C7658CA31}"/>
              </a:ext>
            </a:extLst>
          </p:cNvPr>
          <p:cNvSpPr>
            <a:spLocks noGrp="1"/>
          </p:cNvSpPr>
          <p:nvPr>
            <p:ph idx="1"/>
          </p:nvPr>
        </p:nvSpPr>
        <p:spPr/>
        <p:txBody>
          <a:bodyPr/>
          <a:lstStyle/>
          <a:p>
            <a:r>
              <a:rPr lang="en-GB" dirty="0"/>
              <a:t>Physiotherapy Lead Sussex MSK Partnership</a:t>
            </a:r>
          </a:p>
          <a:p>
            <a:r>
              <a:rPr lang="en-GB" dirty="0"/>
              <a:t>HEE KSS Fellow 2018 - First contact Practitioners</a:t>
            </a:r>
          </a:p>
          <a:p>
            <a:r>
              <a:rPr lang="en-GB" dirty="0"/>
              <a:t>Spine Advanced Practitioner / MACP</a:t>
            </a:r>
          </a:p>
          <a:p>
            <a:r>
              <a:rPr lang="en-GB" dirty="0"/>
              <a:t>Currently establishing services in Crawley, Horsham and Mid Sussex</a:t>
            </a:r>
          </a:p>
        </p:txBody>
      </p:sp>
      <p:pic>
        <p:nvPicPr>
          <p:cNvPr id="5" name="Picture 4">
            <a:extLst>
              <a:ext uri="{FF2B5EF4-FFF2-40B4-BE49-F238E27FC236}">
                <a16:creationId xmlns="" xmlns:a16="http://schemas.microsoft.com/office/drawing/2014/main" id="{56B21943-3669-4431-8BA4-650C687BD488}"/>
              </a:ext>
            </a:extLst>
          </p:cNvPr>
          <p:cNvPicPr>
            <a:picLocks noChangeAspect="1"/>
          </p:cNvPicPr>
          <p:nvPr/>
        </p:nvPicPr>
        <p:blipFill>
          <a:blip r:embed="rId2"/>
          <a:stretch>
            <a:fillRect/>
          </a:stretch>
        </p:blipFill>
        <p:spPr>
          <a:xfrm>
            <a:off x="4968384" y="5760300"/>
            <a:ext cx="916357" cy="916357"/>
          </a:xfrm>
          <a:prstGeom prst="rect">
            <a:avLst/>
          </a:prstGeom>
        </p:spPr>
      </p:pic>
      <p:sp>
        <p:nvSpPr>
          <p:cNvPr id="6" name="TextBox 5">
            <a:extLst>
              <a:ext uri="{FF2B5EF4-FFF2-40B4-BE49-F238E27FC236}">
                <a16:creationId xmlns="" xmlns:a16="http://schemas.microsoft.com/office/drawing/2014/main" id="{A44C764C-30E8-474A-B210-8CC1F1E44100}"/>
              </a:ext>
            </a:extLst>
          </p:cNvPr>
          <p:cNvSpPr txBox="1"/>
          <p:nvPr/>
        </p:nvSpPr>
        <p:spPr>
          <a:xfrm>
            <a:off x="6307261" y="5846544"/>
            <a:ext cx="4577609" cy="830997"/>
          </a:xfrm>
          <a:prstGeom prst="rect">
            <a:avLst/>
          </a:prstGeom>
          <a:noFill/>
        </p:spPr>
        <p:txBody>
          <a:bodyPr wrap="square" rtlCol="0">
            <a:spAutoFit/>
          </a:bodyPr>
          <a:lstStyle/>
          <a:p>
            <a:r>
              <a:rPr lang="en-GB" sz="2400" dirty="0"/>
              <a:t>@</a:t>
            </a:r>
            <a:r>
              <a:rPr lang="en-GB" sz="2400" dirty="0" err="1"/>
              <a:t>sallythinks</a:t>
            </a:r>
            <a:endParaRPr lang="en-GB" sz="2400" dirty="0"/>
          </a:p>
          <a:p>
            <a:r>
              <a:rPr lang="en-GB" sz="2400" dirty="0"/>
              <a:t>#</a:t>
            </a:r>
            <a:r>
              <a:rPr lang="en-GB" sz="2400" dirty="0" err="1"/>
              <a:t>Firstcontactphysio</a:t>
            </a:r>
            <a:endParaRPr lang="en-GB" sz="2400" dirty="0"/>
          </a:p>
        </p:txBody>
      </p:sp>
    </p:spTree>
    <p:extLst>
      <p:ext uri="{BB962C8B-B14F-4D97-AF65-F5344CB8AC3E}">
        <p14:creationId xmlns:p14="http://schemas.microsoft.com/office/powerpoint/2010/main" val="568020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4530E0-15B1-422E-82CD-49F7F6465BF4}"/>
              </a:ext>
            </a:extLst>
          </p:cNvPr>
          <p:cNvSpPr>
            <a:spLocks noGrp="1"/>
          </p:cNvSpPr>
          <p:nvPr>
            <p:ph type="title"/>
          </p:nvPr>
        </p:nvSpPr>
        <p:spPr/>
        <p:txBody>
          <a:bodyPr/>
          <a:lstStyle/>
          <a:p>
            <a:r>
              <a:rPr lang="en-GB" dirty="0"/>
              <a:t>Preparation</a:t>
            </a:r>
          </a:p>
        </p:txBody>
      </p:sp>
      <p:graphicFrame>
        <p:nvGraphicFramePr>
          <p:cNvPr id="4" name="Content Placeholder 3">
            <a:extLst>
              <a:ext uri="{FF2B5EF4-FFF2-40B4-BE49-F238E27FC236}">
                <a16:creationId xmlns="" xmlns:a16="http://schemas.microsoft.com/office/drawing/2014/main" id="{BF61F9AE-BE7B-460C-B594-A452B4E1E2E4}"/>
              </a:ext>
            </a:extLst>
          </p:cNvPr>
          <p:cNvGraphicFramePr>
            <a:graphicFrameLocks noGrp="1"/>
          </p:cNvGraphicFramePr>
          <p:nvPr>
            <p:ph idx="1"/>
            <p:extLst>
              <p:ext uri="{D42A27DB-BD31-4B8C-83A1-F6EECF244321}">
                <p14:modId xmlns:p14="http://schemas.microsoft.com/office/powerpoint/2010/main" val="1491324986"/>
              </p:ext>
            </p:extLst>
          </p:nvPr>
        </p:nvGraphicFramePr>
        <p:xfrm>
          <a:off x="838200" y="482444"/>
          <a:ext cx="10515600" cy="6069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025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DA13A0-C035-408D-A9B0-E5FD60A8E36A}"/>
              </a:ext>
            </a:extLst>
          </p:cNvPr>
          <p:cNvSpPr>
            <a:spLocks noGrp="1"/>
          </p:cNvSpPr>
          <p:nvPr>
            <p:ph type="title"/>
          </p:nvPr>
        </p:nvSpPr>
        <p:spPr>
          <a:xfrm>
            <a:off x="165022" y="207563"/>
            <a:ext cx="3167209" cy="1912947"/>
          </a:xfrm>
          <a:solidFill>
            <a:srgbClr val="0070C0"/>
          </a:solidFill>
          <a:ln>
            <a:solidFill>
              <a:schemeClr val="accent1">
                <a:lumMod val="75000"/>
              </a:schemeClr>
            </a:solidFill>
          </a:ln>
        </p:spPr>
        <p:txBody>
          <a:bodyPr/>
          <a:lstStyle/>
          <a:p>
            <a:r>
              <a:rPr lang="en-GB" b="1" dirty="0">
                <a:solidFill>
                  <a:schemeClr val="bg1"/>
                </a:solidFill>
              </a:rPr>
              <a:t>Preparing for the role:</a:t>
            </a:r>
          </a:p>
        </p:txBody>
      </p:sp>
      <p:graphicFrame>
        <p:nvGraphicFramePr>
          <p:cNvPr id="4" name="Content Placeholder 3">
            <a:extLst>
              <a:ext uri="{FF2B5EF4-FFF2-40B4-BE49-F238E27FC236}">
                <a16:creationId xmlns="" xmlns:a16="http://schemas.microsoft.com/office/drawing/2014/main" id="{343FBF1B-7FD2-423C-86FE-6D1CADC483B2}"/>
              </a:ext>
            </a:extLst>
          </p:cNvPr>
          <p:cNvGraphicFramePr>
            <a:graphicFrameLocks noGrp="1"/>
          </p:cNvGraphicFramePr>
          <p:nvPr>
            <p:ph idx="1"/>
            <p:extLst>
              <p:ext uri="{D42A27DB-BD31-4B8C-83A1-F6EECF244321}">
                <p14:modId xmlns:p14="http://schemas.microsoft.com/office/powerpoint/2010/main" val="1826574384"/>
              </p:ext>
            </p:extLst>
          </p:nvPr>
        </p:nvGraphicFramePr>
        <p:xfrm>
          <a:off x="3085400" y="100977"/>
          <a:ext cx="8829850" cy="6757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816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E8D580-465D-4985-9001-70EAE53686E7}"/>
              </a:ext>
            </a:extLst>
          </p:cNvPr>
          <p:cNvSpPr>
            <a:spLocks noGrp="1"/>
          </p:cNvSpPr>
          <p:nvPr>
            <p:ph type="title"/>
          </p:nvPr>
        </p:nvSpPr>
        <p:spPr>
          <a:xfrm>
            <a:off x="838200" y="365125"/>
            <a:ext cx="3980632" cy="1325563"/>
          </a:xfrm>
        </p:spPr>
        <p:txBody>
          <a:bodyPr>
            <a:normAutofit fontScale="90000"/>
          </a:bodyPr>
          <a:lstStyle/>
          <a:p>
            <a:r>
              <a:rPr lang="en-GB" dirty="0"/>
              <a:t>Ongoing teaching program:</a:t>
            </a:r>
          </a:p>
        </p:txBody>
      </p:sp>
      <p:graphicFrame>
        <p:nvGraphicFramePr>
          <p:cNvPr id="4" name="Content Placeholder 3">
            <a:extLst>
              <a:ext uri="{FF2B5EF4-FFF2-40B4-BE49-F238E27FC236}">
                <a16:creationId xmlns="" xmlns:a16="http://schemas.microsoft.com/office/drawing/2014/main" id="{52ACA670-B0AC-43A0-A4CF-23F30D355062}"/>
              </a:ext>
            </a:extLst>
          </p:cNvPr>
          <p:cNvGraphicFramePr>
            <a:graphicFrameLocks noGrp="1"/>
          </p:cNvGraphicFramePr>
          <p:nvPr>
            <p:ph idx="1"/>
            <p:extLst>
              <p:ext uri="{D42A27DB-BD31-4B8C-83A1-F6EECF244321}">
                <p14:modId xmlns:p14="http://schemas.microsoft.com/office/powerpoint/2010/main" val="21349736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032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CB144D-6D1F-4825-A47F-94DA54E05295}"/>
              </a:ext>
            </a:extLst>
          </p:cNvPr>
          <p:cNvSpPr>
            <a:spLocks noGrp="1"/>
          </p:cNvSpPr>
          <p:nvPr>
            <p:ph type="ctrTitle"/>
          </p:nvPr>
        </p:nvSpPr>
        <p:spPr>
          <a:xfrm>
            <a:off x="44878" y="67717"/>
            <a:ext cx="4413055" cy="902781"/>
          </a:xfrm>
        </p:spPr>
        <p:txBody>
          <a:bodyPr>
            <a:normAutofit fontScale="90000"/>
          </a:bodyPr>
          <a:lstStyle/>
          <a:p>
            <a:r>
              <a:rPr lang="en-GB" dirty="0"/>
              <a:t>The Practice</a:t>
            </a:r>
          </a:p>
        </p:txBody>
      </p:sp>
      <p:graphicFrame>
        <p:nvGraphicFramePr>
          <p:cNvPr id="4" name="Diagram 3">
            <a:extLst>
              <a:ext uri="{FF2B5EF4-FFF2-40B4-BE49-F238E27FC236}">
                <a16:creationId xmlns="" xmlns:a16="http://schemas.microsoft.com/office/drawing/2014/main" id="{03A09742-6894-433B-A0A4-EEF165748B47}"/>
              </a:ext>
            </a:extLst>
          </p:cNvPr>
          <p:cNvGraphicFramePr/>
          <p:nvPr>
            <p:extLst>
              <p:ext uri="{D42A27DB-BD31-4B8C-83A1-F6EECF244321}">
                <p14:modId xmlns:p14="http://schemas.microsoft.com/office/powerpoint/2010/main" val="1357545337"/>
              </p:ext>
            </p:extLst>
          </p:nvPr>
        </p:nvGraphicFramePr>
        <p:xfrm>
          <a:off x="2720760" y="843082"/>
          <a:ext cx="5551224" cy="5473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438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8416E1-B8A7-4FEC-A269-B9F3E649AA79}"/>
              </a:ext>
            </a:extLst>
          </p:cNvPr>
          <p:cNvSpPr>
            <a:spLocks noGrp="1"/>
          </p:cNvSpPr>
          <p:nvPr>
            <p:ph type="ctrTitle"/>
          </p:nvPr>
        </p:nvSpPr>
        <p:spPr>
          <a:xfrm>
            <a:off x="651307" y="640081"/>
            <a:ext cx="3377183" cy="3681976"/>
          </a:xfrm>
          <a:noFill/>
        </p:spPr>
        <p:txBody>
          <a:bodyPr>
            <a:normAutofit/>
          </a:bodyPr>
          <a:lstStyle/>
          <a:p>
            <a:pPr algn="l"/>
            <a:r>
              <a:rPr lang="en-GB" sz="3700" b="1" dirty="0"/>
              <a:t>Make friends with the reception team and the practice manager– they are your allies!</a:t>
            </a:r>
            <a:r>
              <a:rPr lang="en-GB" sz="3700" dirty="0"/>
              <a:t/>
            </a:r>
            <a:br>
              <a:rPr lang="en-GB" sz="3700" dirty="0"/>
            </a:br>
            <a:endParaRPr lang="en-GB" sz="3700" dirty="0"/>
          </a:p>
        </p:txBody>
      </p:sp>
      <p:pic>
        <p:nvPicPr>
          <p:cNvPr id="4" name="Picture 3" descr="A close up of text on a black background&#10;&#10;Description automatically generated">
            <a:extLst>
              <a:ext uri="{FF2B5EF4-FFF2-40B4-BE49-F238E27FC236}">
                <a16:creationId xmlns="" xmlns:a16="http://schemas.microsoft.com/office/drawing/2014/main" id="{551EDF86-EF68-4C6C-BCBC-C56A2C2997BC}"/>
              </a:ext>
            </a:extLst>
          </p:cNvPr>
          <p:cNvPicPr>
            <a:picLocks noChangeAspect="1"/>
          </p:cNvPicPr>
          <p:nvPr/>
        </p:nvPicPr>
        <p:blipFill rotWithShape="1">
          <a:blip r:embed="rId2"/>
          <a:srcRect r="258" b="2"/>
          <a:stretch/>
        </p:blipFill>
        <p:spPr>
          <a:xfrm>
            <a:off x="4654297" y="10"/>
            <a:ext cx="7537704" cy="6857990"/>
          </a:xfrm>
          <a:prstGeom prst="rect">
            <a:avLst/>
          </a:prstGeom>
        </p:spPr>
      </p:pic>
    </p:spTree>
    <p:extLst>
      <p:ext uri="{BB962C8B-B14F-4D97-AF65-F5344CB8AC3E}">
        <p14:creationId xmlns:p14="http://schemas.microsoft.com/office/powerpoint/2010/main" val="2808655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E267B7-0105-40E0-BEB4-7FDD2081A664}"/>
              </a:ext>
            </a:extLst>
          </p:cNvPr>
          <p:cNvSpPr>
            <a:spLocks noGrp="1"/>
          </p:cNvSpPr>
          <p:nvPr>
            <p:ph type="title"/>
          </p:nvPr>
        </p:nvSpPr>
        <p:spPr>
          <a:xfrm>
            <a:off x="838200" y="365125"/>
            <a:ext cx="10515600" cy="846595"/>
          </a:xfrm>
        </p:spPr>
        <p:txBody>
          <a:bodyPr/>
          <a:lstStyle/>
          <a:p>
            <a:r>
              <a:rPr lang="en-GB" b="1" dirty="0"/>
              <a:t>Patient participation Groups</a:t>
            </a:r>
          </a:p>
        </p:txBody>
      </p:sp>
      <p:sp>
        <p:nvSpPr>
          <p:cNvPr id="3" name="Content Placeholder 2">
            <a:extLst>
              <a:ext uri="{FF2B5EF4-FFF2-40B4-BE49-F238E27FC236}">
                <a16:creationId xmlns="" xmlns:a16="http://schemas.microsoft.com/office/drawing/2014/main" id="{DB00DD43-E780-44E9-8623-AF00DC719A9C}"/>
              </a:ext>
            </a:extLst>
          </p:cNvPr>
          <p:cNvSpPr>
            <a:spLocks noGrp="1"/>
          </p:cNvSpPr>
          <p:nvPr>
            <p:ph idx="1"/>
          </p:nvPr>
        </p:nvSpPr>
        <p:spPr>
          <a:xfrm>
            <a:off x="838200" y="1155622"/>
            <a:ext cx="10515600" cy="5021341"/>
          </a:xfrm>
        </p:spPr>
        <p:txBody>
          <a:bodyPr/>
          <a:lstStyle/>
          <a:p>
            <a:pPr marL="0" indent="0">
              <a:buNone/>
            </a:pPr>
            <a:r>
              <a:rPr lang="en-GB" dirty="0"/>
              <a:t>Get input, feedback and buy in from your patient groups</a:t>
            </a:r>
          </a:p>
          <a:p>
            <a:pPr marL="0" indent="0">
              <a:buNone/>
            </a:pPr>
            <a:r>
              <a:rPr lang="en-GB" dirty="0" err="1"/>
              <a:t>eg</a:t>
            </a:r>
            <a:r>
              <a:rPr lang="en-GB" dirty="0"/>
              <a:t>: “Specialist Physiotherapist”</a:t>
            </a:r>
          </a:p>
          <a:p>
            <a:endParaRPr lang="en-GB" dirty="0"/>
          </a:p>
          <a:p>
            <a:pPr marL="0" indent="0">
              <a:buNone/>
            </a:pPr>
            <a:r>
              <a:rPr lang="en-GB" dirty="0"/>
              <a:t>How do we communicate with patients to upsell this idea?</a:t>
            </a:r>
          </a:p>
          <a:p>
            <a:r>
              <a:rPr lang="en-GB" dirty="0"/>
              <a:t>Answer machine</a:t>
            </a:r>
          </a:p>
          <a:p>
            <a:r>
              <a:rPr lang="en-GB" dirty="0"/>
              <a:t>Website</a:t>
            </a:r>
          </a:p>
          <a:p>
            <a:r>
              <a:rPr lang="en-GB" dirty="0"/>
              <a:t>Twitter</a:t>
            </a:r>
          </a:p>
          <a:p>
            <a:r>
              <a:rPr lang="en-GB" dirty="0"/>
              <a:t>Posters</a:t>
            </a:r>
          </a:p>
          <a:p>
            <a:r>
              <a:rPr lang="en-GB" dirty="0"/>
              <a:t>Leaflets</a:t>
            </a:r>
          </a:p>
        </p:txBody>
      </p:sp>
    </p:spTree>
    <p:extLst>
      <p:ext uri="{BB962C8B-B14F-4D97-AF65-F5344CB8AC3E}">
        <p14:creationId xmlns:p14="http://schemas.microsoft.com/office/powerpoint/2010/main" val="1031670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0978FCE7-D463-4548-8BB4-39276AC868D4}"/>
              </a:ext>
            </a:extLst>
          </p:cNvPr>
          <p:cNvPicPr>
            <a:picLocks noChangeAspect="1"/>
          </p:cNvPicPr>
          <p:nvPr/>
        </p:nvPicPr>
        <p:blipFill rotWithShape="1">
          <a:blip r:embed="rId2"/>
          <a:srcRect l="24625" t="17669" r="39502" b="3150"/>
          <a:stretch/>
        </p:blipFill>
        <p:spPr>
          <a:xfrm>
            <a:off x="3658534" y="0"/>
            <a:ext cx="4874931" cy="6858914"/>
          </a:xfrm>
          <a:prstGeom prst="rect">
            <a:avLst/>
          </a:prstGeom>
        </p:spPr>
      </p:pic>
    </p:spTree>
    <p:extLst>
      <p:ext uri="{BB962C8B-B14F-4D97-AF65-F5344CB8AC3E}">
        <p14:creationId xmlns:p14="http://schemas.microsoft.com/office/powerpoint/2010/main" val="2520511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businesscard&#10;&#10;Description automatically generated">
            <a:extLst>
              <a:ext uri="{FF2B5EF4-FFF2-40B4-BE49-F238E27FC236}">
                <a16:creationId xmlns="" xmlns:a16="http://schemas.microsoft.com/office/drawing/2014/main" id="{3F19E78F-E1DF-4235-8103-F3AB933F598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260" b="12237"/>
          <a:stretch/>
        </p:blipFill>
        <p:spPr>
          <a:xfrm>
            <a:off x="20" y="10"/>
            <a:ext cx="12191980" cy="6857990"/>
          </a:xfrm>
          <a:prstGeom prst="rect">
            <a:avLst/>
          </a:prstGeom>
        </p:spPr>
      </p:pic>
    </p:spTree>
    <p:extLst>
      <p:ext uri="{BB962C8B-B14F-4D97-AF65-F5344CB8AC3E}">
        <p14:creationId xmlns:p14="http://schemas.microsoft.com/office/powerpoint/2010/main" val="568151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75914E-40A0-4605-8843-424C57B05D95}"/>
              </a:ext>
            </a:extLst>
          </p:cNvPr>
          <p:cNvSpPr>
            <a:spLocks noGrp="1"/>
          </p:cNvSpPr>
          <p:nvPr>
            <p:ph type="title"/>
          </p:nvPr>
        </p:nvSpPr>
        <p:spPr/>
        <p:txBody>
          <a:bodyPr/>
          <a:lstStyle/>
          <a:p>
            <a:r>
              <a:rPr lang="en-GB" b="1" dirty="0"/>
              <a:t>Doctors</a:t>
            </a:r>
          </a:p>
        </p:txBody>
      </p:sp>
      <p:sp>
        <p:nvSpPr>
          <p:cNvPr id="3" name="Content Placeholder 2">
            <a:extLst>
              <a:ext uri="{FF2B5EF4-FFF2-40B4-BE49-F238E27FC236}">
                <a16:creationId xmlns="" xmlns:a16="http://schemas.microsoft.com/office/drawing/2014/main" id="{4494BD45-2CEF-4838-A18D-69F10839F7A5}"/>
              </a:ext>
            </a:extLst>
          </p:cNvPr>
          <p:cNvSpPr>
            <a:spLocks noGrp="1"/>
          </p:cNvSpPr>
          <p:nvPr>
            <p:ph idx="1"/>
          </p:nvPr>
        </p:nvSpPr>
        <p:spPr>
          <a:xfrm>
            <a:off x="838200" y="1553919"/>
            <a:ext cx="10515600" cy="1604407"/>
          </a:xfrm>
        </p:spPr>
        <p:txBody>
          <a:bodyPr/>
          <a:lstStyle/>
          <a:p>
            <a:r>
              <a:rPr lang="en-GB" dirty="0"/>
              <a:t>Attend practice meetings</a:t>
            </a:r>
          </a:p>
          <a:p>
            <a:r>
              <a:rPr lang="en-GB" dirty="0"/>
              <a:t>Be aware 80% of them will be in favour – it’s all about building trust</a:t>
            </a:r>
          </a:p>
          <a:p>
            <a:r>
              <a:rPr lang="en-GB" dirty="0"/>
              <a:t>GP Registrars ST-3 Buddy scheme / Upskilling Primary Care</a:t>
            </a:r>
          </a:p>
          <a:p>
            <a:endParaRPr lang="en-GB" dirty="0"/>
          </a:p>
        </p:txBody>
      </p:sp>
      <p:pic>
        <p:nvPicPr>
          <p:cNvPr id="5" name="Picture 4" descr="A picture containing doll, toy&#10;&#10;Description automatically generated">
            <a:extLst>
              <a:ext uri="{FF2B5EF4-FFF2-40B4-BE49-F238E27FC236}">
                <a16:creationId xmlns="" xmlns:a16="http://schemas.microsoft.com/office/drawing/2014/main" id="{100C2C29-365E-4B55-A9D5-3AE3ECDEAEBF}"/>
              </a:ext>
            </a:extLst>
          </p:cNvPr>
          <p:cNvPicPr>
            <a:picLocks noChangeAspect="1"/>
          </p:cNvPicPr>
          <p:nvPr/>
        </p:nvPicPr>
        <p:blipFill rotWithShape="1">
          <a:blip r:embed="rId2">
            <a:extLst>
              <a:ext uri="{28A0092B-C50C-407E-A947-70E740481C1C}">
                <a14:useLocalDpi xmlns:a14="http://schemas.microsoft.com/office/drawing/2010/main" val="0"/>
              </a:ext>
            </a:extLst>
          </a:blip>
          <a:srcRect r="464" b="11831"/>
          <a:stretch/>
        </p:blipFill>
        <p:spPr>
          <a:xfrm>
            <a:off x="2849786" y="3429000"/>
            <a:ext cx="6024943" cy="2988629"/>
          </a:xfrm>
          <a:prstGeom prst="rect">
            <a:avLst/>
          </a:prstGeom>
        </p:spPr>
      </p:pic>
    </p:spTree>
    <p:extLst>
      <p:ext uri="{BB962C8B-B14F-4D97-AF65-F5344CB8AC3E}">
        <p14:creationId xmlns:p14="http://schemas.microsoft.com/office/powerpoint/2010/main" val="4285680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03" y="911534"/>
            <a:ext cx="3254298" cy="984173"/>
          </a:xfrm>
          <a:solidFill>
            <a:srgbClr val="0070C0"/>
          </a:solidFill>
        </p:spPr>
        <p:txBody>
          <a:bodyPr/>
          <a:lstStyle/>
          <a:p>
            <a:r>
              <a:rPr lang="en-GB" b="1" dirty="0" smtClean="0">
                <a:solidFill>
                  <a:schemeClr val="bg1"/>
                </a:solidFill>
              </a:rPr>
              <a:t>Data to date:</a:t>
            </a:r>
            <a:endParaRPr lang="en-GB"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8263894"/>
              </p:ext>
            </p:extLst>
          </p:nvPr>
        </p:nvGraphicFramePr>
        <p:xfrm>
          <a:off x="827049" y="2539303"/>
          <a:ext cx="10515600" cy="2103120"/>
        </p:xfrm>
        <a:graphic>
          <a:graphicData uri="http://schemas.openxmlformats.org/drawingml/2006/table">
            <a:tbl>
              <a:tblPr firstRow="1" bandRow="1">
                <a:tableStyleId>{5C22544A-7EE6-4342-B048-85BDC9FD1C3A}</a:tableStyleId>
              </a:tblPr>
              <a:tblGrid>
                <a:gridCol w="1752600"/>
                <a:gridCol w="1752600"/>
                <a:gridCol w="1243361"/>
                <a:gridCol w="1349298"/>
                <a:gridCol w="1884556"/>
                <a:gridCol w="2533185"/>
              </a:tblGrid>
              <a:tr h="370840">
                <a:tc>
                  <a:txBody>
                    <a:bodyPr/>
                    <a:lstStyle/>
                    <a:p>
                      <a:r>
                        <a:rPr lang="en-GB" dirty="0" smtClean="0"/>
                        <a:t>Number of patients seen</a:t>
                      </a:r>
                      <a:endParaRPr lang="en-GB" dirty="0"/>
                    </a:p>
                  </a:txBody>
                  <a:tcPr/>
                </a:tc>
                <a:tc>
                  <a:txBody>
                    <a:bodyPr/>
                    <a:lstStyle/>
                    <a:p>
                      <a:r>
                        <a:rPr lang="en-GB" dirty="0" smtClean="0"/>
                        <a:t>New Patients</a:t>
                      </a:r>
                      <a:endParaRPr lang="en-GB" dirty="0"/>
                    </a:p>
                  </a:txBody>
                  <a:tcPr/>
                </a:tc>
                <a:tc>
                  <a:txBody>
                    <a:bodyPr/>
                    <a:lstStyle/>
                    <a:p>
                      <a:r>
                        <a:rPr lang="en-GB" dirty="0" smtClean="0"/>
                        <a:t>F/U </a:t>
                      </a:r>
                      <a:r>
                        <a:rPr lang="en-GB" dirty="0" err="1" smtClean="0"/>
                        <a:t>Appts</a:t>
                      </a:r>
                      <a:endParaRPr lang="en-GB" dirty="0"/>
                    </a:p>
                  </a:txBody>
                  <a:tcPr/>
                </a:tc>
                <a:tc>
                  <a:txBody>
                    <a:bodyPr/>
                    <a:lstStyle/>
                    <a:p>
                      <a:r>
                        <a:rPr lang="en-GB" dirty="0" smtClean="0"/>
                        <a:t>DNA</a:t>
                      </a:r>
                      <a:endParaRPr lang="en-GB" dirty="0"/>
                    </a:p>
                  </a:txBody>
                  <a:tcPr/>
                </a:tc>
                <a:tc>
                  <a:txBody>
                    <a:bodyPr/>
                    <a:lstStyle/>
                    <a:p>
                      <a:r>
                        <a:rPr lang="en-GB" dirty="0" smtClean="0"/>
                        <a:t>Investigations</a:t>
                      </a:r>
                      <a:endParaRPr lang="en-GB" dirty="0"/>
                    </a:p>
                  </a:txBody>
                  <a:tcPr/>
                </a:tc>
                <a:tc>
                  <a:txBody>
                    <a:bodyPr/>
                    <a:lstStyle/>
                    <a:p>
                      <a:r>
                        <a:rPr lang="en-GB" dirty="0" smtClean="0"/>
                        <a:t>Outcome %</a:t>
                      </a:r>
                      <a:endParaRPr lang="en-GB" dirty="0"/>
                    </a:p>
                  </a:txBody>
                  <a:tcPr/>
                </a:tc>
              </a:tr>
              <a:tr h="370840">
                <a:tc>
                  <a:txBody>
                    <a:bodyPr/>
                    <a:lstStyle/>
                    <a:p>
                      <a:r>
                        <a:rPr lang="en-GB" dirty="0" smtClean="0"/>
                        <a:t>100</a:t>
                      </a:r>
                      <a:endParaRPr lang="en-GB" dirty="0"/>
                    </a:p>
                  </a:txBody>
                  <a:tcPr/>
                </a:tc>
                <a:tc>
                  <a:txBody>
                    <a:bodyPr/>
                    <a:lstStyle/>
                    <a:p>
                      <a:r>
                        <a:rPr lang="en-GB" dirty="0" smtClean="0"/>
                        <a:t>97</a:t>
                      </a:r>
                      <a:endParaRPr lang="en-GB" dirty="0"/>
                    </a:p>
                  </a:txBody>
                  <a:tcPr/>
                </a:tc>
                <a:tc>
                  <a:txBody>
                    <a:bodyPr/>
                    <a:lstStyle/>
                    <a:p>
                      <a:r>
                        <a:rPr lang="en-GB" dirty="0" smtClean="0"/>
                        <a:t>3</a:t>
                      </a:r>
                      <a:endParaRPr lang="en-GB" dirty="0"/>
                    </a:p>
                  </a:txBody>
                  <a:tcPr/>
                </a:tc>
                <a:tc>
                  <a:txBody>
                    <a:bodyPr/>
                    <a:lstStyle/>
                    <a:p>
                      <a:r>
                        <a:rPr lang="en-GB" dirty="0" smtClean="0"/>
                        <a:t>10</a:t>
                      </a:r>
                      <a:endParaRPr lang="en-GB" dirty="0"/>
                    </a:p>
                  </a:txBody>
                  <a:tcPr/>
                </a:tc>
                <a:tc>
                  <a:txBody>
                    <a:bodyPr/>
                    <a:lstStyle/>
                    <a:p>
                      <a:r>
                        <a:rPr lang="en-GB" dirty="0" smtClean="0"/>
                        <a:t>X-rays   5</a:t>
                      </a:r>
                    </a:p>
                    <a:p>
                      <a:r>
                        <a:rPr lang="en-GB" dirty="0" smtClean="0"/>
                        <a:t>MRI     1</a:t>
                      </a:r>
                      <a:endParaRPr lang="en-GB" dirty="0"/>
                    </a:p>
                  </a:txBody>
                  <a:tcPr/>
                </a:tc>
                <a:tc>
                  <a:txBody>
                    <a:bodyPr/>
                    <a:lstStyle/>
                    <a:p>
                      <a:r>
                        <a:rPr lang="en-GB" dirty="0" smtClean="0"/>
                        <a:t>Discharged                66%</a:t>
                      </a:r>
                    </a:p>
                    <a:p>
                      <a:r>
                        <a:rPr lang="en-GB" baseline="0" dirty="0" smtClean="0"/>
                        <a:t>Physio self-referral   23%</a:t>
                      </a:r>
                    </a:p>
                    <a:p>
                      <a:r>
                        <a:rPr lang="en-GB" baseline="0" dirty="0" smtClean="0"/>
                        <a:t>MSK ICATS                  8%</a:t>
                      </a:r>
                    </a:p>
                    <a:p>
                      <a:r>
                        <a:rPr lang="en-GB" baseline="0" dirty="0" smtClean="0"/>
                        <a:t>Follow ups                 4%</a:t>
                      </a:r>
                    </a:p>
                    <a:p>
                      <a:r>
                        <a:rPr lang="en-GB" baseline="0" dirty="0" smtClean="0"/>
                        <a:t>Return to GP             1%   </a:t>
                      </a:r>
                    </a:p>
                  </a:txBody>
                  <a:tcPr/>
                </a:tc>
              </a:tr>
            </a:tbl>
          </a:graphicData>
        </a:graphic>
      </p:graphicFrame>
    </p:spTree>
    <p:extLst>
      <p:ext uri="{BB962C8B-B14F-4D97-AF65-F5344CB8AC3E}">
        <p14:creationId xmlns:p14="http://schemas.microsoft.com/office/powerpoint/2010/main" val="1307269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9BF812B-BF9D-4AF0-91BE-8A2C86DE37A4}"/>
              </a:ext>
            </a:extLst>
          </p:cNvPr>
          <p:cNvSpPr>
            <a:spLocks noGrp="1"/>
          </p:cNvSpPr>
          <p:nvPr>
            <p:ph idx="1"/>
          </p:nvPr>
        </p:nvSpPr>
        <p:spPr>
          <a:xfrm>
            <a:off x="838200" y="880741"/>
            <a:ext cx="10515600" cy="5435911"/>
          </a:xfrm>
          <a:ln w="28575">
            <a:solidFill>
              <a:schemeClr val="accent1">
                <a:lumMod val="60000"/>
                <a:lumOff val="40000"/>
              </a:schemeClr>
            </a:solidFill>
          </a:ln>
        </p:spPr>
        <p:txBody>
          <a:bodyPr>
            <a:normAutofit/>
          </a:bodyPr>
          <a:lstStyle/>
          <a:p>
            <a:endParaRPr lang="en-GB" dirty="0"/>
          </a:p>
          <a:p>
            <a:r>
              <a:rPr lang="en-GB" dirty="0"/>
              <a:t>What are the differences in roles within our profession?</a:t>
            </a:r>
          </a:p>
          <a:p>
            <a:endParaRPr lang="en-GB" dirty="0"/>
          </a:p>
          <a:p>
            <a:r>
              <a:rPr lang="en-GB" dirty="0"/>
              <a:t>What do GPs think of the FCP roles in our region?</a:t>
            </a:r>
          </a:p>
          <a:p>
            <a:endParaRPr lang="en-GB" dirty="0"/>
          </a:p>
          <a:p>
            <a:r>
              <a:rPr lang="en-GB" dirty="0"/>
              <a:t>What different models do we have locally?</a:t>
            </a:r>
          </a:p>
          <a:p>
            <a:endParaRPr lang="en-GB" dirty="0"/>
          </a:p>
          <a:p>
            <a:r>
              <a:rPr lang="en-GB" dirty="0"/>
              <a:t>How have I established the roles in Sussex?</a:t>
            </a:r>
          </a:p>
          <a:p>
            <a:endParaRPr lang="en-GB" dirty="0"/>
          </a:p>
          <a:p>
            <a:r>
              <a:rPr lang="en-GB" dirty="0"/>
              <a:t>What’s ahead? </a:t>
            </a:r>
          </a:p>
        </p:txBody>
      </p:sp>
    </p:spTree>
    <p:extLst>
      <p:ext uri="{BB962C8B-B14F-4D97-AF65-F5344CB8AC3E}">
        <p14:creationId xmlns:p14="http://schemas.microsoft.com/office/powerpoint/2010/main" val="2155266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259" y="521242"/>
            <a:ext cx="4068337" cy="1325563"/>
          </a:xfrm>
          <a:solidFill>
            <a:srgbClr val="0070C0"/>
          </a:solidFill>
        </p:spPr>
        <p:txBody>
          <a:bodyPr/>
          <a:lstStyle/>
          <a:p>
            <a:r>
              <a:rPr lang="en-GB" b="1" dirty="0" smtClean="0">
                <a:solidFill>
                  <a:schemeClr val="bg1"/>
                </a:solidFill>
              </a:rPr>
              <a:t>Patient feedback</a:t>
            </a:r>
            <a:endParaRPr lang="en-GB"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9428640"/>
              </p:ext>
            </p:extLst>
          </p:nvPr>
        </p:nvGraphicFramePr>
        <p:xfrm>
          <a:off x="6753922" y="532084"/>
          <a:ext cx="4280210" cy="2661920"/>
        </p:xfrm>
        <a:graphic>
          <a:graphicData uri="http://schemas.openxmlformats.org/drawingml/2006/table">
            <a:tbl>
              <a:tblPr firstRow="1" bandRow="1">
                <a:tableStyleId>{5C22544A-7EE6-4342-B048-85BDC9FD1C3A}</a:tableStyleId>
              </a:tblPr>
              <a:tblGrid>
                <a:gridCol w="3322134"/>
                <a:gridCol w="958076"/>
              </a:tblGrid>
              <a:tr h="370840">
                <a:tc>
                  <a:txBody>
                    <a:bodyPr/>
                    <a:lstStyle/>
                    <a:p>
                      <a:r>
                        <a:rPr lang="en-GB" b="1" dirty="0" smtClean="0">
                          <a:solidFill>
                            <a:schemeClr val="tx1"/>
                          </a:solidFill>
                        </a:rPr>
                        <a:t>Measure</a:t>
                      </a:r>
                      <a:endParaRPr lang="en-GB" b="1" dirty="0">
                        <a:solidFill>
                          <a:schemeClr val="tx1"/>
                        </a:solidFill>
                      </a:endParaRPr>
                    </a:p>
                  </a:txBody>
                  <a:tcPr>
                    <a:solidFill>
                      <a:schemeClr val="accent1">
                        <a:lumMod val="20000"/>
                        <a:lumOff val="80000"/>
                      </a:schemeClr>
                    </a:solidFill>
                  </a:tcPr>
                </a:tc>
                <a:tc>
                  <a:txBody>
                    <a:bodyPr/>
                    <a:lstStyle/>
                    <a:p>
                      <a:r>
                        <a:rPr lang="en-GB" b="1" dirty="0" smtClean="0">
                          <a:solidFill>
                            <a:schemeClr val="tx1"/>
                          </a:solidFill>
                        </a:rPr>
                        <a:t>Score</a:t>
                      </a:r>
                      <a:endParaRPr lang="en-GB" b="1" dirty="0">
                        <a:solidFill>
                          <a:schemeClr val="tx1"/>
                        </a:solidFill>
                      </a:endParaRPr>
                    </a:p>
                  </a:txBody>
                  <a:tcPr>
                    <a:solidFill>
                      <a:schemeClr val="accent1">
                        <a:lumMod val="20000"/>
                        <a:lumOff val="80000"/>
                      </a:schemeClr>
                    </a:solidFill>
                  </a:tcPr>
                </a:tc>
              </a:tr>
              <a:tr h="370840">
                <a:tc>
                  <a:txBody>
                    <a:bodyPr/>
                    <a:lstStyle/>
                    <a:p>
                      <a:r>
                        <a:rPr lang="en-GB" dirty="0" smtClean="0"/>
                        <a:t>Involved in decisions about their care (1-10)</a:t>
                      </a:r>
                      <a:endParaRPr lang="en-GB" dirty="0"/>
                    </a:p>
                  </a:txBody>
                  <a:tcPr>
                    <a:solidFill>
                      <a:schemeClr val="accent1">
                        <a:lumMod val="20000"/>
                        <a:lumOff val="80000"/>
                      </a:schemeClr>
                    </a:solidFill>
                  </a:tcPr>
                </a:tc>
                <a:tc>
                  <a:txBody>
                    <a:bodyPr/>
                    <a:lstStyle/>
                    <a:p>
                      <a:r>
                        <a:rPr lang="en-GB" dirty="0" smtClean="0"/>
                        <a:t>9.8</a:t>
                      </a:r>
                      <a:endParaRPr lang="en-GB" dirty="0"/>
                    </a:p>
                  </a:txBody>
                  <a:tcPr>
                    <a:solidFill>
                      <a:schemeClr val="accent1">
                        <a:lumMod val="20000"/>
                        <a:lumOff val="80000"/>
                      </a:schemeClr>
                    </a:solidFill>
                  </a:tcPr>
                </a:tc>
              </a:tr>
              <a:tr h="370840">
                <a:tc>
                  <a:txBody>
                    <a:bodyPr/>
                    <a:lstStyle/>
                    <a:p>
                      <a:r>
                        <a:rPr lang="en-GB" dirty="0" smtClean="0"/>
                        <a:t>Family and friends recommendation</a:t>
                      </a:r>
                      <a:endParaRPr lang="en-GB" dirty="0"/>
                    </a:p>
                  </a:txBody>
                  <a:tcPr>
                    <a:solidFill>
                      <a:schemeClr val="accent1">
                        <a:lumMod val="20000"/>
                        <a:lumOff val="80000"/>
                      </a:schemeClr>
                    </a:solidFill>
                  </a:tcPr>
                </a:tc>
                <a:tc>
                  <a:txBody>
                    <a:bodyPr/>
                    <a:lstStyle/>
                    <a:p>
                      <a:r>
                        <a:rPr lang="en-GB" dirty="0" smtClean="0"/>
                        <a:t>100%</a:t>
                      </a:r>
                      <a:endParaRPr lang="en-GB" dirty="0"/>
                    </a:p>
                  </a:txBody>
                  <a:tcPr>
                    <a:solidFill>
                      <a:schemeClr val="accent1">
                        <a:lumMod val="20000"/>
                        <a:lumOff val="80000"/>
                      </a:schemeClr>
                    </a:solidFill>
                  </a:tcPr>
                </a:tc>
              </a:tr>
              <a:tr h="370840">
                <a:tc>
                  <a:txBody>
                    <a:bodyPr/>
                    <a:lstStyle/>
                    <a:p>
                      <a:r>
                        <a:rPr lang="en-GB" dirty="0" smtClean="0"/>
                        <a:t>Did you have enough information about the service?</a:t>
                      </a:r>
                      <a:endParaRPr lang="en-GB" dirty="0"/>
                    </a:p>
                  </a:txBody>
                  <a:tcPr>
                    <a:solidFill>
                      <a:schemeClr val="accent1">
                        <a:lumMod val="20000"/>
                        <a:lumOff val="80000"/>
                      </a:schemeClr>
                    </a:solidFill>
                  </a:tcPr>
                </a:tc>
                <a:tc>
                  <a:txBody>
                    <a:bodyPr/>
                    <a:lstStyle/>
                    <a:p>
                      <a:r>
                        <a:rPr lang="en-GB" dirty="0" smtClean="0"/>
                        <a:t>83%</a:t>
                      </a:r>
                      <a:endParaRPr lang="en-GB" dirty="0"/>
                    </a:p>
                  </a:txBody>
                  <a:tcPr>
                    <a:solidFill>
                      <a:schemeClr val="accent1">
                        <a:lumMod val="20000"/>
                        <a:lumOff val="80000"/>
                      </a:schemeClr>
                    </a:solidFill>
                  </a:tcPr>
                </a:tc>
              </a:tr>
              <a:tr h="370840">
                <a:tc>
                  <a:txBody>
                    <a:bodyPr/>
                    <a:lstStyle/>
                    <a:p>
                      <a:r>
                        <a:rPr lang="en-GB" b="0" dirty="0" smtClean="0">
                          <a:solidFill>
                            <a:schemeClr val="tx1"/>
                          </a:solidFill>
                        </a:rPr>
                        <a:t>Average</a:t>
                      </a:r>
                      <a:r>
                        <a:rPr lang="en-GB" b="0" baseline="0" dirty="0" smtClean="0">
                          <a:solidFill>
                            <a:schemeClr val="tx1"/>
                          </a:solidFill>
                        </a:rPr>
                        <a:t> satisfaction score (1-10)</a:t>
                      </a:r>
                      <a:endParaRPr lang="en-GB" b="0" dirty="0">
                        <a:solidFill>
                          <a:schemeClr val="tx1"/>
                        </a:solidFill>
                      </a:endParaRPr>
                    </a:p>
                  </a:txBody>
                  <a:tcPr>
                    <a:solidFill>
                      <a:schemeClr val="accent1">
                        <a:lumMod val="20000"/>
                        <a:lumOff val="80000"/>
                      </a:schemeClr>
                    </a:solidFill>
                  </a:tcPr>
                </a:tc>
                <a:tc>
                  <a:txBody>
                    <a:bodyPr/>
                    <a:lstStyle/>
                    <a:p>
                      <a:r>
                        <a:rPr lang="en-GB" b="0" dirty="0" smtClean="0">
                          <a:solidFill>
                            <a:schemeClr val="tx1"/>
                          </a:solidFill>
                        </a:rPr>
                        <a:t>9.8</a:t>
                      </a:r>
                      <a:endParaRPr lang="en-GB" b="0" dirty="0">
                        <a:solidFill>
                          <a:schemeClr val="tx1"/>
                        </a:solidFill>
                      </a:endParaRPr>
                    </a:p>
                  </a:txBody>
                  <a:tcPr>
                    <a:solidFill>
                      <a:schemeClr val="accent1">
                        <a:lumMod val="20000"/>
                        <a:lumOff val="80000"/>
                      </a:schemeClr>
                    </a:solidFill>
                  </a:tcPr>
                </a:tc>
              </a:tr>
            </a:tbl>
          </a:graphicData>
        </a:graphic>
      </p:graphicFrame>
      <p:sp>
        <p:nvSpPr>
          <p:cNvPr id="8" name="Oval Callout 7"/>
          <p:cNvSpPr/>
          <p:nvPr/>
        </p:nvSpPr>
        <p:spPr>
          <a:xfrm>
            <a:off x="2007219" y="2665142"/>
            <a:ext cx="2497873" cy="15381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Invaluable service especially as a follow up to injury</a:t>
            </a:r>
          </a:p>
        </p:txBody>
      </p:sp>
      <p:sp>
        <p:nvSpPr>
          <p:cNvPr id="9" name="Oval Callout 8"/>
          <p:cNvSpPr/>
          <p:nvPr/>
        </p:nvSpPr>
        <p:spPr>
          <a:xfrm>
            <a:off x="836342" y="4671691"/>
            <a:ext cx="1628078" cy="12935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Thought it was brilliant</a:t>
            </a:r>
          </a:p>
        </p:txBody>
      </p:sp>
      <p:sp>
        <p:nvSpPr>
          <p:cNvPr id="10" name="Oval Callout 9"/>
          <p:cNvSpPr/>
          <p:nvPr/>
        </p:nvSpPr>
        <p:spPr>
          <a:xfrm>
            <a:off x="3847171" y="4047223"/>
            <a:ext cx="3423424" cy="191801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Good service to have via the surgery – I do hope it is retained</a:t>
            </a:r>
            <a:endParaRPr lang="en-GB" b="1" dirty="0"/>
          </a:p>
        </p:txBody>
      </p:sp>
    </p:spTree>
    <p:extLst>
      <p:ext uri="{BB962C8B-B14F-4D97-AF65-F5344CB8AC3E}">
        <p14:creationId xmlns:p14="http://schemas.microsoft.com/office/powerpoint/2010/main" val="169847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9BE3A2-C9A2-4EEB-B972-5A97D2745BC9}"/>
              </a:ext>
            </a:extLst>
          </p:cNvPr>
          <p:cNvSpPr>
            <a:spLocks noGrp="1"/>
          </p:cNvSpPr>
          <p:nvPr>
            <p:ph type="title"/>
          </p:nvPr>
        </p:nvSpPr>
        <p:spPr>
          <a:xfrm>
            <a:off x="462342" y="280979"/>
            <a:ext cx="2617447" cy="762448"/>
          </a:xfrm>
          <a:solidFill>
            <a:srgbClr val="0070C0"/>
          </a:solidFill>
          <a:ln>
            <a:solidFill>
              <a:schemeClr val="accent1">
                <a:lumMod val="75000"/>
              </a:schemeClr>
            </a:solidFill>
          </a:ln>
        </p:spPr>
        <p:txBody>
          <a:bodyPr>
            <a:normAutofit fontScale="90000"/>
          </a:bodyPr>
          <a:lstStyle/>
          <a:p>
            <a:r>
              <a:rPr lang="en-GB" sz="3600" b="1" dirty="0">
                <a:solidFill>
                  <a:schemeClr val="bg1"/>
                </a:solidFill>
                <a:latin typeface="Calibri" panose="020F0502020204030204" pitchFamily="34" charset="0"/>
                <a:cs typeface="Calibri" panose="020F0502020204030204" pitchFamily="34" charset="0"/>
              </a:rPr>
              <a:t>Case Studies:</a:t>
            </a:r>
          </a:p>
        </p:txBody>
      </p:sp>
      <p:graphicFrame>
        <p:nvGraphicFramePr>
          <p:cNvPr id="5" name="Content Placeholder 4">
            <a:extLst>
              <a:ext uri="{FF2B5EF4-FFF2-40B4-BE49-F238E27FC236}">
                <a16:creationId xmlns="" xmlns:a16="http://schemas.microsoft.com/office/drawing/2014/main" id="{5F055578-8E9C-4D42-AA26-EEDC7012BB7A}"/>
              </a:ext>
            </a:extLst>
          </p:cNvPr>
          <p:cNvGraphicFramePr>
            <a:graphicFrameLocks noGrp="1"/>
          </p:cNvGraphicFramePr>
          <p:nvPr>
            <p:ph sz="half" idx="1"/>
            <p:extLst>
              <p:ext uri="{D42A27DB-BD31-4B8C-83A1-F6EECF244321}">
                <p14:modId xmlns:p14="http://schemas.microsoft.com/office/powerpoint/2010/main" val="3521112712"/>
              </p:ext>
            </p:extLst>
          </p:nvPr>
        </p:nvGraphicFramePr>
        <p:xfrm>
          <a:off x="1292361" y="1234159"/>
          <a:ext cx="9517520" cy="5510522"/>
        </p:xfrm>
        <a:graphic>
          <a:graphicData uri="http://schemas.openxmlformats.org/drawingml/2006/table">
            <a:tbl>
              <a:tblPr firstRow="1" bandRow="1">
                <a:tableStyleId>{5C22544A-7EE6-4342-B048-85BDC9FD1C3A}</a:tableStyleId>
              </a:tblPr>
              <a:tblGrid>
                <a:gridCol w="4758760">
                  <a:extLst>
                    <a:ext uri="{9D8B030D-6E8A-4147-A177-3AD203B41FA5}">
                      <a16:colId xmlns="" xmlns:a16="http://schemas.microsoft.com/office/drawing/2014/main" val="4022106219"/>
                    </a:ext>
                  </a:extLst>
                </a:gridCol>
                <a:gridCol w="4758760">
                  <a:extLst>
                    <a:ext uri="{9D8B030D-6E8A-4147-A177-3AD203B41FA5}">
                      <a16:colId xmlns="" xmlns:a16="http://schemas.microsoft.com/office/drawing/2014/main" val="3555982573"/>
                    </a:ext>
                  </a:extLst>
                </a:gridCol>
              </a:tblGrid>
              <a:tr h="847082">
                <a:tc>
                  <a:txBody>
                    <a:bodyPr/>
                    <a:lstStyle/>
                    <a:p>
                      <a:pPr algn="ctr"/>
                      <a:r>
                        <a:rPr lang="en-GB" sz="2800" dirty="0"/>
                        <a:t>Knee Injection</a:t>
                      </a:r>
                    </a:p>
                  </a:txBody>
                  <a:tcPr/>
                </a:tc>
                <a:tc>
                  <a:txBody>
                    <a:bodyPr/>
                    <a:lstStyle/>
                    <a:p>
                      <a:pPr algn="ctr"/>
                      <a:r>
                        <a:rPr lang="en-GB" sz="2800" dirty="0"/>
                        <a:t>Red Flag</a:t>
                      </a:r>
                    </a:p>
                  </a:txBody>
                  <a:tcPr/>
                </a:tc>
                <a:extLst>
                  <a:ext uri="{0D108BD9-81ED-4DB2-BD59-A6C34878D82A}">
                    <a16:rowId xmlns="" xmlns:a16="http://schemas.microsoft.com/office/drawing/2014/main" val="2891396203"/>
                  </a:ext>
                </a:extLst>
              </a:tr>
              <a:tr h="4319558">
                <a:tc>
                  <a:txBody>
                    <a:bodyPr/>
                    <a:lstStyle/>
                    <a:p>
                      <a:pPr marL="285750" indent="-285750">
                        <a:buFont typeface="Arial" panose="020B0604020202020204" pitchFamily="34" charset="0"/>
                        <a:buChar char="•"/>
                      </a:pPr>
                      <a:r>
                        <a:rPr lang="en-GB" sz="2200" dirty="0"/>
                        <a:t>Male early 40s with knee pain</a:t>
                      </a:r>
                    </a:p>
                    <a:p>
                      <a:pPr marL="285750" indent="-285750">
                        <a:buFont typeface="Arial" panose="020B0604020202020204" pitchFamily="34" charset="0"/>
                        <a:buChar char="•"/>
                      </a:pPr>
                      <a:r>
                        <a:rPr lang="en-GB" sz="2200" dirty="0"/>
                        <a:t>X-ray confirms early OA Knee</a:t>
                      </a:r>
                    </a:p>
                    <a:p>
                      <a:pPr marL="285750" indent="-285750">
                        <a:buFont typeface="Arial" panose="020B0604020202020204" pitchFamily="34" charset="0"/>
                        <a:buChar char="•"/>
                      </a:pPr>
                      <a:r>
                        <a:rPr lang="en-GB" sz="2200" dirty="0"/>
                        <a:t>Referred by GP for steroid injection</a:t>
                      </a:r>
                    </a:p>
                    <a:p>
                      <a:pPr marL="285750" indent="-285750">
                        <a:buFont typeface="Arial" panose="020B0604020202020204" pitchFamily="34" charset="0"/>
                        <a:buChar char="•"/>
                      </a:pPr>
                      <a:r>
                        <a:rPr lang="en-GB" sz="2200" dirty="0"/>
                        <a:t>O/E mild wasting quads </a:t>
                      </a:r>
                    </a:p>
                    <a:p>
                      <a:pPr marL="285750" indent="-285750">
                        <a:buFont typeface="Arial" panose="020B0604020202020204" pitchFamily="34" charset="0"/>
                        <a:buChar char="•"/>
                      </a:pPr>
                      <a:r>
                        <a:rPr lang="en-GB" sz="2200" dirty="0"/>
                        <a:t>Shared decision making</a:t>
                      </a:r>
                    </a:p>
                    <a:p>
                      <a:pPr marL="285750" indent="-285750">
                        <a:buFont typeface="Arial" panose="020B0604020202020204" pitchFamily="34" charset="0"/>
                        <a:buChar char="•"/>
                      </a:pPr>
                      <a:r>
                        <a:rPr lang="en-GB" sz="2200" dirty="0"/>
                        <a:t>Patient chose not to have injection but engage with rehab change</a:t>
                      </a:r>
                    </a:p>
                    <a:p>
                      <a:pPr marL="285750" indent="-285750">
                        <a:buFont typeface="Arial" panose="020B0604020202020204" pitchFamily="34" charset="0"/>
                        <a:buChar char="•"/>
                      </a:pPr>
                      <a:r>
                        <a:rPr lang="en-GB" sz="2200" dirty="0"/>
                        <a:t>Feedback to GP</a:t>
                      </a:r>
                    </a:p>
                  </a:txBody>
                  <a:tcPr/>
                </a:tc>
                <a:tc>
                  <a:txBody>
                    <a:bodyPr/>
                    <a:lstStyle/>
                    <a:p>
                      <a:pPr marL="285750" indent="-285750">
                        <a:buFont typeface="Arial" panose="020B0604020202020204" pitchFamily="34" charset="0"/>
                        <a:buChar char="•"/>
                      </a:pPr>
                      <a:r>
                        <a:rPr lang="en-GB" sz="2000" dirty="0"/>
                        <a:t>Male early 60s with thoracic pain for 6/12 following heavy lifting</a:t>
                      </a:r>
                    </a:p>
                    <a:p>
                      <a:pPr marL="285750" indent="-285750">
                        <a:buFont typeface="Arial" panose="020B0604020202020204" pitchFamily="34" charset="0"/>
                        <a:buChar char="•"/>
                      </a:pPr>
                      <a:r>
                        <a:rPr lang="en-GB" sz="2000" dirty="0"/>
                        <a:t>O/E patient SOB, pale, struggling to mobilise</a:t>
                      </a:r>
                    </a:p>
                    <a:p>
                      <a:pPr marL="285750" indent="-285750">
                        <a:buFont typeface="Arial" panose="020B0604020202020204" pitchFamily="34" charset="0"/>
                        <a:buChar char="•"/>
                      </a:pPr>
                      <a:r>
                        <a:rPr lang="en-GB" sz="2000" dirty="0"/>
                        <a:t>Severe unrelenting thoracic pain</a:t>
                      </a:r>
                    </a:p>
                    <a:p>
                      <a:pPr marL="285750" indent="-285750">
                        <a:buFont typeface="Arial" panose="020B0604020202020204" pitchFamily="34" charset="0"/>
                        <a:buChar char="•"/>
                      </a:pPr>
                      <a:r>
                        <a:rPr lang="en-GB" sz="2000" dirty="0"/>
                        <a:t>10 stone weight loss over the last year, but now still losing weight although not dieting</a:t>
                      </a:r>
                    </a:p>
                    <a:p>
                      <a:pPr marL="285750" indent="-285750">
                        <a:buFont typeface="Arial" panose="020B0604020202020204" pitchFamily="34" charset="0"/>
                        <a:buChar char="•"/>
                      </a:pPr>
                      <a:r>
                        <a:rPr lang="en-GB" sz="2000" dirty="0"/>
                        <a:t>Describes significant malaise and night pain</a:t>
                      </a:r>
                    </a:p>
                    <a:p>
                      <a:pPr marL="285750" indent="-285750">
                        <a:buFont typeface="Arial" panose="020B0604020202020204" pitchFamily="34" charset="0"/>
                        <a:buChar char="•"/>
                      </a:pPr>
                      <a:r>
                        <a:rPr lang="en-GB" sz="2000" dirty="0"/>
                        <a:t>Significant thoracic kyphosis </a:t>
                      </a:r>
                    </a:p>
                    <a:p>
                      <a:pPr marL="285750" indent="-285750">
                        <a:buFont typeface="Arial" panose="020B0604020202020204" pitchFamily="34" charset="0"/>
                        <a:buChar char="•"/>
                      </a:pPr>
                      <a:r>
                        <a:rPr lang="en-GB" sz="2000" dirty="0"/>
                        <a:t>Severe pain on palpation</a:t>
                      </a:r>
                    </a:p>
                    <a:p>
                      <a:pPr marL="285750" indent="-285750">
                        <a:buFont typeface="Arial" panose="020B0604020202020204" pitchFamily="34" charset="0"/>
                        <a:buChar char="•"/>
                      </a:pPr>
                      <a:r>
                        <a:rPr lang="en-GB" sz="2000" dirty="0"/>
                        <a:t>Booked to see GP at end of session</a:t>
                      </a:r>
                    </a:p>
                    <a:p>
                      <a:pPr marL="285750" indent="-285750">
                        <a:buFont typeface="Arial" panose="020B0604020202020204" pitchFamily="34" charset="0"/>
                        <a:buChar char="•"/>
                      </a:pPr>
                      <a:r>
                        <a:rPr lang="en-GB" sz="2000" dirty="0"/>
                        <a:t>Suspected metastatic disease</a:t>
                      </a:r>
                    </a:p>
                    <a:p>
                      <a:pPr marL="285750" indent="-285750">
                        <a:buFont typeface="Arial" panose="020B0604020202020204" pitchFamily="34" charset="0"/>
                        <a:buChar char="•"/>
                      </a:pPr>
                      <a:r>
                        <a:rPr lang="en-GB" sz="2000" dirty="0"/>
                        <a:t>Booked for </a:t>
                      </a:r>
                      <a:r>
                        <a:rPr lang="en-GB" sz="2000" dirty="0" err="1"/>
                        <a:t>xrays</a:t>
                      </a:r>
                      <a:r>
                        <a:rPr lang="en-GB" sz="2000" dirty="0"/>
                        <a:t> and bloods</a:t>
                      </a:r>
                    </a:p>
                  </a:txBody>
                  <a:tcPr/>
                </a:tc>
                <a:extLst>
                  <a:ext uri="{0D108BD9-81ED-4DB2-BD59-A6C34878D82A}">
                    <a16:rowId xmlns="" xmlns:a16="http://schemas.microsoft.com/office/drawing/2014/main" val="1563436251"/>
                  </a:ext>
                </a:extLst>
              </a:tr>
            </a:tbl>
          </a:graphicData>
        </a:graphic>
      </p:graphicFrame>
    </p:spTree>
    <p:extLst>
      <p:ext uri="{BB962C8B-B14F-4D97-AF65-F5344CB8AC3E}">
        <p14:creationId xmlns:p14="http://schemas.microsoft.com/office/powerpoint/2010/main" val="1744149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9BE3A2-C9A2-4EEB-B972-5A97D2745BC9}"/>
              </a:ext>
            </a:extLst>
          </p:cNvPr>
          <p:cNvSpPr>
            <a:spLocks noGrp="1"/>
          </p:cNvSpPr>
          <p:nvPr>
            <p:ph type="title"/>
          </p:nvPr>
        </p:nvSpPr>
        <p:spPr>
          <a:xfrm>
            <a:off x="243559" y="236099"/>
            <a:ext cx="3464529" cy="857815"/>
          </a:xfrm>
          <a:solidFill>
            <a:srgbClr val="0070C0"/>
          </a:solidFill>
        </p:spPr>
        <p:txBody>
          <a:bodyPr/>
          <a:lstStyle/>
          <a:p>
            <a:r>
              <a:rPr lang="en-GB" b="1" dirty="0">
                <a:solidFill>
                  <a:schemeClr val="bg1"/>
                </a:solidFill>
              </a:rPr>
              <a:t>Case</a:t>
            </a:r>
            <a:r>
              <a:rPr lang="en-GB" b="1" dirty="0"/>
              <a:t> </a:t>
            </a:r>
            <a:r>
              <a:rPr lang="en-GB" b="1" dirty="0">
                <a:solidFill>
                  <a:schemeClr val="bg1"/>
                </a:solidFill>
              </a:rPr>
              <a:t>Studies:</a:t>
            </a:r>
          </a:p>
        </p:txBody>
      </p:sp>
      <p:graphicFrame>
        <p:nvGraphicFramePr>
          <p:cNvPr id="5" name="Content Placeholder 4">
            <a:extLst>
              <a:ext uri="{FF2B5EF4-FFF2-40B4-BE49-F238E27FC236}">
                <a16:creationId xmlns="" xmlns:a16="http://schemas.microsoft.com/office/drawing/2014/main" id="{5F055578-8E9C-4D42-AA26-EEDC7012BB7A}"/>
              </a:ext>
            </a:extLst>
          </p:cNvPr>
          <p:cNvGraphicFramePr>
            <a:graphicFrameLocks noGrp="1"/>
          </p:cNvGraphicFramePr>
          <p:nvPr>
            <p:ph sz="half" idx="1"/>
            <p:extLst>
              <p:ext uri="{D42A27DB-BD31-4B8C-83A1-F6EECF244321}">
                <p14:modId xmlns:p14="http://schemas.microsoft.com/office/powerpoint/2010/main" val="1706889902"/>
              </p:ext>
            </p:extLst>
          </p:nvPr>
        </p:nvGraphicFramePr>
        <p:xfrm>
          <a:off x="1337240" y="1380015"/>
          <a:ext cx="9517520" cy="5297162"/>
        </p:xfrm>
        <a:graphic>
          <a:graphicData uri="http://schemas.openxmlformats.org/drawingml/2006/table">
            <a:tbl>
              <a:tblPr firstRow="1" bandRow="1">
                <a:tableStyleId>{5C22544A-7EE6-4342-B048-85BDC9FD1C3A}</a:tableStyleId>
              </a:tblPr>
              <a:tblGrid>
                <a:gridCol w="4758760">
                  <a:extLst>
                    <a:ext uri="{9D8B030D-6E8A-4147-A177-3AD203B41FA5}">
                      <a16:colId xmlns="" xmlns:a16="http://schemas.microsoft.com/office/drawing/2014/main" val="4022106219"/>
                    </a:ext>
                  </a:extLst>
                </a:gridCol>
                <a:gridCol w="4758760">
                  <a:extLst>
                    <a:ext uri="{9D8B030D-6E8A-4147-A177-3AD203B41FA5}">
                      <a16:colId xmlns="" xmlns:a16="http://schemas.microsoft.com/office/drawing/2014/main" val="3555982573"/>
                    </a:ext>
                  </a:extLst>
                </a:gridCol>
              </a:tblGrid>
              <a:tr h="847082">
                <a:tc>
                  <a:txBody>
                    <a:bodyPr/>
                    <a:lstStyle/>
                    <a:p>
                      <a:pPr algn="ctr"/>
                      <a:r>
                        <a:rPr lang="en-GB" sz="2800" dirty="0"/>
                        <a:t>Hip Patient</a:t>
                      </a:r>
                    </a:p>
                  </a:txBody>
                  <a:tcPr>
                    <a:solidFill>
                      <a:srgbClr val="0070C0"/>
                    </a:solidFill>
                  </a:tcPr>
                </a:tc>
                <a:tc>
                  <a:txBody>
                    <a:bodyPr/>
                    <a:lstStyle/>
                    <a:p>
                      <a:pPr algn="ctr"/>
                      <a:r>
                        <a:rPr lang="en-GB" sz="2800" dirty="0"/>
                        <a:t>CES</a:t>
                      </a:r>
                    </a:p>
                  </a:txBody>
                  <a:tcPr/>
                </a:tc>
                <a:extLst>
                  <a:ext uri="{0D108BD9-81ED-4DB2-BD59-A6C34878D82A}">
                    <a16:rowId xmlns="" xmlns:a16="http://schemas.microsoft.com/office/drawing/2014/main" val="2891396203"/>
                  </a:ext>
                </a:extLst>
              </a:tr>
              <a:tr h="4319558">
                <a:tc>
                  <a:txBody>
                    <a:bodyPr/>
                    <a:lstStyle/>
                    <a:p>
                      <a:pPr marL="285750" indent="-285750">
                        <a:buFont typeface="Arial" panose="020B0604020202020204" pitchFamily="34" charset="0"/>
                        <a:buChar char="•"/>
                      </a:pPr>
                      <a:r>
                        <a:rPr lang="en-GB" sz="2200" dirty="0"/>
                        <a:t>47 year old female, started running July 2018, 2-3 weeks ago 13 mile run, severe groin pain and unable to weight bear, Seen by 3 physios various diagnoses.</a:t>
                      </a:r>
                    </a:p>
                    <a:p>
                      <a:pPr marL="285750" indent="-285750">
                        <a:buFont typeface="Arial" panose="020B0604020202020204" pitchFamily="34" charset="0"/>
                        <a:buChar char="•"/>
                      </a:pPr>
                      <a:r>
                        <a:rPr lang="en-GB" sz="2200" dirty="0"/>
                        <a:t>Immediate suspicion stress #</a:t>
                      </a:r>
                    </a:p>
                    <a:p>
                      <a:pPr marL="285750" indent="-285750">
                        <a:buFont typeface="Arial" panose="020B0604020202020204" pitchFamily="34" charset="0"/>
                        <a:buChar char="•"/>
                      </a:pPr>
                      <a:r>
                        <a:rPr lang="en-GB" sz="2200" dirty="0"/>
                        <a:t>MRI requested through MSK clinic – stress fracture confirmed. </a:t>
                      </a:r>
                    </a:p>
                    <a:p>
                      <a:pPr marL="285750" indent="-285750">
                        <a:buFont typeface="Arial" panose="020B0604020202020204" pitchFamily="34" charset="0"/>
                        <a:buChar char="•"/>
                      </a:pPr>
                      <a:r>
                        <a:rPr lang="en-GB" sz="2200" dirty="0"/>
                        <a:t>Bloods requested NAD awaiting DEXA scan. NWB management started</a:t>
                      </a:r>
                    </a:p>
                    <a:p>
                      <a:pPr marL="285750" indent="-285750">
                        <a:buFont typeface="Arial" panose="020B0604020202020204" pitchFamily="34" charset="0"/>
                        <a:buChar char="•"/>
                      </a:pPr>
                      <a:r>
                        <a:rPr lang="en-GB" sz="2200" dirty="0"/>
                        <a:t>Early diagnosis in FCP clinic – fast confirmed diagnosis and management plan</a:t>
                      </a:r>
                    </a:p>
                  </a:txBody>
                  <a:tcPr/>
                </a:tc>
                <a:tc>
                  <a:txBody>
                    <a:bodyPr/>
                    <a:lstStyle/>
                    <a:p>
                      <a:pPr marL="285750" indent="-285750">
                        <a:buFont typeface="Arial" panose="020B0604020202020204" pitchFamily="34" charset="0"/>
                        <a:buChar char="•"/>
                      </a:pPr>
                      <a:r>
                        <a:rPr lang="en-GB" sz="2200" dirty="0"/>
                        <a:t>GP requested quick look at their back</a:t>
                      </a:r>
                    </a:p>
                    <a:p>
                      <a:pPr marL="285750" indent="-285750">
                        <a:buFont typeface="Arial" panose="020B0604020202020204" pitchFamily="34" charset="0"/>
                        <a:buChar char="•"/>
                      </a:pPr>
                      <a:r>
                        <a:rPr lang="en-GB" sz="2200" dirty="0"/>
                        <a:t>Fallen from a recycling bin 1 week earlier</a:t>
                      </a:r>
                    </a:p>
                    <a:p>
                      <a:pPr marL="285750" indent="-285750">
                        <a:buFont typeface="Arial" panose="020B0604020202020204" pitchFamily="34" charset="0"/>
                        <a:buChar char="•"/>
                      </a:pPr>
                      <a:r>
                        <a:rPr lang="en-GB" sz="2200" dirty="0"/>
                        <a:t>Acute severe sacral area pain and bruising</a:t>
                      </a:r>
                    </a:p>
                    <a:p>
                      <a:pPr marL="285750" indent="-285750">
                        <a:buFont typeface="Arial" panose="020B0604020202020204" pitchFamily="34" charset="0"/>
                        <a:buChar char="•"/>
                      </a:pPr>
                      <a:r>
                        <a:rPr lang="en-GB" sz="2200" dirty="0"/>
                        <a:t>Lumbar flexion and SLR reproduced peroneal </a:t>
                      </a:r>
                      <a:r>
                        <a:rPr lang="en-GB" sz="2200" dirty="0" err="1"/>
                        <a:t>parathesia</a:t>
                      </a:r>
                      <a:endParaRPr lang="en-GB" sz="2200" dirty="0"/>
                    </a:p>
                    <a:p>
                      <a:pPr marL="285750" indent="-285750">
                        <a:buFont typeface="Arial" panose="020B0604020202020204" pitchFamily="34" charset="0"/>
                        <a:buChar char="•"/>
                      </a:pPr>
                      <a:r>
                        <a:rPr lang="en-GB" sz="2200" dirty="0"/>
                        <a:t>Need to exclude CES</a:t>
                      </a:r>
                    </a:p>
                    <a:p>
                      <a:pPr marL="285750" indent="-285750">
                        <a:buFont typeface="Arial" panose="020B0604020202020204" pitchFamily="34" charset="0"/>
                        <a:buChar char="•"/>
                      </a:pPr>
                      <a:r>
                        <a:rPr lang="en-GB" sz="2200" dirty="0"/>
                        <a:t>Admitted to A&amp;E for MRI scan </a:t>
                      </a:r>
                    </a:p>
                    <a:p>
                      <a:pPr marL="285750" indent="-285750">
                        <a:buFont typeface="Arial" panose="020B0604020202020204" pitchFamily="34" charset="0"/>
                        <a:buChar char="•"/>
                      </a:pPr>
                      <a:endParaRPr lang="en-GB" dirty="0"/>
                    </a:p>
                  </a:txBody>
                  <a:tcPr/>
                </a:tc>
                <a:extLst>
                  <a:ext uri="{0D108BD9-81ED-4DB2-BD59-A6C34878D82A}">
                    <a16:rowId xmlns="" xmlns:a16="http://schemas.microsoft.com/office/drawing/2014/main" val="1563436251"/>
                  </a:ext>
                </a:extLst>
              </a:tr>
            </a:tbl>
          </a:graphicData>
        </a:graphic>
      </p:graphicFrame>
    </p:spTree>
    <p:extLst>
      <p:ext uri="{BB962C8B-B14F-4D97-AF65-F5344CB8AC3E}">
        <p14:creationId xmlns:p14="http://schemas.microsoft.com/office/powerpoint/2010/main" val="1532272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9067A1-4128-447A-9C3B-3173B76BE085}"/>
              </a:ext>
            </a:extLst>
          </p:cNvPr>
          <p:cNvSpPr>
            <a:spLocks noGrp="1"/>
          </p:cNvSpPr>
          <p:nvPr>
            <p:ph type="title"/>
          </p:nvPr>
        </p:nvSpPr>
        <p:spPr>
          <a:xfrm>
            <a:off x="832590" y="230491"/>
            <a:ext cx="2847449" cy="689520"/>
          </a:xfrm>
          <a:solidFill>
            <a:srgbClr val="0070C0"/>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en-GB" dirty="0">
                <a:solidFill>
                  <a:schemeClr val="bg1"/>
                </a:solidFill>
              </a:rPr>
              <a:t>The Future:</a:t>
            </a:r>
          </a:p>
        </p:txBody>
      </p:sp>
      <p:graphicFrame>
        <p:nvGraphicFramePr>
          <p:cNvPr id="3" name="Table 2">
            <a:extLst>
              <a:ext uri="{FF2B5EF4-FFF2-40B4-BE49-F238E27FC236}">
                <a16:creationId xmlns="" xmlns:a16="http://schemas.microsoft.com/office/drawing/2014/main" id="{01B01D09-6F34-4252-A10D-E0F06E504EE2}"/>
              </a:ext>
            </a:extLst>
          </p:cNvPr>
          <p:cNvGraphicFramePr>
            <a:graphicFrameLocks noGrp="1"/>
          </p:cNvGraphicFramePr>
          <p:nvPr>
            <p:extLst>
              <p:ext uri="{D42A27DB-BD31-4B8C-83A1-F6EECF244321}">
                <p14:modId xmlns:p14="http://schemas.microsoft.com/office/powerpoint/2010/main" val="1602375808"/>
              </p:ext>
            </p:extLst>
          </p:nvPr>
        </p:nvGraphicFramePr>
        <p:xfrm>
          <a:off x="1228550" y="1157331"/>
          <a:ext cx="8813644" cy="5470178"/>
        </p:xfrm>
        <a:graphic>
          <a:graphicData uri="http://schemas.openxmlformats.org/drawingml/2006/table">
            <a:tbl>
              <a:tblPr firstRow="1" bandRow="1">
                <a:tableStyleId>{22838BEF-8BB2-4498-84A7-C5851F593DF1}</a:tableStyleId>
              </a:tblPr>
              <a:tblGrid>
                <a:gridCol w="4406822">
                  <a:extLst>
                    <a:ext uri="{9D8B030D-6E8A-4147-A177-3AD203B41FA5}">
                      <a16:colId xmlns="" xmlns:a16="http://schemas.microsoft.com/office/drawing/2014/main" val="1683452815"/>
                    </a:ext>
                  </a:extLst>
                </a:gridCol>
                <a:gridCol w="4406822">
                  <a:extLst>
                    <a:ext uri="{9D8B030D-6E8A-4147-A177-3AD203B41FA5}">
                      <a16:colId xmlns="" xmlns:a16="http://schemas.microsoft.com/office/drawing/2014/main" val="1677434559"/>
                    </a:ext>
                  </a:extLst>
                </a:gridCol>
              </a:tblGrid>
              <a:tr h="613744">
                <a:tc>
                  <a:txBody>
                    <a:bodyPr/>
                    <a:lstStyle/>
                    <a:p>
                      <a:r>
                        <a:rPr lang="en-GB" dirty="0"/>
                        <a:t>Strengths</a:t>
                      </a:r>
                    </a:p>
                  </a:txBody>
                  <a:tcPr/>
                </a:tc>
                <a:tc>
                  <a:txBody>
                    <a:bodyPr/>
                    <a:lstStyle/>
                    <a:p>
                      <a:r>
                        <a:rPr lang="en-GB" dirty="0"/>
                        <a:t>Weaknesses</a:t>
                      </a:r>
                    </a:p>
                  </a:txBody>
                  <a:tcPr/>
                </a:tc>
                <a:extLst>
                  <a:ext uri="{0D108BD9-81ED-4DB2-BD59-A6C34878D82A}">
                    <a16:rowId xmlns="" xmlns:a16="http://schemas.microsoft.com/office/drawing/2014/main" val="712525678"/>
                  </a:ext>
                </a:extLst>
              </a:tr>
              <a:tr h="1920755">
                <a:tc>
                  <a:txBody>
                    <a:bodyPr/>
                    <a:lstStyle/>
                    <a:p>
                      <a:pPr marL="285750" indent="-285750">
                        <a:buFont typeface="Arial" panose="020B0604020202020204" pitchFamily="34" charset="0"/>
                        <a:buChar char="•"/>
                      </a:pPr>
                      <a:r>
                        <a:rPr lang="en-GB" dirty="0"/>
                        <a:t>Improved access to expert and timely MSK assessment and advice</a:t>
                      </a:r>
                    </a:p>
                    <a:p>
                      <a:pPr marL="285750" indent="-285750">
                        <a:buFont typeface="Arial" panose="020B0604020202020204" pitchFamily="34" charset="0"/>
                        <a:buChar char="•"/>
                      </a:pPr>
                      <a:r>
                        <a:rPr lang="en-GB" dirty="0"/>
                        <a:t>Raising MSK expertise across Primary care</a:t>
                      </a:r>
                    </a:p>
                    <a:p>
                      <a:pPr marL="285750" indent="-285750">
                        <a:buFont typeface="Arial" panose="020B0604020202020204" pitchFamily="34" charset="0"/>
                        <a:buChar char="•"/>
                      </a:pPr>
                      <a:r>
                        <a:rPr lang="en-GB" dirty="0"/>
                        <a:t>Savings and capacity in Primary Care</a:t>
                      </a:r>
                    </a:p>
                    <a:p>
                      <a:pPr marL="285750" indent="-285750">
                        <a:buFont typeface="Arial" panose="020B0604020202020204" pitchFamily="34" charset="0"/>
                        <a:buChar char="•"/>
                      </a:pPr>
                      <a:r>
                        <a:rPr lang="en-GB" dirty="0"/>
                        <a:t>Improving pathways for patients</a:t>
                      </a:r>
                    </a:p>
                    <a:p>
                      <a:pPr marL="285750" indent="-285750">
                        <a:buFont typeface="Arial" panose="020B0604020202020204" pitchFamily="34" charset="0"/>
                        <a:buChar char="•"/>
                      </a:pPr>
                      <a:r>
                        <a:rPr lang="en-GB" dirty="0"/>
                        <a:t>No adverse clinical incidents (</a:t>
                      </a:r>
                      <a:r>
                        <a:rPr lang="en-GB" dirty="0" err="1"/>
                        <a:t>Keele</a:t>
                      </a:r>
                      <a:r>
                        <a:rPr lang="en-GB" dirty="0"/>
                        <a:t>)</a:t>
                      </a:r>
                    </a:p>
                    <a:p>
                      <a:pPr marL="285750" indent="-285750">
                        <a:buFont typeface="Arial" panose="020B0604020202020204" pitchFamily="34" charset="0"/>
                        <a:buChar char="•"/>
                      </a:pPr>
                      <a:r>
                        <a:rPr lang="en-GB" dirty="0"/>
                        <a:t>Recognised by the NHS </a:t>
                      </a:r>
                      <a:r>
                        <a:rPr lang="en-GB" dirty="0" err="1"/>
                        <a:t>Longterm</a:t>
                      </a:r>
                      <a:r>
                        <a:rPr lang="en-GB" dirty="0"/>
                        <a:t> plan</a:t>
                      </a:r>
                    </a:p>
                  </a:txBody>
                  <a:tcPr/>
                </a:tc>
                <a:tc>
                  <a:txBody>
                    <a:bodyPr/>
                    <a:lstStyle/>
                    <a:p>
                      <a:pPr marL="285750" indent="-285750">
                        <a:buFont typeface="Arial" panose="020B0604020202020204" pitchFamily="34" charset="0"/>
                        <a:buChar char="•"/>
                      </a:pPr>
                      <a:r>
                        <a:rPr lang="en-GB" dirty="0"/>
                        <a:t>Need to establish high quality training routes quickly</a:t>
                      </a:r>
                    </a:p>
                    <a:p>
                      <a:pPr marL="285750" indent="-285750">
                        <a:buFont typeface="Arial" panose="020B0604020202020204" pitchFamily="34" charset="0"/>
                        <a:buChar char="•"/>
                      </a:pPr>
                      <a:r>
                        <a:rPr lang="en-GB" dirty="0"/>
                        <a:t>Need to align with current MSK services</a:t>
                      </a:r>
                    </a:p>
                    <a:p>
                      <a:pPr marL="285750" indent="-285750">
                        <a:buFont typeface="Arial" panose="020B0604020202020204" pitchFamily="34" charset="0"/>
                        <a:buChar char="•"/>
                      </a:pPr>
                      <a:r>
                        <a:rPr lang="en-GB" dirty="0"/>
                        <a:t>Need to align Primary care and community services and funding to create rotational posts therefore not deskilling Physio departments</a:t>
                      </a:r>
                    </a:p>
                    <a:p>
                      <a:pPr marL="285750" indent="-285750">
                        <a:buFont typeface="Arial" panose="020B0604020202020204" pitchFamily="34" charset="0"/>
                        <a:buChar char="•"/>
                      </a:pPr>
                      <a:endParaRPr lang="en-GB" dirty="0"/>
                    </a:p>
                  </a:txBody>
                  <a:tcPr/>
                </a:tc>
                <a:extLst>
                  <a:ext uri="{0D108BD9-81ED-4DB2-BD59-A6C34878D82A}">
                    <a16:rowId xmlns="" xmlns:a16="http://schemas.microsoft.com/office/drawing/2014/main" val="1650448285"/>
                  </a:ext>
                </a:extLst>
              </a:tr>
              <a:tr h="649679">
                <a:tc>
                  <a:txBody>
                    <a:bodyPr/>
                    <a:lstStyle/>
                    <a:p>
                      <a:r>
                        <a:rPr lang="en-GB" b="1" dirty="0"/>
                        <a:t>Opportunities</a:t>
                      </a:r>
                    </a:p>
                  </a:txBody>
                  <a:tcPr/>
                </a:tc>
                <a:tc>
                  <a:txBody>
                    <a:bodyPr/>
                    <a:lstStyle/>
                    <a:p>
                      <a:r>
                        <a:rPr lang="en-GB" b="1" dirty="0"/>
                        <a:t>Threats</a:t>
                      </a:r>
                    </a:p>
                  </a:txBody>
                  <a:tcPr/>
                </a:tc>
                <a:extLst>
                  <a:ext uri="{0D108BD9-81ED-4DB2-BD59-A6C34878D82A}">
                    <a16:rowId xmlns="" xmlns:a16="http://schemas.microsoft.com/office/drawing/2014/main" val="84873009"/>
                  </a:ext>
                </a:extLst>
              </a:tr>
              <a:tr h="1920755">
                <a:tc>
                  <a:txBody>
                    <a:bodyPr/>
                    <a:lstStyle/>
                    <a:p>
                      <a:pPr marL="285750" indent="-285750">
                        <a:buFont typeface="Arial" panose="020B0604020202020204" pitchFamily="34" charset="0"/>
                        <a:buChar char="•"/>
                      </a:pPr>
                      <a:r>
                        <a:rPr lang="en-GB" dirty="0"/>
                        <a:t>Advanced clinical Practice becoming widespread within our profession</a:t>
                      </a:r>
                    </a:p>
                    <a:p>
                      <a:pPr marL="285750" indent="-285750">
                        <a:buFont typeface="Arial" panose="020B0604020202020204" pitchFamily="34" charset="0"/>
                        <a:buChar char="•"/>
                      </a:pPr>
                      <a:r>
                        <a:rPr lang="en-GB" dirty="0"/>
                        <a:t>Upskilling primary care</a:t>
                      </a:r>
                    </a:p>
                    <a:p>
                      <a:pPr marL="285750" indent="-285750">
                        <a:buFont typeface="Arial" panose="020B0604020202020204" pitchFamily="34" charset="0"/>
                        <a:buChar char="•"/>
                      </a:pPr>
                      <a:r>
                        <a:rPr lang="en-GB" dirty="0"/>
                        <a:t>Reduce costs associated with Primary care</a:t>
                      </a:r>
                    </a:p>
                    <a:p>
                      <a:pPr marL="285750" indent="-285750">
                        <a:buFont typeface="Arial" panose="020B0604020202020204" pitchFamily="34" charset="0"/>
                        <a:buChar char="•"/>
                      </a:pPr>
                      <a:r>
                        <a:rPr lang="en-GB" dirty="0"/>
                        <a:t>Increased number of Physio undergraduate training places</a:t>
                      </a:r>
                    </a:p>
                  </a:txBody>
                  <a:tcPr/>
                </a:tc>
                <a:tc>
                  <a:txBody>
                    <a:bodyPr/>
                    <a:lstStyle/>
                    <a:p>
                      <a:pPr marL="285750" indent="-285750">
                        <a:buFont typeface="Arial" panose="020B0604020202020204" pitchFamily="34" charset="0"/>
                        <a:buChar char="•"/>
                      </a:pPr>
                      <a:r>
                        <a:rPr lang="en-GB" dirty="0"/>
                        <a:t>Not enough physiotherapists at the right level -  3611 FCPs anticipated</a:t>
                      </a:r>
                    </a:p>
                    <a:p>
                      <a:pPr marL="285750" indent="-285750">
                        <a:buFont typeface="Arial" panose="020B0604020202020204" pitchFamily="34" charset="0"/>
                        <a:buChar char="•"/>
                      </a:pPr>
                      <a:r>
                        <a:rPr lang="en-GB" dirty="0"/>
                        <a:t>Lack of mentorship opportunities</a:t>
                      </a:r>
                    </a:p>
                    <a:p>
                      <a:pPr marL="285750" indent="-285750">
                        <a:buFont typeface="Arial" panose="020B0604020202020204" pitchFamily="34" charset="0"/>
                        <a:buChar char="•"/>
                      </a:pPr>
                      <a:r>
                        <a:rPr lang="en-GB" dirty="0"/>
                        <a:t>Lack of space within GP Practices</a:t>
                      </a:r>
                    </a:p>
                    <a:p>
                      <a:pPr marL="285750" indent="-285750">
                        <a:buFont typeface="Arial" panose="020B0604020202020204" pitchFamily="34" charset="0"/>
                        <a:buChar char="•"/>
                      </a:pPr>
                      <a:r>
                        <a:rPr lang="en-GB" dirty="0"/>
                        <a:t>Aligning IT systems</a:t>
                      </a:r>
                    </a:p>
                  </a:txBody>
                  <a:tcPr/>
                </a:tc>
                <a:extLst>
                  <a:ext uri="{0D108BD9-81ED-4DB2-BD59-A6C34878D82A}">
                    <a16:rowId xmlns="" xmlns:a16="http://schemas.microsoft.com/office/drawing/2014/main" val="3763227109"/>
                  </a:ext>
                </a:extLst>
              </a:tr>
            </a:tbl>
          </a:graphicData>
        </a:graphic>
      </p:graphicFrame>
    </p:spTree>
    <p:extLst>
      <p:ext uri="{BB962C8B-B14F-4D97-AF65-F5344CB8AC3E}">
        <p14:creationId xmlns:p14="http://schemas.microsoft.com/office/powerpoint/2010/main" val="2465499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7B8954-FF48-40C2-81E9-1F6341BC0141}"/>
              </a:ext>
            </a:extLst>
          </p:cNvPr>
          <p:cNvSpPr>
            <a:spLocks noGrp="1"/>
          </p:cNvSpPr>
          <p:nvPr>
            <p:ph type="ctrTitle"/>
          </p:nvPr>
        </p:nvSpPr>
        <p:spPr>
          <a:xfrm>
            <a:off x="1524000" y="1122362"/>
            <a:ext cx="9144000" cy="3746957"/>
          </a:xfrm>
        </p:spPr>
        <p:txBody>
          <a:bodyPr>
            <a:normAutofit/>
          </a:bodyPr>
          <a:lstStyle/>
          <a:p>
            <a:r>
              <a:rPr lang="en-GB" dirty="0"/>
              <a:t>What’s the difference between a Physiotherapist, Advanced Practitioner and a First contact practitioner?</a:t>
            </a:r>
          </a:p>
        </p:txBody>
      </p:sp>
    </p:spTree>
    <p:extLst>
      <p:ext uri="{BB962C8B-B14F-4D97-AF65-F5344CB8AC3E}">
        <p14:creationId xmlns:p14="http://schemas.microsoft.com/office/powerpoint/2010/main" val="574373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 xmlns:a16="http://schemas.microsoft.com/office/drawing/2014/main" id="{C13B6CE4-9D9C-402F-9A81-1106701AF42C}"/>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kern="1200">
                <a:solidFill>
                  <a:srgbClr val="FFFFFF"/>
                </a:solidFill>
                <a:latin typeface="+mj-lt"/>
                <a:ea typeface="+mj-ea"/>
                <a:cs typeface="+mj-cs"/>
              </a:rPr>
              <a:t>Advanced Practice Physiotherapist</a:t>
            </a:r>
          </a:p>
        </p:txBody>
      </p:sp>
      <p:cxnSp>
        <p:nvCxnSpPr>
          <p:cNvPr id="21" name="Straight Connector 20">
            <a:extLst>
              <a:ext uri="{FF2B5EF4-FFF2-40B4-BE49-F238E27FC236}">
                <a16:creationId xmlns=""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large green field&#10;&#10;Description automatically generated">
            <a:extLst>
              <a:ext uri="{FF2B5EF4-FFF2-40B4-BE49-F238E27FC236}">
                <a16:creationId xmlns="" xmlns:a16="http://schemas.microsoft.com/office/drawing/2014/main" id="{8ADC94B0-7C25-4B4D-99B8-CB71576D30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978555"/>
            <a:ext cx="6553545" cy="4908832"/>
          </a:xfrm>
          <a:prstGeom prst="rect">
            <a:avLst/>
          </a:prstGeom>
        </p:spPr>
      </p:pic>
    </p:spTree>
    <p:extLst>
      <p:ext uri="{BB962C8B-B14F-4D97-AF65-F5344CB8AC3E}">
        <p14:creationId xmlns:p14="http://schemas.microsoft.com/office/powerpoint/2010/main" val="4252662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E9BC1C0-9F51-47BD-9DAE-2626A07FDCB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First Contact Practitioner</a:t>
            </a:r>
          </a:p>
        </p:txBody>
      </p:sp>
      <p:cxnSp>
        <p:nvCxnSpPr>
          <p:cNvPr id="19" name="Straight Connector 18">
            <a:extLst>
              <a:ext uri="{FF2B5EF4-FFF2-40B4-BE49-F238E27FC236}">
                <a16:creationId xmlns=""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bridge over a river in the middle of a field&#10;&#10;Description automatically generated">
            <a:extLst>
              <a:ext uri="{FF2B5EF4-FFF2-40B4-BE49-F238E27FC236}">
                <a16:creationId xmlns="" xmlns:a16="http://schemas.microsoft.com/office/drawing/2014/main" id="{CB6345AE-E055-4B66-9B15-CFC53C5FD02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53822" y="975392"/>
            <a:ext cx="6553545" cy="4915158"/>
          </a:xfrm>
          <a:prstGeom prst="rect">
            <a:avLst/>
          </a:prstGeom>
        </p:spPr>
      </p:pic>
    </p:spTree>
    <p:extLst>
      <p:ext uri="{BB962C8B-B14F-4D97-AF65-F5344CB8AC3E}">
        <p14:creationId xmlns:p14="http://schemas.microsoft.com/office/powerpoint/2010/main" val="2620227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3B2D94-4232-4106-BA6B-298F3B24CA72}"/>
              </a:ext>
            </a:extLst>
          </p:cNvPr>
          <p:cNvSpPr>
            <a:spLocks noGrp="1"/>
          </p:cNvSpPr>
          <p:nvPr>
            <p:ph type="ctrTitle"/>
          </p:nvPr>
        </p:nvSpPr>
        <p:spPr>
          <a:xfrm>
            <a:off x="1204240" y="95766"/>
            <a:ext cx="9162700" cy="1194492"/>
          </a:xfrm>
          <a:solidFill>
            <a:schemeClr val="accent1">
              <a:lumMod val="20000"/>
              <a:lumOff val="80000"/>
            </a:schemeClr>
          </a:solidFill>
          <a:ln>
            <a:solidFill>
              <a:schemeClr val="accent1">
                <a:lumMod val="75000"/>
              </a:schemeClr>
            </a:solidFill>
          </a:ln>
        </p:spPr>
        <p:txBody>
          <a:bodyPr/>
          <a:lstStyle/>
          <a:p>
            <a:r>
              <a:rPr lang="en-GB" dirty="0"/>
              <a:t>GP Survey</a:t>
            </a:r>
          </a:p>
        </p:txBody>
      </p:sp>
      <p:sp>
        <p:nvSpPr>
          <p:cNvPr id="3" name="Subtitle 2">
            <a:extLst>
              <a:ext uri="{FF2B5EF4-FFF2-40B4-BE49-F238E27FC236}">
                <a16:creationId xmlns="" xmlns:a16="http://schemas.microsoft.com/office/drawing/2014/main" id="{65628B14-3E18-44D7-ABF1-5B7189BC89F0}"/>
              </a:ext>
            </a:extLst>
          </p:cNvPr>
          <p:cNvSpPr>
            <a:spLocks noGrp="1"/>
          </p:cNvSpPr>
          <p:nvPr>
            <p:ph type="subTitle" idx="1"/>
          </p:nvPr>
        </p:nvSpPr>
        <p:spPr>
          <a:xfrm>
            <a:off x="1524000" y="1621237"/>
            <a:ext cx="9144000" cy="4583219"/>
          </a:xfrm>
        </p:spPr>
        <p:txBody>
          <a:bodyPr>
            <a:normAutofit/>
          </a:bodyPr>
          <a:lstStyle/>
          <a:p>
            <a:pPr algn="l"/>
            <a:r>
              <a:rPr lang="en-GB" dirty="0"/>
              <a:t>The aim of this project was to scope the use of FCPs within primary care in KSS, to explore the views of our GPs and key stakeholders of these roles and to raise awareness of these roles within Primary care.</a:t>
            </a:r>
          </a:p>
          <a:p>
            <a:pPr algn="l"/>
            <a:r>
              <a:rPr lang="en-GB" dirty="0"/>
              <a:t>The survey was done through 1:1 interviews, questionnaires through the CCGs and Survey Monkey, we had over 100 responses.</a:t>
            </a:r>
          </a:p>
          <a:p>
            <a:pPr algn="l"/>
            <a:endParaRPr lang="en-GB" dirty="0"/>
          </a:p>
          <a:p>
            <a:pPr algn="l"/>
            <a:r>
              <a:rPr lang="en-GB" b="1" dirty="0"/>
              <a:t>The Key themes covered:</a:t>
            </a:r>
          </a:p>
          <a:p>
            <a:pPr marL="457200" indent="-457200" algn="l">
              <a:buFont typeface="+mj-lt"/>
              <a:buAutoNum type="arabicPeriod"/>
            </a:pPr>
            <a:r>
              <a:rPr lang="en-GB" dirty="0"/>
              <a:t>Advantages and disadvantages</a:t>
            </a:r>
          </a:p>
          <a:p>
            <a:pPr marL="457200" indent="-457200" algn="l">
              <a:buFont typeface="+mj-lt"/>
              <a:buAutoNum type="arabicPeriod"/>
            </a:pPr>
            <a:r>
              <a:rPr lang="en-GB" dirty="0"/>
              <a:t>Competency required</a:t>
            </a:r>
          </a:p>
          <a:p>
            <a:pPr marL="457200" indent="-457200" algn="l">
              <a:buFont typeface="+mj-lt"/>
              <a:buAutoNum type="arabicPeriod"/>
            </a:pPr>
            <a:r>
              <a:rPr lang="en-GB" dirty="0"/>
              <a:t>Employment, funding and governance arrangements</a:t>
            </a:r>
          </a:p>
        </p:txBody>
      </p:sp>
    </p:spTree>
    <p:extLst>
      <p:ext uri="{BB962C8B-B14F-4D97-AF65-F5344CB8AC3E}">
        <p14:creationId xmlns:p14="http://schemas.microsoft.com/office/powerpoint/2010/main" val="1550436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7E51F-8441-4D29-BBFA-546C62C7CA39}"/>
              </a:ext>
            </a:extLst>
          </p:cNvPr>
          <p:cNvSpPr>
            <a:spLocks noGrp="1"/>
          </p:cNvSpPr>
          <p:nvPr>
            <p:ph type="title"/>
          </p:nvPr>
        </p:nvSpPr>
        <p:spPr>
          <a:xfrm>
            <a:off x="838200" y="365125"/>
            <a:ext cx="7138958" cy="1325563"/>
          </a:xfrm>
          <a:solidFill>
            <a:schemeClr val="accent1">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lstStyle/>
          <a:p>
            <a:r>
              <a:rPr lang="en-GB" b="1" dirty="0"/>
              <a:t>GP Survey – Concerns raised:</a:t>
            </a:r>
          </a:p>
        </p:txBody>
      </p:sp>
      <p:sp>
        <p:nvSpPr>
          <p:cNvPr id="3" name="Content Placeholder 2">
            <a:extLst>
              <a:ext uri="{FF2B5EF4-FFF2-40B4-BE49-F238E27FC236}">
                <a16:creationId xmlns="" xmlns:a16="http://schemas.microsoft.com/office/drawing/2014/main" id="{BF6B98BC-9C3B-4506-93F7-AAE85F95582B}"/>
              </a:ext>
            </a:extLst>
          </p:cNvPr>
          <p:cNvSpPr>
            <a:spLocks noGrp="1"/>
          </p:cNvSpPr>
          <p:nvPr>
            <p:ph idx="1"/>
          </p:nvPr>
        </p:nvSpPr>
        <p:spPr>
          <a:xfrm>
            <a:off x="838200" y="1901727"/>
            <a:ext cx="10515600" cy="4515902"/>
          </a:xfrm>
        </p:spPr>
        <p:txBody>
          <a:bodyPr>
            <a:normAutofit/>
          </a:bodyPr>
          <a:lstStyle/>
          <a:p>
            <a:endParaRPr lang="en-GB" dirty="0"/>
          </a:p>
          <a:p>
            <a:r>
              <a:rPr lang="en-GB" dirty="0"/>
              <a:t>“They will need training in consultation skills, eliciting the patients’ concerns, learning to  manage risk and allowing time for things to get better before diving in”</a:t>
            </a:r>
          </a:p>
          <a:p>
            <a:r>
              <a:rPr lang="en-GB" dirty="0"/>
              <a:t>“I would worry they would over investigate as dealing with uncertainty might not be their strength”</a:t>
            </a:r>
          </a:p>
          <a:p>
            <a:r>
              <a:rPr lang="en-GB" dirty="0"/>
              <a:t>“Potential delays in seeing patients with serious pathology”</a:t>
            </a:r>
          </a:p>
          <a:p>
            <a:r>
              <a:rPr lang="en-GB" dirty="0"/>
              <a:t>“Lack of space is an issue”</a:t>
            </a:r>
          </a:p>
          <a:p>
            <a:r>
              <a:rPr lang="en-GB" dirty="0"/>
              <a:t>“Demand for FCP at B8a level will strip current services” </a:t>
            </a:r>
          </a:p>
        </p:txBody>
      </p:sp>
    </p:spTree>
    <p:extLst>
      <p:ext uri="{BB962C8B-B14F-4D97-AF65-F5344CB8AC3E}">
        <p14:creationId xmlns:p14="http://schemas.microsoft.com/office/powerpoint/2010/main" val="3850587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38EC09-1CAC-424F-BB6E-5DBEAC958266}"/>
              </a:ext>
            </a:extLst>
          </p:cNvPr>
          <p:cNvSpPr>
            <a:spLocks noGrp="1"/>
          </p:cNvSpPr>
          <p:nvPr>
            <p:ph type="title"/>
          </p:nvPr>
        </p:nvSpPr>
        <p:spPr>
          <a:xfrm>
            <a:off x="838200" y="365125"/>
            <a:ext cx="6830418" cy="1325563"/>
          </a:xfrm>
          <a:solidFill>
            <a:schemeClr val="accent1">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lstStyle/>
          <a:p>
            <a:r>
              <a:rPr lang="en-GB" b="1" dirty="0"/>
              <a:t>GP Survey Positive feedback</a:t>
            </a:r>
          </a:p>
        </p:txBody>
      </p:sp>
      <p:sp>
        <p:nvSpPr>
          <p:cNvPr id="3" name="Content Placeholder 2">
            <a:extLst>
              <a:ext uri="{FF2B5EF4-FFF2-40B4-BE49-F238E27FC236}">
                <a16:creationId xmlns="" xmlns:a16="http://schemas.microsoft.com/office/drawing/2014/main" id="{015719E5-8D63-485B-88C2-40AD64C369B6}"/>
              </a:ext>
            </a:extLst>
          </p:cNvPr>
          <p:cNvSpPr>
            <a:spLocks noGrp="1"/>
          </p:cNvSpPr>
          <p:nvPr>
            <p:ph idx="1"/>
          </p:nvPr>
        </p:nvSpPr>
        <p:spPr>
          <a:xfrm>
            <a:off x="838200" y="1997094"/>
            <a:ext cx="10515600" cy="4495781"/>
          </a:xfrm>
        </p:spPr>
        <p:txBody>
          <a:bodyPr>
            <a:normAutofit fontScale="85000" lnSpcReduction="10000"/>
          </a:bodyPr>
          <a:lstStyle/>
          <a:p>
            <a:r>
              <a:rPr lang="en-US" dirty="0">
                <a:latin typeface="Calibri" panose="020F0502020204030204" pitchFamily="34" charset="0"/>
                <a:ea typeface="DengXian" panose="02010600030101010101" pitchFamily="2" charset="-122"/>
                <a:cs typeface="Times New Roman" panose="02020603050405020304" pitchFamily="18" charset="0"/>
              </a:rPr>
              <a:t>There was overwhelming support to introduce these posts at their practices –     80% positive, 10% negative 10% not sure or other barriers</a:t>
            </a:r>
          </a:p>
          <a:p>
            <a:endParaRPr lang="en-GB" sz="3200" dirty="0">
              <a:latin typeface="Calibri" panose="020F0502020204030204" pitchFamily="34" charset="0"/>
              <a:ea typeface="DengXian" panose="02010600030101010101" pitchFamily="2" charset="-122"/>
              <a:cs typeface="Times New Roman" panose="02020603050405020304" pitchFamily="18" charset="0"/>
            </a:endParaRPr>
          </a:p>
          <a:p>
            <a:r>
              <a:rPr lang="en-US" dirty="0">
                <a:latin typeface="Calibri" panose="020F0502020204030204" pitchFamily="34" charset="0"/>
                <a:ea typeface="DengXian" panose="02010600030101010101" pitchFamily="2" charset="-122"/>
                <a:cs typeface="Times New Roman" panose="02020603050405020304" pitchFamily="18" charset="0"/>
              </a:rPr>
              <a:t>“This is exactly the kind of initiative that really enhances patient care, promotes multidisciplinary teamwork and improves working lives. The sooner the better from my perspective”</a:t>
            </a:r>
          </a:p>
          <a:p>
            <a:endParaRPr lang="en-US" dirty="0">
              <a:latin typeface="Calibri" panose="020F0502020204030204" pitchFamily="34" charset="0"/>
              <a:ea typeface="DengXian" panose="02010600030101010101" pitchFamily="2" charset="-122"/>
              <a:cs typeface="Times New Roman" panose="02020603050405020304" pitchFamily="18" charset="0"/>
            </a:endParaRPr>
          </a:p>
          <a:p>
            <a:r>
              <a:rPr lang="en-GB" dirty="0">
                <a:latin typeface="Calibri" panose="020F0502020204030204" pitchFamily="34" charset="0"/>
                <a:ea typeface="DengXian" panose="02010600030101010101" pitchFamily="2" charset="-122"/>
                <a:cs typeface="Times New Roman" panose="02020603050405020304" pitchFamily="18" charset="0"/>
              </a:rPr>
              <a:t>“This is an opportunity to improve the ability to see patients at the right time, by the right person, whilst also reducing the current excessive demand on GPs”</a:t>
            </a:r>
          </a:p>
          <a:p>
            <a:endParaRPr lang="en-GB" dirty="0">
              <a:latin typeface="Calibri" panose="020F0502020204030204" pitchFamily="34" charset="0"/>
              <a:ea typeface="DengXian" panose="02010600030101010101" pitchFamily="2" charset="-122"/>
              <a:cs typeface="Times New Roman" panose="02020603050405020304" pitchFamily="18" charset="0"/>
            </a:endParaRPr>
          </a:p>
          <a:p>
            <a:r>
              <a:rPr lang="en-GB" dirty="0">
                <a:latin typeface="Calibri" panose="020F0502020204030204" pitchFamily="34" charset="0"/>
                <a:ea typeface="DengXian" panose="02010600030101010101" pitchFamily="2" charset="-122"/>
                <a:cs typeface="Times New Roman" panose="02020603050405020304" pitchFamily="18" charset="0"/>
              </a:rPr>
              <a:t>“8-10 MSK patients each morning, who would be much better served by seeing an expert rather than a generalist.”</a:t>
            </a:r>
          </a:p>
          <a:p>
            <a:endParaRPr lang="en-GB" dirty="0"/>
          </a:p>
        </p:txBody>
      </p:sp>
    </p:spTree>
    <p:extLst>
      <p:ext uri="{BB962C8B-B14F-4D97-AF65-F5344CB8AC3E}">
        <p14:creationId xmlns:p14="http://schemas.microsoft.com/office/powerpoint/2010/main" val="1054451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3417D9-2858-48E8-8F20-EA4CABEC28F0}"/>
              </a:ext>
            </a:extLst>
          </p:cNvPr>
          <p:cNvSpPr>
            <a:spLocks noGrp="1"/>
          </p:cNvSpPr>
          <p:nvPr>
            <p:ph type="title"/>
          </p:nvPr>
        </p:nvSpPr>
        <p:spPr>
          <a:xfrm>
            <a:off x="838200" y="365126"/>
            <a:ext cx="10515600" cy="829766"/>
          </a:xfrm>
        </p:spPr>
        <p:txBody>
          <a:bodyPr/>
          <a:lstStyle/>
          <a:p>
            <a:r>
              <a:rPr lang="en-GB" dirty="0"/>
              <a:t>Different Models</a:t>
            </a:r>
          </a:p>
        </p:txBody>
      </p:sp>
      <p:sp>
        <p:nvSpPr>
          <p:cNvPr id="5" name="TextBox 4">
            <a:extLst>
              <a:ext uri="{FF2B5EF4-FFF2-40B4-BE49-F238E27FC236}">
                <a16:creationId xmlns="" xmlns:a16="http://schemas.microsoft.com/office/drawing/2014/main" id="{6CF95962-91C7-48A9-B769-76F91C55899A}"/>
              </a:ext>
            </a:extLst>
          </p:cNvPr>
          <p:cNvSpPr txBox="1"/>
          <p:nvPr/>
        </p:nvSpPr>
        <p:spPr>
          <a:xfrm>
            <a:off x="2804160" y="5503025"/>
            <a:ext cx="184731" cy="369332"/>
          </a:xfrm>
          <a:prstGeom prst="rect">
            <a:avLst/>
          </a:prstGeom>
          <a:noFill/>
        </p:spPr>
        <p:txBody>
          <a:bodyPr wrap="none" rtlCol="0">
            <a:spAutoFit/>
          </a:bodyPr>
          <a:lstStyle/>
          <a:p>
            <a:endParaRPr lang="en-GB" dirty="0"/>
          </a:p>
        </p:txBody>
      </p:sp>
      <p:graphicFrame>
        <p:nvGraphicFramePr>
          <p:cNvPr id="4" name="Content Placeholder 3">
            <a:extLst>
              <a:ext uri="{FF2B5EF4-FFF2-40B4-BE49-F238E27FC236}">
                <a16:creationId xmlns="" xmlns:a16="http://schemas.microsoft.com/office/drawing/2014/main" id="{2766D877-D17F-4429-A30C-0E3934796103}"/>
              </a:ext>
            </a:extLst>
          </p:cNvPr>
          <p:cNvGraphicFramePr>
            <a:graphicFrameLocks noGrp="1"/>
          </p:cNvGraphicFramePr>
          <p:nvPr>
            <p:ph idx="1"/>
            <p:extLst>
              <p:ext uri="{D42A27DB-BD31-4B8C-83A1-F6EECF244321}">
                <p14:modId xmlns:p14="http://schemas.microsoft.com/office/powerpoint/2010/main" val="1009812917"/>
              </p:ext>
            </p:extLst>
          </p:nvPr>
        </p:nvGraphicFramePr>
        <p:xfrm>
          <a:off x="751715" y="1194893"/>
          <a:ext cx="10725501" cy="6462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 xmlns:a16="http://schemas.microsoft.com/office/drawing/2014/main" id="{5E82E32D-FAB3-47E3-A718-77E3FE13AEB2}"/>
              </a:ext>
            </a:extLst>
          </p:cNvPr>
          <p:cNvSpPr txBox="1"/>
          <p:nvPr/>
        </p:nvSpPr>
        <p:spPr>
          <a:xfrm>
            <a:off x="4678588" y="2586126"/>
            <a:ext cx="6761698" cy="1200329"/>
          </a:xfrm>
          <a:prstGeom prst="rect">
            <a:avLst/>
          </a:prstGeom>
          <a:noFill/>
        </p:spPr>
        <p:txBody>
          <a:bodyPr wrap="square" rtlCol="0">
            <a:spAutoFit/>
          </a:bodyPr>
          <a:lstStyle/>
          <a:p>
            <a:pPr marL="285750" indent="-285750">
              <a:buFont typeface="Arial" panose="020B0604020202020204" pitchFamily="34" charset="0"/>
              <a:buChar char="•"/>
            </a:pPr>
            <a:r>
              <a:rPr lang="en-GB" dirty="0"/>
              <a:t>Band 8A APPs</a:t>
            </a:r>
          </a:p>
          <a:p>
            <a:pPr marL="285750" indent="-285750">
              <a:buFont typeface="Arial" panose="020B0604020202020204" pitchFamily="34" charset="0"/>
              <a:buChar char="•"/>
            </a:pPr>
            <a:r>
              <a:rPr lang="en-GB" dirty="0"/>
              <a:t>Governance through GPs and Sussex MSK Partnership</a:t>
            </a:r>
          </a:p>
          <a:p>
            <a:pPr marL="285750" indent="-285750">
              <a:buFont typeface="Arial" panose="020B0604020202020204" pitchFamily="34" charset="0"/>
              <a:buChar char="•"/>
            </a:pPr>
            <a:r>
              <a:rPr lang="en-GB" dirty="0"/>
              <a:t>Able to request bloods, x-rays, MRIs, Advisory fit notes</a:t>
            </a:r>
          </a:p>
          <a:p>
            <a:pPr marL="285750" indent="-285750">
              <a:buFont typeface="Arial" panose="020B0604020202020204" pitchFamily="34" charset="0"/>
              <a:buChar char="•"/>
            </a:pPr>
            <a:r>
              <a:rPr lang="en-GB" dirty="0"/>
              <a:t>Medications through GP / Duty Doctor</a:t>
            </a:r>
          </a:p>
        </p:txBody>
      </p:sp>
    </p:spTree>
    <p:extLst>
      <p:ext uri="{BB962C8B-B14F-4D97-AF65-F5344CB8AC3E}">
        <p14:creationId xmlns:p14="http://schemas.microsoft.com/office/powerpoint/2010/main" val="2228282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1087</Words>
  <Application>Microsoft Office PowerPoint</Application>
  <PresentationFormat>Custom</PresentationFormat>
  <Paragraphs>186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Sally York</vt:lpstr>
      <vt:lpstr>PowerPoint Presentation</vt:lpstr>
      <vt:lpstr>What’s the difference between a Physiotherapist, Advanced Practitioner and a First contact practitioner?</vt:lpstr>
      <vt:lpstr>Advanced Practice Physiotherapist</vt:lpstr>
      <vt:lpstr>First Contact Practitioner</vt:lpstr>
      <vt:lpstr>GP Survey</vt:lpstr>
      <vt:lpstr>GP Survey – Concerns raised:</vt:lpstr>
      <vt:lpstr>GP Survey Positive feedback</vt:lpstr>
      <vt:lpstr>Different Models</vt:lpstr>
      <vt:lpstr>Preparation</vt:lpstr>
      <vt:lpstr>Preparing for the role:</vt:lpstr>
      <vt:lpstr>Ongoing teaching program:</vt:lpstr>
      <vt:lpstr>The Practice</vt:lpstr>
      <vt:lpstr>Make friends with the reception team and the practice manager– they are your allies! </vt:lpstr>
      <vt:lpstr>Patient participation Groups</vt:lpstr>
      <vt:lpstr>PowerPoint Presentation</vt:lpstr>
      <vt:lpstr>PowerPoint Presentation</vt:lpstr>
      <vt:lpstr>Doctors</vt:lpstr>
      <vt:lpstr>Data to date:</vt:lpstr>
      <vt:lpstr>Patient feedback</vt:lpstr>
      <vt:lpstr>Case Studies:</vt:lpstr>
      <vt:lpstr>Case Studies:</vt:lpstr>
      <vt:lpstr>The Future: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Sally York</dc:title>
  <dc:creator>Sally York</dc:creator>
  <cp:lastModifiedBy>York Sally (BICS)</cp:lastModifiedBy>
  <cp:revision>9</cp:revision>
  <dcterms:created xsi:type="dcterms:W3CDTF">2019-03-10T20:39:52Z</dcterms:created>
  <dcterms:modified xsi:type="dcterms:W3CDTF">2019-03-13T10:11:11Z</dcterms:modified>
</cp:coreProperties>
</file>