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87" r:id="rId3"/>
    <p:sldId id="285" r:id="rId4"/>
    <p:sldId id="278" r:id="rId5"/>
    <p:sldId id="282" r:id="rId6"/>
    <p:sldId id="283" r:id="rId7"/>
    <p:sldId id="265" r:id="rId8"/>
    <p:sldId id="280" r:id="rId9"/>
    <p:sldId id="286" r:id="rId10"/>
    <p:sldId id="288" r:id="rId11"/>
    <p:sldId id="289" r:id="rId12"/>
    <p:sldId id="291" r:id="rId13"/>
    <p:sldId id="277" r:id="rId14"/>
    <p:sldId id="256" r:id="rId15"/>
    <p:sldId id="258" r:id="rId16"/>
    <p:sldId id="292"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4C3"/>
    <a:srgbClr val="6F64C3"/>
    <a:srgbClr val="FFAF00"/>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2"/>
    <p:restoredTop sz="64014" autoAdjust="0"/>
  </p:normalViewPr>
  <p:slideViewPr>
    <p:cSldViewPr snapToGrid="0" snapToObjects="1">
      <p:cViewPr>
        <p:scale>
          <a:sx n="45" d="100"/>
          <a:sy n="45" d="100"/>
        </p:scale>
        <p:origin x="1950" y="1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1EE5D-2724-42B6-B365-6AD80B20C42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8586FAE-441E-43E6-8958-93D19EDAFBE3}">
      <dgm:prSet phldrT="[Text]"/>
      <dgm:spPr>
        <a:solidFill>
          <a:srgbClr val="002060"/>
        </a:solidFill>
      </dgm:spPr>
      <dgm:t>
        <a:bodyPr/>
        <a:lstStyle/>
        <a:p>
          <a:r>
            <a:rPr lang="en-US" b="1" dirty="0" smtClean="0"/>
            <a:t>Insight</a:t>
          </a:r>
          <a:endParaRPr lang="en-US" b="1" dirty="0"/>
        </a:p>
      </dgm:t>
    </dgm:pt>
    <dgm:pt modelId="{BF983C8B-C456-4815-8BF3-3BAFAE597D73}" type="parTrans" cxnId="{57AFC84A-CB1C-473A-B8F3-C34F0A06F508}">
      <dgm:prSet/>
      <dgm:spPr/>
      <dgm:t>
        <a:bodyPr/>
        <a:lstStyle/>
        <a:p>
          <a:endParaRPr lang="en-US"/>
        </a:p>
      </dgm:t>
    </dgm:pt>
    <dgm:pt modelId="{C2C4B80A-87FE-45E5-B00D-ED71F8CBD838}" type="sibTrans" cxnId="{57AFC84A-CB1C-473A-B8F3-C34F0A06F508}">
      <dgm:prSet/>
      <dgm:spPr/>
      <dgm:t>
        <a:bodyPr/>
        <a:lstStyle/>
        <a:p>
          <a:endParaRPr lang="en-US"/>
        </a:p>
      </dgm:t>
    </dgm:pt>
    <dgm:pt modelId="{E14218A8-55AC-4CFB-ABB8-90F652CAD632}">
      <dgm:prSet phldrT="[Text]" custT="1"/>
      <dgm:spPr/>
      <dgm:t>
        <a:bodyPr/>
        <a:lstStyle/>
        <a:p>
          <a:r>
            <a:rPr lang="en-US" sz="2400" dirty="0" smtClean="0"/>
            <a:t>Member Insight to understand perceptions of leadership </a:t>
          </a:r>
          <a:endParaRPr lang="en-US" sz="2400" dirty="0"/>
        </a:p>
      </dgm:t>
    </dgm:pt>
    <dgm:pt modelId="{E37AA840-0331-4840-AAAA-DA50D184D5FE}" type="parTrans" cxnId="{B9655F2D-B3D6-411B-8654-B5AC6686E79C}">
      <dgm:prSet/>
      <dgm:spPr/>
      <dgm:t>
        <a:bodyPr/>
        <a:lstStyle/>
        <a:p>
          <a:endParaRPr lang="en-US"/>
        </a:p>
      </dgm:t>
    </dgm:pt>
    <dgm:pt modelId="{B419A09E-878B-4FE1-BB74-4F97274B51E3}" type="sibTrans" cxnId="{B9655F2D-B3D6-411B-8654-B5AC6686E79C}">
      <dgm:prSet/>
      <dgm:spPr/>
      <dgm:t>
        <a:bodyPr/>
        <a:lstStyle/>
        <a:p>
          <a:endParaRPr lang="en-US"/>
        </a:p>
      </dgm:t>
    </dgm:pt>
    <dgm:pt modelId="{3C0BDAC7-9935-4F0D-AEFB-9BB387075D21}">
      <dgm:prSet phldrT="[Text]"/>
      <dgm:spPr>
        <a:solidFill>
          <a:srgbClr val="FFC000"/>
        </a:solidFill>
        <a:ln>
          <a:noFill/>
        </a:ln>
      </dgm:spPr>
      <dgm:t>
        <a:bodyPr/>
        <a:lstStyle/>
        <a:p>
          <a:r>
            <a:rPr lang="en-US" b="1" dirty="0" smtClean="0"/>
            <a:t>Perceptions?</a:t>
          </a:r>
          <a:endParaRPr lang="en-US" b="1" dirty="0"/>
        </a:p>
      </dgm:t>
    </dgm:pt>
    <dgm:pt modelId="{35839E98-E19D-4A77-933A-9C24CC032DCC}" type="parTrans" cxnId="{30AA0CF3-3787-45E9-BDDF-727DEC3BD28E}">
      <dgm:prSet/>
      <dgm:spPr/>
      <dgm:t>
        <a:bodyPr/>
        <a:lstStyle/>
        <a:p>
          <a:endParaRPr lang="en-US"/>
        </a:p>
      </dgm:t>
    </dgm:pt>
    <dgm:pt modelId="{D76EF169-3075-4002-8A4A-A8F381C32579}" type="sibTrans" cxnId="{30AA0CF3-3787-45E9-BDDF-727DEC3BD28E}">
      <dgm:prSet/>
      <dgm:spPr/>
      <dgm:t>
        <a:bodyPr/>
        <a:lstStyle/>
        <a:p>
          <a:endParaRPr lang="en-US"/>
        </a:p>
      </dgm:t>
    </dgm:pt>
    <dgm:pt modelId="{F3D1BC08-EC84-4AF1-A015-93D9370AE746}">
      <dgm:prSet phldrT="[Text]"/>
      <dgm:spPr/>
      <dgm:t>
        <a:bodyPr/>
        <a:lstStyle/>
        <a:p>
          <a:r>
            <a:rPr lang="en-US" dirty="0" smtClean="0"/>
            <a:t>Lack of training opportunities</a:t>
          </a:r>
          <a:endParaRPr lang="en-US" dirty="0"/>
        </a:p>
      </dgm:t>
    </dgm:pt>
    <dgm:pt modelId="{FB0B87EF-B0B0-4ADE-8937-77EAE4664F3C}" type="parTrans" cxnId="{4B9BC88F-AED6-4FFA-B342-3F68175D42E1}">
      <dgm:prSet/>
      <dgm:spPr/>
      <dgm:t>
        <a:bodyPr/>
        <a:lstStyle/>
        <a:p>
          <a:endParaRPr lang="en-US"/>
        </a:p>
      </dgm:t>
    </dgm:pt>
    <dgm:pt modelId="{061DC2FB-546E-4B3F-A31F-201F13A4CA55}" type="sibTrans" cxnId="{4B9BC88F-AED6-4FFA-B342-3F68175D42E1}">
      <dgm:prSet/>
      <dgm:spPr/>
      <dgm:t>
        <a:bodyPr/>
        <a:lstStyle/>
        <a:p>
          <a:endParaRPr lang="en-US"/>
        </a:p>
      </dgm:t>
    </dgm:pt>
    <dgm:pt modelId="{D105151C-00E0-4728-AC0C-7E7917CEDD17}">
      <dgm:prSet phldrT="[Text]"/>
      <dgm:spPr>
        <a:solidFill>
          <a:srgbClr val="6F64C3"/>
        </a:solidFill>
      </dgm:spPr>
      <dgm:t>
        <a:bodyPr/>
        <a:lstStyle/>
        <a:p>
          <a:r>
            <a:rPr lang="en-US" b="1" dirty="0" smtClean="0"/>
            <a:t>Asks?</a:t>
          </a:r>
          <a:endParaRPr lang="en-US" b="1" dirty="0"/>
        </a:p>
      </dgm:t>
    </dgm:pt>
    <dgm:pt modelId="{284F8939-856F-42C7-8227-8DA7C6D95F1F}" type="parTrans" cxnId="{CCD1CF40-2457-4176-A0D9-D6F6014B1DDD}">
      <dgm:prSet/>
      <dgm:spPr/>
      <dgm:t>
        <a:bodyPr/>
        <a:lstStyle/>
        <a:p>
          <a:endParaRPr lang="en-US"/>
        </a:p>
      </dgm:t>
    </dgm:pt>
    <dgm:pt modelId="{5C2CECBD-52B3-4613-BC37-B5504AC6FC1C}" type="sibTrans" cxnId="{CCD1CF40-2457-4176-A0D9-D6F6014B1DDD}">
      <dgm:prSet/>
      <dgm:spPr/>
      <dgm:t>
        <a:bodyPr/>
        <a:lstStyle/>
        <a:p>
          <a:endParaRPr lang="en-US"/>
        </a:p>
      </dgm:t>
    </dgm:pt>
    <dgm:pt modelId="{AA888941-EAC7-42B3-A0DE-9D398313EE1E}">
      <dgm:prSet phldrT="[Text]" custT="1"/>
      <dgm:spPr/>
      <dgm:t>
        <a:bodyPr/>
        <a:lstStyle/>
        <a:p>
          <a:r>
            <a:rPr lang="en-US" sz="2400" dirty="0" smtClean="0"/>
            <a:t>Bespoke leadership training for physiotherapists</a:t>
          </a:r>
          <a:endParaRPr lang="en-US" sz="2400" dirty="0"/>
        </a:p>
      </dgm:t>
    </dgm:pt>
    <dgm:pt modelId="{E666A6D5-D311-4886-8CE4-F51261283BFC}" type="parTrans" cxnId="{B0CDE5F4-A8F4-4060-9821-5E67AC643C51}">
      <dgm:prSet/>
      <dgm:spPr/>
      <dgm:t>
        <a:bodyPr/>
        <a:lstStyle/>
        <a:p>
          <a:endParaRPr lang="en-US"/>
        </a:p>
      </dgm:t>
    </dgm:pt>
    <dgm:pt modelId="{411438E4-35F8-4FCD-83F6-C44EFEC893AD}" type="sibTrans" cxnId="{B0CDE5F4-A8F4-4060-9821-5E67AC643C51}">
      <dgm:prSet/>
      <dgm:spPr/>
      <dgm:t>
        <a:bodyPr/>
        <a:lstStyle/>
        <a:p>
          <a:endParaRPr lang="en-US"/>
        </a:p>
      </dgm:t>
    </dgm:pt>
    <dgm:pt modelId="{B258021C-450C-4D2E-86B4-16E3A89850C8}">
      <dgm:prSet phldrT="[Text]"/>
      <dgm:spPr/>
      <dgm:t>
        <a:bodyPr/>
        <a:lstStyle/>
        <a:p>
          <a:r>
            <a:rPr lang="en-US" dirty="0" smtClean="0"/>
            <a:t>Medical/nursing dominance of roles</a:t>
          </a:r>
          <a:endParaRPr lang="en-US" dirty="0"/>
        </a:p>
      </dgm:t>
    </dgm:pt>
    <dgm:pt modelId="{43556935-4B41-453A-AA77-31AE3381843B}" type="parTrans" cxnId="{90815AF6-BE1B-4E55-A2ED-D32A460D18D3}">
      <dgm:prSet/>
      <dgm:spPr/>
      <dgm:t>
        <a:bodyPr/>
        <a:lstStyle/>
        <a:p>
          <a:endParaRPr lang="en-US"/>
        </a:p>
      </dgm:t>
    </dgm:pt>
    <dgm:pt modelId="{A88DAAEA-6B4D-4640-ADE8-768E8BAC63E4}" type="sibTrans" cxnId="{90815AF6-BE1B-4E55-A2ED-D32A460D18D3}">
      <dgm:prSet/>
      <dgm:spPr/>
      <dgm:t>
        <a:bodyPr/>
        <a:lstStyle/>
        <a:p>
          <a:endParaRPr lang="en-US"/>
        </a:p>
      </dgm:t>
    </dgm:pt>
    <dgm:pt modelId="{887D22D2-EF5A-460F-87B6-2C57D6340E00}">
      <dgm:prSet phldrT="[Text]" custT="1"/>
      <dgm:spPr/>
      <dgm:t>
        <a:bodyPr/>
        <a:lstStyle/>
        <a:p>
          <a:r>
            <a:rPr lang="en-US" sz="2400" dirty="0" smtClean="0"/>
            <a:t>Mentoring opportunities</a:t>
          </a:r>
          <a:endParaRPr lang="en-US" sz="2400" dirty="0"/>
        </a:p>
      </dgm:t>
    </dgm:pt>
    <dgm:pt modelId="{D57991CE-8224-4C95-8B6F-45B0EDF8D9C0}" type="parTrans" cxnId="{FD793B5E-780D-485D-9019-A9649F756F06}">
      <dgm:prSet/>
      <dgm:spPr/>
      <dgm:t>
        <a:bodyPr/>
        <a:lstStyle/>
        <a:p>
          <a:endParaRPr lang="en-US"/>
        </a:p>
      </dgm:t>
    </dgm:pt>
    <dgm:pt modelId="{68BD2368-BCF8-4902-AD1C-3FFC41402338}" type="sibTrans" cxnId="{FD793B5E-780D-485D-9019-A9649F756F06}">
      <dgm:prSet/>
      <dgm:spPr/>
      <dgm:t>
        <a:bodyPr/>
        <a:lstStyle/>
        <a:p>
          <a:endParaRPr lang="en-US"/>
        </a:p>
      </dgm:t>
    </dgm:pt>
    <dgm:pt modelId="{ACDA4304-0DA4-4B0A-9EC5-455813BA6D6F}" type="pres">
      <dgm:prSet presAssocID="{2C51EE5D-2724-42B6-B365-6AD80B20C423}" presName="rootnode" presStyleCnt="0">
        <dgm:presLayoutVars>
          <dgm:chMax/>
          <dgm:chPref/>
          <dgm:dir/>
          <dgm:animLvl val="lvl"/>
        </dgm:presLayoutVars>
      </dgm:prSet>
      <dgm:spPr/>
      <dgm:t>
        <a:bodyPr/>
        <a:lstStyle/>
        <a:p>
          <a:endParaRPr lang="en-US"/>
        </a:p>
      </dgm:t>
    </dgm:pt>
    <dgm:pt modelId="{CD441110-2686-404A-B552-39CB6F2AE535}" type="pres">
      <dgm:prSet presAssocID="{C8586FAE-441E-43E6-8958-93D19EDAFBE3}" presName="composite" presStyleCnt="0"/>
      <dgm:spPr/>
    </dgm:pt>
    <dgm:pt modelId="{307D8561-B426-4BDB-B1A7-1C2A4DEAADF9}" type="pres">
      <dgm:prSet presAssocID="{C8586FAE-441E-43E6-8958-93D19EDAFBE3}" presName="bentUpArrow1" presStyleLbl="alignImgPlace1" presStyleIdx="0" presStyleCnt="2"/>
      <dgm:spPr>
        <a:solidFill>
          <a:srgbClr val="FFC000"/>
        </a:solidFill>
      </dgm:spPr>
    </dgm:pt>
    <dgm:pt modelId="{A1B98ADB-330A-4B3D-BAE2-4C59C23E2EDB}" type="pres">
      <dgm:prSet presAssocID="{C8586FAE-441E-43E6-8958-93D19EDAFBE3}" presName="ParentText" presStyleLbl="node1" presStyleIdx="0" presStyleCnt="3" custScaleX="102064" custScaleY="104544" custLinFactNeighborX="-28073" custLinFactNeighborY="2008">
        <dgm:presLayoutVars>
          <dgm:chMax val="1"/>
          <dgm:chPref val="1"/>
          <dgm:bulletEnabled val="1"/>
        </dgm:presLayoutVars>
      </dgm:prSet>
      <dgm:spPr/>
      <dgm:t>
        <a:bodyPr/>
        <a:lstStyle/>
        <a:p>
          <a:endParaRPr lang="en-US"/>
        </a:p>
      </dgm:t>
    </dgm:pt>
    <dgm:pt modelId="{D1FBFDA4-0621-45AC-BA7E-ED95B5B90A79}" type="pres">
      <dgm:prSet presAssocID="{C8586FAE-441E-43E6-8958-93D19EDAFBE3}" presName="ChildText" presStyleLbl="revTx" presStyleIdx="0" presStyleCnt="3" custScaleX="398312" custLinFactX="29071" custLinFactNeighborX="100000" custLinFactNeighborY="-3222">
        <dgm:presLayoutVars>
          <dgm:chMax val="0"/>
          <dgm:chPref val="0"/>
          <dgm:bulletEnabled val="1"/>
        </dgm:presLayoutVars>
      </dgm:prSet>
      <dgm:spPr/>
      <dgm:t>
        <a:bodyPr/>
        <a:lstStyle/>
        <a:p>
          <a:endParaRPr lang="en-US"/>
        </a:p>
      </dgm:t>
    </dgm:pt>
    <dgm:pt modelId="{66C5D3E9-6A52-447A-A369-A222BC963A5A}" type="pres">
      <dgm:prSet presAssocID="{C2C4B80A-87FE-45E5-B00D-ED71F8CBD838}" presName="sibTrans" presStyleCnt="0"/>
      <dgm:spPr/>
    </dgm:pt>
    <dgm:pt modelId="{2B1637B1-BBC8-42FD-A7F5-4F26EA650E6A}" type="pres">
      <dgm:prSet presAssocID="{3C0BDAC7-9935-4F0D-AEFB-9BB387075D21}" presName="composite" presStyleCnt="0"/>
      <dgm:spPr/>
    </dgm:pt>
    <dgm:pt modelId="{7ACCC817-4A89-49CA-8246-81DF45960385}" type="pres">
      <dgm:prSet presAssocID="{3C0BDAC7-9935-4F0D-AEFB-9BB387075D21}" presName="bentUpArrow1" presStyleLbl="alignImgPlace1" presStyleIdx="1" presStyleCnt="2" custLinFactNeighborX="-10782" custLinFactNeighborY="0"/>
      <dgm:spPr>
        <a:solidFill>
          <a:srgbClr val="002060"/>
        </a:solidFill>
      </dgm:spPr>
    </dgm:pt>
    <dgm:pt modelId="{7A2F224D-C6A1-4FF5-A85F-F2241F03163A}" type="pres">
      <dgm:prSet presAssocID="{3C0BDAC7-9935-4F0D-AEFB-9BB387075D21}" presName="ParentText" presStyleLbl="node1" presStyleIdx="1" presStyleCnt="3" custScaleX="122709" custLinFactNeighborX="-50115">
        <dgm:presLayoutVars>
          <dgm:chMax val="1"/>
          <dgm:chPref val="1"/>
          <dgm:bulletEnabled val="1"/>
        </dgm:presLayoutVars>
      </dgm:prSet>
      <dgm:spPr/>
      <dgm:t>
        <a:bodyPr/>
        <a:lstStyle/>
        <a:p>
          <a:endParaRPr lang="en-US"/>
        </a:p>
      </dgm:t>
    </dgm:pt>
    <dgm:pt modelId="{6BC37552-1AE4-4DC3-A1E0-44818982A975}" type="pres">
      <dgm:prSet presAssocID="{3C0BDAC7-9935-4F0D-AEFB-9BB387075D21}" presName="ChildText" presStyleLbl="revTx" presStyleIdx="1" presStyleCnt="3" custScaleX="435588" custLinFactX="32833" custLinFactNeighborX="100000" custLinFactNeighborY="-6444">
        <dgm:presLayoutVars>
          <dgm:chMax val="0"/>
          <dgm:chPref val="0"/>
          <dgm:bulletEnabled val="1"/>
        </dgm:presLayoutVars>
      </dgm:prSet>
      <dgm:spPr/>
      <dgm:t>
        <a:bodyPr/>
        <a:lstStyle/>
        <a:p>
          <a:endParaRPr lang="en-US"/>
        </a:p>
      </dgm:t>
    </dgm:pt>
    <dgm:pt modelId="{A8A3D976-7C03-4875-AB64-0F2CB4695289}" type="pres">
      <dgm:prSet presAssocID="{D76EF169-3075-4002-8A4A-A8F381C32579}" presName="sibTrans" presStyleCnt="0"/>
      <dgm:spPr/>
    </dgm:pt>
    <dgm:pt modelId="{B41B4351-9D3D-49C0-B7AE-B6B23EAA2C41}" type="pres">
      <dgm:prSet presAssocID="{D105151C-00E0-4728-AC0C-7E7917CEDD17}" presName="composite" presStyleCnt="0"/>
      <dgm:spPr/>
    </dgm:pt>
    <dgm:pt modelId="{9224F7DC-78C2-47FB-96B5-A54800DD4C73}" type="pres">
      <dgm:prSet presAssocID="{D105151C-00E0-4728-AC0C-7E7917CEDD17}" presName="ParentText" presStyleLbl="node1" presStyleIdx="2" presStyleCnt="3" custLinFactNeighborX="-41921" custLinFactNeighborY="1795">
        <dgm:presLayoutVars>
          <dgm:chMax val="1"/>
          <dgm:chPref val="1"/>
          <dgm:bulletEnabled val="1"/>
        </dgm:presLayoutVars>
      </dgm:prSet>
      <dgm:spPr/>
      <dgm:t>
        <a:bodyPr/>
        <a:lstStyle/>
        <a:p>
          <a:endParaRPr lang="en-US"/>
        </a:p>
      </dgm:t>
    </dgm:pt>
    <dgm:pt modelId="{713CA489-6526-45E0-B320-4FE509D1CD44}" type="pres">
      <dgm:prSet presAssocID="{D105151C-00E0-4728-AC0C-7E7917CEDD17}" presName="FinalChildText" presStyleLbl="revTx" presStyleIdx="2" presStyleCnt="3" custScaleX="336628" custScaleY="122382" custLinFactNeighborX="57251" custLinFactNeighborY="2955">
        <dgm:presLayoutVars>
          <dgm:chMax val="0"/>
          <dgm:chPref val="0"/>
          <dgm:bulletEnabled val="1"/>
        </dgm:presLayoutVars>
      </dgm:prSet>
      <dgm:spPr/>
      <dgm:t>
        <a:bodyPr/>
        <a:lstStyle/>
        <a:p>
          <a:endParaRPr lang="en-US"/>
        </a:p>
      </dgm:t>
    </dgm:pt>
  </dgm:ptLst>
  <dgm:cxnLst>
    <dgm:cxn modelId="{FA0EEB60-C749-450C-8DDE-4D58CF014A80}" type="presOf" srcId="{3C0BDAC7-9935-4F0D-AEFB-9BB387075D21}" destId="{7A2F224D-C6A1-4FF5-A85F-F2241F03163A}" srcOrd="0" destOrd="0" presId="urn:microsoft.com/office/officeart/2005/8/layout/StepDownProcess"/>
    <dgm:cxn modelId="{F60C52C6-5B20-496C-84D8-B9943FEF1119}" type="presOf" srcId="{F3D1BC08-EC84-4AF1-A015-93D9370AE746}" destId="{6BC37552-1AE4-4DC3-A1E0-44818982A975}" srcOrd="0" destOrd="0" presId="urn:microsoft.com/office/officeart/2005/8/layout/StepDownProcess"/>
    <dgm:cxn modelId="{5B8F6FD9-5FA7-4764-AE35-EF303AE7D72F}" type="presOf" srcId="{B258021C-450C-4D2E-86B4-16E3A89850C8}" destId="{6BC37552-1AE4-4DC3-A1E0-44818982A975}" srcOrd="0" destOrd="1" presId="urn:microsoft.com/office/officeart/2005/8/layout/StepDownProcess"/>
    <dgm:cxn modelId="{B0CDE5F4-A8F4-4060-9821-5E67AC643C51}" srcId="{D105151C-00E0-4728-AC0C-7E7917CEDD17}" destId="{AA888941-EAC7-42B3-A0DE-9D398313EE1E}" srcOrd="0" destOrd="0" parTransId="{E666A6D5-D311-4886-8CE4-F51261283BFC}" sibTransId="{411438E4-35F8-4FCD-83F6-C44EFEC893AD}"/>
    <dgm:cxn modelId="{CCD1CF40-2457-4176-A0D9-D6F6014B1DDD}" srcId="{2C51EE5D-2724-42B6-B365-6AD80B20C423}" destId="{D105151C-00E0-4728-AC0C-7E7917CEDD17}" srcOrd="2" destOrd="0" parTransId="{284F8939-856F-42C7-8227-8DA7C6D95F1F}" sibTransId="{5C2CECBD-52B3-4613-BC37-B5504AC6FC1C}"/>
    <dgm:cxn modelId="{D2C27CDE-1E52-45A7-9EDA-44BE55526448}" type="presOf" srcId="{C8586FAE-441E-43E6-8958-93D19EDAFBE3}" destId="{A1B98ADB-330A-4B3D-BAE2-4C59C23E2EDB}" srcOrd="0" destOrd="0" presId="urn:microsoft.com/office/officeart/2005/8/layout/StepDownProcess"/>
    <dgm:cxn modelId="{F3580877-482C-4941-8407-2E0EF3B8B6B8}" type="presOf" srcId="{2C51EE5D-2724-42B6-B365-6AD80B20C423}" destId="{ACDA4304-0DA4-4B0A-9EC5-455813BA6D6F}" srcOrd="0" destOrd="0" presId="urn:microsoft.com/office/officeart/2005/8/layout/StepDownProcess"/>
    <dgm:cxn modelId="{4B9BC88F-AED6-4FFA-B342-3F68175D42E1}" srcId="{3C0BDAC7-9935-4F0D-AEFB-9BB387075D21}" destId="{F3D1BC08-EC84-4AF1-A015-93D9370AE746}" srcOrd="0" destOrd="0" parTransId="{FB0B87EF-B0B0-4ADE-8937-77EAE4664F3C}" sibTransId="{061DC2FB-546E-4B3F-A31F-201F13A4CA55}"/>
    <dgm:cxn modelId="{57AFC84A-CB1C-473A-B8F3-C34F0A06F508}" srcId="{2C51EE5D-2724-42B6-B365-6AD80B20C423}" destId="{C8586FAE-441E-43E6-8958-93D19EDAFBE3}" srcOrd="0" destOrd="0" parTransId="{BF983C8B-C456-4815-8BF3-3BAFAE597D73}" sibTransId="{C2C4B80A-87FE-45E5-B00D-ED71F8CBD838}"/>
    <dgm:cxn modelId="{1B830AFB-732C-49CD-955D-F4DFA76060B5}" type="presOf" srcId="{E14218A8-55AC-4CFB-ABB8-90F652CAD632}" destId="{D1FBFDA4-0621-45AC-BA7E-ED95B5B90A79}" srcOrd="0" destOrd="0" presId="urn:microsoft.com/office/officeart/2005/8/layout/StepDownProcess"/>
    <dgm:cxn modelId="{B761EC99-ECE8-4EF5-8B86-CDC48CE9DCF0}" type="presOf" srcId="{D105151C-00E0-4728-AC0C-7E7917CEDD17}" destId="{9224F7DC-78C2-47FB-96B5-A54800DD4C73}" srcOrd="0" destOrd="0" presId="urn:microsoft.com/office/officeart/2005/8/layout/StepDownProcess"/>
    <dgm:cxn modelId="{B9655F2D-B3D6-411B-8654-B5AC6686E79C}" srcId="{C8586FAE-441E-43E6-8958-93D19EDAFBE3}" destId="{E14218A8-55AC-4CFB-ABB8-90F652CAD632}" srcOrd="0" destOrd="0" parTransId="{E37AA840-0331-4840-AAAA-DA50D184D5FE}" sibTransId="{B419A09E-878B-4FE1-BB74-4F97274B51E3}"/>
    <dgm:cxn modelId="{FD793B5E-780D-485D-9019-A9649F756F06}" srcId="{D105151C-00E0-4728-AC0C-7E7917CEDD17}" destId="{887D22D2-EF5A-460F-87B6-2C57D6340E00}" srcOrd="1" destOrd="0" parTransId="{D57991CE-8224-4C95-8B6F-45B0EDF8D9C0}" sibTransId="{68BD2368-BCF8-4902-AD1C-3FFC41402338}"/>
    <dgm:cxn modelId="{90815AF6-BE1B-4E55-A2ED-D32A460D18D3}" srcId="{3C0BDAC7-9935-4F0D-AEFB-9BB387075D21}" destId="{B258021C-450C-4D2E-86B4-16E3A89850C8}" srcOrd="1" destOrd="0" parTransId="{43556935-4B41-453A-AA77-31AE3381843B}" sibTransId="{A88DAAEA-6B4D-4640-ADE8-768E8BAC63E4}"/>
    <dgm:cxn modelId="{7C4A4609-C826-43CB-9659-BEFA96A3FF7F}" type="presOf" srcId="{887D22D2-EF5A-460F-87B6-2C57D6340E00}" destId="{713CA489-6526-45E0-B320-4FE509D1CD44}" srcOrd="0" destOrd="1" presId="urn:microsoft.com/office/officeart/2005/8/layout/StepDownProcess"/>
    <dgm:cxn modelId="{AB254CCB-EFCA-410D-981F-13E8291FF8BA}" type="presOf" srcId="{AA888941-EAC7-42B3-A0DE-9D398313EE1E}" destId="{713CA489-6526-45E0-B320-4FE509D1CD44}" srcOrd="0" destOrd="0" presId="urn:microsoft.com/office/officeart/2005/8/layout/StepDownProcess"/>
    <dgm:cxn modelId="{30AA0CF3-3787-45E9-BDDF-727DEC3BD28E}" srcId="{2C51EE5D-2724-42B6-B365-6AD80B20C423}" destId="{3C0BDAC7-9935-4F0D-AEFB-9BB387075D21}" srcOrd="1" destOrd="0" parTransId="{35839E98-E19D-4A77-933A-9C24CC032DCC}" sibTransId="{D76EF169-3075-4002-8A4A-A8F381C32579}"/>
    <dgm:cxn modelId="{F672BA9C-95AF-4B2C-999C-2DB63E6B7A7C}" type="presParOf" srcId="{ACDA4304-0DA4-4B0A-9EC5-455813BA6D6F}" destId="{CD441110-2686-404A-B552-39CB6F2AE535}" srcOrd="0" destOrd="0" presId="urn:microsoft.com/office/officeart/2005/8/layout/StepDownProcess"/>
    <dgm:cxn modelId="{8951A2FB-9CFD-479B-83CD-13B8440C0779}" type="presParOf" srcId="{CD441110-2686-404A-B552-39CB6F2AE535}" destId="{307D8561-B426-4BDB-B1A7-1C2A4DEAADF9}" srcOrd="0" destOrd="0" presId="urn:microsoft.com/office/officeart/2005/8/layout/StepDownProcess"/>
    <dgm:cxn modelId="{04BF976C-D95B-4F9C-88EF-E81290A16119}" type="presParOf" srcId="{CD441110-2686-404A-B552-39CB6F2AE535}" destId="{A1B98ADB-330A-4B3D-BAE2-4C59C23E2EDB}" srcOrd="1" destOrd="0" presId="urn:microsoft.com/office/officeart/2005/8/layout/StepDownProcess"/>
    <dgm:cxn modelId="{E1BD9EBF-25B6-4461-A602-1DEF381ED3C8}" type="presParOf" srcId="{CD441110-2686-404A-B552-39CB6F2AE535}" destId="{D1FBFDA4-0621-45AC-BA7E-ED95B5B90A79}" srcOrd="2" destOrd="0" presId="urn:microsoft.com/office/officeart/2005/8/layout/StepDownProcess"/>
    <dgm:cxn modelId="{CD285DD5-3921-465F-B598-E553BB6C4DD2}" type="presParOf" srcId="{ACDA4304-0DA4-4B0A-9EC5-455813BA6D6F}" destId="{66C5D3E9-6A52-447A-A369-A222BC963A5A}" srcOrd="1" destOrd="0" presId="urn:microsoft.com/office/officeart/2005/8/layout/StepDownProcess"/>
    <dgm:cxn modelId="{45A1173D-6A4C-4556-A14D-9A5B36110C95}" type="presParOf" srcId="{ACDA4304-0DA4-4B0A-9EC5-455813BA6D6F}" destId="{2B1637B1-BBC8-42FD-A7F5-4F26EA650E6A}" srcOrd="2" destOrd="0" presId="urn:microsoft.com/office/officeart/2005/8/layout/StepDownProcess"/>
    <dgm:cxn modelId="{F1DB379B-9438-47F0-A63A-266047E18E18}" type="presParOf" srcId="{2B1637B1-BBC8-42FD-A7F5-4F26EA650E6A}" destId="{7ACCC817-4A89-49CA-8246-81DF45960385}" srcOrd="0" destOrd="0" presId="urn:microsoft.com/office/officeart/2005/8/layout/StepDownProcess"/>
    <dgm:cxn modelId="{DB1E86E8-B0FF-4D41-AE70-B8F6E2B1E95F}" type="presParOf" srcId="{2B1637B1-BBC8-42FD-A7F5-4F26EA650E6A}" destId="{7A2F224D-C6A1-4FF5-A85F-F2241F03163A}" srcOrd="1" destOrd="0" presId="urn:microsoft.com/office/officeart/2005/8/layout/StepDownProcess"/>
    <dgm:cxn modelId="{3F4F18F3-86EB-45B4-9EA0-EE38CE9E0892}" type="presParOf" srcId="{2B1637B1-BBC8-42FD-A7F5-4F26EA650E6A}" destId="{6BC37552-1AE4-4DC3-A1E0-44818982A975}" srcOrd="2" destOrd="0" presId="urn:microsoft.com/office/officeart/2005/8/layout/StepDownProcess"/>
    <dgm:cxn modelId="{FA6A502D-8C3A-4303-937E-6531A6B433CD}" type="presParOf" srcId="{ACDA4304-0DA4-4B0A-9EC5-455813BA6D6F}" destId="{A8A3D976-7C03-4875-AB64-0F2CB4695289}" srcOrd="3" destOrd="0" presId="urn:microsoft.com/office/officeart/2005/8/layout/StepDownProcess"/>
    <dgm:cxn modelId="{FC5B0734-4025-4BE8-BBC0-FA78ECA71807}" type="presParOf" srcId="{ACDA4304-0DA4-4B0A-9EC5-455813BA6D6F}" destId="{B41B4351-9D3D-49C0-B7AE-B6B23EAA2C41}" srcOrd="4" destOrd="0" presId="urn:microsoft.com/office/officeart/2005/8/layout/StepDownProcess"/>
    <dgm:cxn modelId="{781EEC6C-BC83-43D9-9B19-6CDDE58FD982}" type="presParOf" srcId="{B41B4351-9D3D-49C0-B7AE-B6B23EAA2C41}" destId="{9224F7DC-78C2-47FB-96B5-A54800DD4C73}" srcOrd="0" destOrd="0" presId="urn:microsoft.com/office/officeart/2005/8/layout/StepDownProcess"/>
    <dgm:cxn modelId="{E2BE57D8-7462-4AC8-A2E5-D90506D37B8D}" type="presParOf" srcId="{B41B4351-9D3D-49C0-B7AE-B6B23EAA2C41}" destId="{713CA489-6526-45E0-B320-4FE509D1CD44}"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D8561-B426-4BDB-B1A7-1C2A4DEAADF9}">
      <dsp:nvSpPr>
        <dsp:cNvPr id="0" name=""/>
        <dsp:cNvSpPr/>
      </dsp:nvSpPr>
      <dsp:spPr>
        <a:xfrm rot="5400000">
          <a:off x="1279565" y="1292023"/>
          <a:ext cx="1117240" cy="1271938"/>
        </a:xfrm>
        <a:prstGeom prst="bentUpArrow">
          <a:avLst>
            <a:gd name="adj1" fmla="val 32840"/>
            <a:gd name="adj2" fmla="val 25000"/>
            <a:gd name="adj3" fmla="val 3578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98ADB-330A-4B3D-BAE2-4C59C23E2EDB}">
      <dsp:nvSpPr>
        <dsp:cNvPr id="0" name=""/>
        <dsp:cNvSpPr/>
      </dsp:nvSpPr>
      <dsp:spPr>
        <a:xfrm>
          <a:off x="436165" y="50065"/>
          <a:ext cx="1919593" cy="1376302"/>
        </a:xfrm>
        <a:prstGeom prst="roundRect">
          <a:avLst>
            <a:gd name="adj" fmla="val 1667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Insight</a:t>
          </a:r>
          <a:endParaRPr lang="en-US" sz="2800" b="1" kern="1200" dirty="0"/>
        </a:p>
      </dsp:txBody>
      <dsp:txXfrm>
        <a:off x="503363" y="117263"/>
        <a:ext cx="1785197" cy="1241906"/>
      </dsp:txXfrm>
    </dsp:sp>
    <dsp:sp modelId="{D1FBFDA4-0621-45AC-BA7E-ED95B5B90A79}">
      <dsp:nvSpPr>
        <dsp:cNvPr id="0" name=""/>
        <dsp:cNvSpPr/>
      </dsp:nvSpPr>
      <dsp:spPr>
        <a:xfrm>
          <a:off x="2589597" y="144814"/>
          <a:ext cx="5448494" cy="106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Member Insight to understand perceptions of leadership </a:t>
          </a:r>
          <a:endParaRPr lang="en-US" sz="2400" kern="1200" dirty="0"/>
        </a:p>
      </dsp:txBody>
      <dsp:txXfrm>
        <a:off x="2589597" y="144814"/>
        <a:ext cx="5448494" cy="1064038"/>
      </dsp:txXfrm>
    </dsp:sp>
    <dsp:sp modelId="{7ACCC817-4A89-49CA-8246-81DF45960385}">
      <dsp:nvSpPr>
        <dsp:cNvPr id="0" name=""/>
        <dsp:cNvSpPr/>
      </dsp:nvSpPr>
      <dsp:spPr>
        <a:xfrm rot="5400000">
          <a:off x="4012651" y="2770866"/>
          <a:ext cx="1117240" cy="1271938"/>
        </a:xfrm>
        <a:prstGeom prst="bentUpArrow">
          <a:avLst>
            <a:gd name="adj1" fmla="val 32840"/>
            <a:gd name="adj2" fmla="val 25000"/>
            <a:gd name="adj3" fmla="val 3578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F224D-C6A1-4FF5-A85F-F2241F03163A}">
      <dsp:nvSpPr>
        <dsp:cNvPr id="0" name=""/>
        <dsp:cNvSpPr/>
      </dsp:nvSpPr>
      <dsp:spPr>
        <a:xfrm>
          <a:off x="2697688" y="1532383"/>
          <a:ext cx="2307879" cy="1316481"/>
        </a:xfrm>
        <a:prstGeom prst="roundRect">
          <a:avLst>
            <a:gd name="adj" fmla="val 1667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Perceptions?</a:t>
          </a:r>
          <a:endParaRPr lang="en-US" sz="2800" b="1" kern="1200" dirty="0"/>
        </a:p>
      </dsp:txBody>
      <dsp:txXfrm>
        <a:off x="2761965" y="1596660"/>
        <a:ext cx="2179325" cy="1187927"/>
      </dsp:txXfrm>
    </dsp:sp>
    <dsp:sp modelId="{6BC37552-1AE4-4DC3-A1E0-44818982A975}">
      <dsp:nvSpPr>
        <dsp:cNvPr id="0" name=""/>
        <dsp:cNvSpPr/>
      </dsp:nvSpPr>
      <dsp:spPr>
        <a:xfrm>
          <a:off x="5256335" y="1589373"/>
          <a:ext cx="5958391" cy="106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Lack of training opportunities</a:t>
          </a:r>
          <a:endParaRPr lang="en-US" sz="2600" kern="1200" dirty="0"/>
        </a:p>
        <a:p>
          <a:pPr marL="228600" lvl="1" indent="-228600" algn="l" defTabSz="1155700">
            <a:lnSpc>
              <a:spcPct val="90000"/>
            </a:lnSpc>
            <a:spcBef>
              <a:spcPct val="0"/>
            </a:spcBef>
            <a:spcAft>
              <a:spcPct val="15000"/>
            </a:spcAft>
            <a:buChar char="••"/>
          </a:pPr>
          <a:r>
            <a:rPr lang="en-US" sz="2600" kern="1200" dirty="0" smtClean="0"/>
            <a:t>Medical/nursing dominance of roles</a:t>
          </a:r>
          <a:endParaRPr lang="en-US" sz="2600" kern="1200" dirty="0"/>
        </a:p>
      </dsp:txBody>
      <dsp:txXfrm>
        <a:off x="5256335" y="1589373"/>
        <a:ext cx="5958391" cy="1064038"/>
      </dsp:txXfrm>
    </dsp:sp>
    <dsp:sp modelId="{9224F7DC-78C2-47FB-96B5-A54800DD4C73}">
      <dsp:nvSpPr>
        <dsp:cNvPr id="0" name=""/>
        <dsp:cNvSpPr/>
      </dsp:nvSpPr>
      <dsp:spPr>
        <a:xfrm>
          <a:off x="5266155" y="3034856"/>
          <a:ext cx="1880774" cy="1316481"/>
        </a:xfrm>
        <a:prstGeom prst="roundRect">
          <a:avLst>
            <a:gd name="adj" fmla="val 16670"/>
          </a:avLst>
        </a:prstGeom>
        <a:solidFill>
          <a:srgbClr val="6F64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Asks?</a:t>
          </a:r>
          <a:endParaRPr lang="en-US" sz="2800" b="1" kern="1200" dirty="0"/>
        </a:p>
      </dsp:txBody>
      <dsp:txXfrm>
        <a:off x="5330432" y="3099133"/>
        <a:ext cx="1752220" cy="1187927"/>
      </dsp:txXfrm>
    </dsp:sp>
    <dsp:sp modelId="{713CA489-6526-45E0-B320-4FE509D1CD44}">
      <dsp:nvSpPr>
        <dsp:cNvPr id="0" name=""/>
        <dsp:cNvSpPr/>
      </dsp:nvSpPr>
      <dsp:spPr>
        <a:xfrm>
          <a:off x="7100091" y="3049146"/>
          <a:ext cx="4604721" cy="130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Bespoke leadership training for physiotherapists</a:t>
          </a:r>
          <a:endParaRPr lang="en-US" sz="2400" kern="1200" dirty="0"/>
        </a:p>
        <a:p>
          <a:pPr marL="228600" lvl="1" indent="-228600" algn="l" defTabSz="1066800">
            <a:lnSpc>
              <a:spcPct val="90000"/>
            </a:lnSpc>
            <a:spcBef>
              <a:spcPct val="0"/>
            </a:spcBef>
            <a:spcAft>
              <a:spcPct val="15000"/>
            </a:spcAft>
            <a:buChar char="••"/>
          </a:pPr>
          <a:r>
            <a:rPr lang="en-US" sz="2400" kern="1200" dirty="0" smtClean="0"/>
            <a:t>Mentoring opportunities</a:t>
          </a:r>
          <a:endParaRPr lang="en-US" sz="2400" kern="1200" dirty="0"/>
        </a:p>
      </dsp:txBody>
      <dsp:txXfrm>
        <a:off x="7100091" y="3049146"/>
        <a:ext cx="4604721" cy="130219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210D-7FF2-A742-B32B-47074288530F}"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have just stepped out of clinical practice. I worked for 16 years, acute Trusts, neurology.</a:t>
            </a:r>
          </a:p>
          <a:p>
            <a:endParaRPr lang="en-GB" baseline="0" dirty="0" smtClean="0"/>
          </a:p>
          <a:p>
            <a:r>
              <a:rPr lang="en-GB" baseline="0" dirty="0" smtClean="0"/>
              <a:t>Only once in 16 years did I interact with the CSP:</a:t>
            </a:r>
          </a:p>
          <a:p>
            <a:pPr marL="228600" indent="-228600">
              <a:buAutoNum type="arabicPeriod"/>
            </a:pPr>
            <a:r>
              <a:rPr lang="en-GB" baseline="0" dirty="0" smtClean="0"/>
              <a:t>Change to contract – Trade Union</a:t>
            </a:r>
          </a:p>
          <a:p>
            <a:endParaRPr lang="en-GB" dirty="0" smtClean="0"/>
          </a:p>
          <a:p>
            <a:r>
              <a:rPr lang="en-GB" dirty="0" smtClean="0"/>
              <a:t>So I know how it feels to be stuck in all of this:</a:t>
            </a:r>
          </a:p>
          <a:p>
            <a:endParaRPr lang="en-GB" dirty="0" smtClean="0"/>
          </a:p>
          <a:p>
            <a:r>
              <a:rPr lang="en-GB" dirty="0" smtClean="0"/>
              <a:t>Increased </a:t>
            </a:r>
            <a:r>
              <a:rPr lang="en-GB" dirty="0" smtClean="0"/>
              <a:t>demand</a:t>
            </a:r>
          </a:p>
          <a:p>
            <a:r>
              <a:rPr lang="en-GB" dirty="0" smtClean="0"/>
              <a:t>Budget constraints</a:t>
            </a:r>
          </a:p>
          <a:p>
            <a:r>
              <a:rPr lang="en-GB" dirty="0" smtClean="0"/>
              <a:t>Increased</a:t>
            </a:r>
            <a:r>
              <a:rPr lang="en-GB" baseline="0" dirty="0" smtClean="0"/>
              <a:t> complexity</a:t>
            </a:r>
          </a:p>
          <a:p>
            <a:r>
              <a:rPr lang="en-GB" baseline="0" dirty="0" smtClean="0"/>
              <a:t>Workforce shortage</a:t>
            </a:r>
          </a:p>
          <a:p>
            <a:endParaRPr lang="en-GB" baseline="0" dirty="0" smtClean="0"/>
          </a:p>
          <a:p>
            <a:r>
              <a:rPr lang="en-GB" baseline="0" dirty="0" smtClean="0"/>
              <a:t>I think I engaged with this environment as well as I could. I drove quality improvement projects, coached and educated more junior staff and advocated for patients.. </a:t>
            </a:r>
          </a:p>
          <a:p>
            <a:endParaRPr lang="en-GB" baseline="0" dirty="0" smtClean="0"/>
          </a:p>
          <a:p>
            <a:r>
              <a:rPr lang="en-GB" baseline="0" dirty="0" smtClean="0"/>
              <a:t>For me, what was missing was a clarity and confidence in my own leadership skills. </a:t>
            </a:r>
            <a:endParaRPr lang="en-GB" dirty="0"/>
          </a:p>
        </p:txBody>
      </p:sp>
      <p:sp>
        <p:nvSpPr>
          <p:cNvPr id="4" name="Slide Number Placeholder 3"/>
          <p:cNvSpPr>
            <a:spLocks noGrp="1"/>
          </p:cNvSpPr>
          <p:nvPr>
            <p:ph type="sldNum" sz="quarter" idx="10"/>
          </p:nvPr>
        </p:nvSpPr>
        <p:spPr/>
        <p:txBody>
          <a:bodyPr/>
          <a:lstStyle/>
          <a:p>
            <a:fld id="{F7A01562-B7EA-4272-B40E-D490078E6FCD}" type="slidenum">
              <a:rPr lang="en-GB" smtClean="0"/>
              <a:t>2</a:t>
            </a:fld>
            <a:endParaRPr lang="en-GB"/>
          </a:p>
        </p:txBody>
      </p:sp>
    </p:spTree>
    <p:extLst>
      <p:ext uri="{BB962C8B-B14F-4D97-AF65-F5344CB8AC3E}">
        <p14:creationId xmlns:p14="http://schemas.microsoft.com/office/powerpoint/2010/main" val="106560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11</a:t>
            </a:fld>
            <a:endParaRPr lang="en-US"/>
          </a:p>
        </p:txBody>
      </p:sp>
    </p:spTree>
    <p:extLst>
      <p:ext uri="{BB962C8B-B14F-4D97-AF65-F5344CB8AC3E}">
        <p14:creationId xmlns:p14="http://schemas.microsoft.com/office/powerpoint/2010/main" val="100560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what if you want to just dip your toe in what the CSP has to offer? </a:t>
            </a:r>
          </a:p>
          <a:p>
            <a:endParaRPr lang="en-GB" dirty="0" smtClean="0"/>
          </a:p>
          <a:p>
            <a:r>
              <a:rPr lang="en-GB" dirty="0" smtClean="0"/>
              <a:t>What if you just want to meet us, look at opportunities</a:t>
            </a:r>
            <a:r>
              <a:rPr lang="en-GB" baseline="0" dirty="0" smtClean="0"/>
              <a:t> and have a discussion?</a:t>
            </a:r>
          </a:p>
          <a:p>
            <a:endParaRPr lang="en-GB" baseline="0" dirty="0" smtClean="0"/>
          </a:p>
          <a:p>
            <a:r>
              <a:rPr lang="en-GB" baseline="0" dirty="0" smtClean="0"/>
              <a:t>We have a team of professional advisers who will come and see you where you are – anywhere.</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12</a:t>
            </a:fld>
            <a:endParaRPr lang="en-US"/>
          </a:p>
        </p:txBody>
      </p:sp>
    </p:spTree>
    <p:extLst>
      <p:ext uri="{BB962C8B-B14F-4D97-AF65-F5344CB8AC3E}">
        <p14:creationId xmlns:p14="http://schemas.microsoft.com/office/powerpoint/2010/main" val="580347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a:t>
            </a:r>
            <a:r>
              <a:rPr lang="en-GB" baseline="0" dirty="0" smtClean="0"/>
              <a:t> year, when I started at the CSP I wrote a short piece for Frontline about this because I thought it was such a fantastic service, but one that I had no idea about.</a:t>
            </a:r>
          </a:p>
          <a:p>
            <a:endParaRPr lang="en-GB" baseline="0" dirty="0" smtClean="0"/>
          </a:p>
          <a:p>
            <a:r>
              <a:rPr lang="en-GB" baseline="0" dirty="0" smtClean="0"/>
              <a:t>I have now done several visits myself and can see the benefits from both sides. </a:t>
            </a:r>
          </a:p>
          <a:p>
            <a:endParaRPr lang="en-GB" baseline="0" dirty="0" smtClean="0"/>
          </a:p>
          <a:p>
            <a:r>
              <a:rPr lang="en-GB" baseline="0" dirty="0" smtClean="0"/>
              <a:t>For you:</a:t>
            </a:r>
          </a:p>
          <a:p>
            <a:pPr marL="171450" indent="-171450">
              <a:buFontTx/>
              <a:buChar char="-"/>
            </a:pPr>
            <a:r>
              <a:rPr lang="en-GB" baseline="0" dirty="0" smtClean="0"/>
              <a:t>Get a face and a name at the CSP (friendly, want to help, want to listen, not London-centric)</a:t>
            </a:r>
          </a:p>
          <a:p>
            <a:pPr marL="171450" indent="-171450">
              <a:buFontTx/>
              <a:buChar char="-"/>
            </a:pPr>
            <a:r>
              <a:rPr lang="en-GB" dirty="0" smtClean="0"/>
              <a:t>Develop a relationship so you can more clearly understand what the</a:t>
            </a:r>
            <a:r>
              <a:rPr lang="en-GB" baseline="0" dirty="0" smtClean="0"/>
              <a:t> CSP has to offer for you as an individual, service or region</a:t>
            </a:r>
          </a:p>
          <a:p>
            <a:pPr marL="171450" indent="-171450">
              <a:buFontTx/>
              <a:buChar char="-"/>
            </a:pPr>
            <a:r>
              <a:rPr lang="en-GB" baseline="0" dirty="0" smtClean="0"/>
              <a:t>If you have a new or innovative service, something you are really proud of, we can help showcase this.</a:t>
            </a:r>
          </a:p>
          <a:p>
            <a:pPr marL="171450" indent="-171450">
              <a:buFontTx/>
              <a:buChar char="-"/>
            </a:pPr>
            <a:r>
              <a:rPr lang="en-GB" baseline="0" dirty="0" smtClean="0"/>
              <a:t>If you are struggling with managing change, starting or progressing a project – we can help troubleshoot</a:t>
            </a:r>
          </a:p>
          <a:p>
            <a:pPr marL="171450" indent="-171450">
              <a:buFontTx/>
              <a:buChar char="-"/>
            </a:pPr>
            <a:endParaRPr lang="en-GB" baseline="0" dirty="0" smtClean="0"/>
          </a:p>
          <a:p>
            <a:pPr marL="0" indent="0">
              <a:buFontTx/>
              <a:buNone/>
            </a:pPr>
            <a:r>
              <a:rPr lang="en-GB" baseline="0" dirty="0" smtClean="0"/>
              <a:t>But this isn’t all. In engaging with us in this way, you are contributing to the bigger picture.</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13</a:t>
            </a:fld>
            <a:endParaRPr lang="en-US"/>
          </a:p>
        </p:txBody>
      </p:sp>
    </p:spTree>
    <p:extLst>
      <p:ext uri="{BB962C8B-B14F-4D97-AF65-F5344CB8AC3E}">
        <p14:creationId xmlns:p14="http://schemas.microsoft.com/office/powerpoint/2010/main" val="64451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Healthcare is moving at an</a:t>
            </a:r>
            <a:r>
              <a:rPr lang="en-GB" baseline="0" dirty="0" smtClean="0"/>
              <a:t> incredibly fast pace and we as your professional body need to constantly check-in and verify with our members. We need to make sure that the idea of how it is in practice is actually the reality. Also, although we have some physiotherapists on the staff team and some who still practice, it is impossible to represent all the clinical specialities and all the regions of the UK internally. We therefore need to have contact with members to understand issues on the ground and make sure we are as relevant as we can be across the board.</a:t>
            </a:r>
          </a:p>
          <a:p>
            <a:endParaRPr lang="en-GB" baseline="0" dirty="0" smtClean="0"/>
          </a:p>
          <a:p>
            <a:r>
              <a:rPr lang="en-GB" baseline="0" dirty="0" smtClean="0"/>
              <a:t>A service visit also enables us to make a contact, beyond the membership number and email we hold for you in our data system. It helps us to build a network of clinicians who can help us inform the work we do and who can influence at a local level. </a:t>
            </a:r>
          </a:p>
          <a:p>
            <a:endParaRPr lang="en-GB" baseline="0" dirty="0" smtClean="0"/>
          </a:p>
          <a:p>
            <a:r>
              <a:rPr lang="en-GB" baseline="0" dirty="0" smtClean="0"/>
              <a:t>Examples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14</a:t>
            </a:fld>
            <a:endParaRPr lang="en-US"/>
          </a:p>
        </p:txBody>
      </p:sp>
    </p:spTree>
    <p:extLst>
      <p:ext uri="{BB962C8B-B14F-4D97-AF65-F5344CB8AC3E}">
        <p14:creationId xmlns:p14="http://schemas.microsoft.com/office/powerpoint/2010/main" val="58407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smtClean="0"/>
              <a:t>Farnham</a:t>
            </a:r>
            <a:r>
              <a:rPr lang="en-GB" baseline="0" dirty="0" smtClean="0"/>
              <a:t> integrated care centre</a:t>
            </a:r>
          </a:p>
          <a:p>
            <a:pPr marL="0" indent="0">
              <a:buNone/>
            </a:pPr>
            <a:r>
              <a:rPr lang="en-GB" baseline="0" dirty="0" smtClean="0"/>
              <a:t>Service visit was to collect information to write a case study on their First Contact Physio service to use as an example of good practice for our work on FCP with NHS England</a:t>
            </a:r>
          </a:p>
          <a:p>
            <a:pPr marL="0" indent="0">
              <a:buNone/>
            </a:pPr>
            <a:endParaRPr lang="en-GB" baseline="0" dirty="0" smtClean="0"/>
          </a:p>
          <a:p>
            <a:pPr marL="0" indent="0">
              <a:buNone/>
            </a:pPr>
            <a:r>
              <a:rPr lang="en-GB" baseline="0" dirty="0" smtClean="0"/>
              <a:t>Outcome – achieved, but also learnt about how the experience that the service lead had with approaching and influencing her CCG. She volunteered to be a contact for other services who need to know how to go about this. This has benefits for other members.</a:t>
            </a:r>
          </a:p>
          <a:p>
            <a:pPr marL="0" indent="0">
              <a:buNone/>
            </a:pPr>
            <a:endParaRPr lang="en-GB" baseline="0" dirty="0" smtClean="0"/>
          </a:p>
          <a:p>
            <a:pPr marL="0" indent="0">
              <a:buNone/>
            </a:pPr>
            <a:r>
              <a:rPr lang="en-GB" baseline="0" dirty="0" smtClean="0"/>
              <a:t>2) Richmond Physiotherapy</a:t>
            </a:r>
          </a:p>
          <a:p>
            <a:pPr marL="0" indent="0">
              <a:buNone/>
            </a:pPr>
            <a:r>
              <a:rPr lang="en-GB" baseline="0" dirty="0" smtClean="0"/>
              <a:t>Service visit asked for to inform them about AHP Fit Note. This was done, but they also wanted to know about all these other things which we were able to discuss, signpost and give practical advice. Response was very positive. </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15</a:t>
            </a:fld>
            <a:endParaRPr lang="en-US"/>
          </a:p>
        </p:txBody>
      </p:sp>
    </p:spTree>
    <p:extLst>
      <p:ext uri="{BB962C8B-B14F-4D97-AF65-F5344CB8AC3E}">
        <p14:creationId xmlns:p14="http://schemas.microsoft.com/office/powerpoint/2010/main" val="416904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Leadership is and has been a very hot topic in the NHS. Why? Much to do with</a:t>
            </a:r>
            <a:r>
              <a:rPr lang="en-GB" baseline="0" dirty="0" smtClean="0"/>
              <a:t> high profile failures of care where leadership (managerial and clinical) was very clearly lacking. E.g. Mid-staffs</a:t>
            </a:r>
          </a:p>
          <a:p>
            <a:endParaRPr lang="en-GB" baseline="0" dirty="0" smtClean="0"/>
          </a:p>
          <a:p>
            <a:r>
              <a:rPr lang="en-GB" baseline="0" dirty="0" smtClean="0"/>
              <a:t>Also to do with the pressing need for change and transformation of healthcare due to changing population demographics and finite resources. </a:t>
            </a:r>
          </a:p>
          <a:p>
            <a:endParaRPr lang="en-GB" baseline="0" dirty="0" smtClean="0"/>
          </a:p>
          <a:p>
            <a:r>
              <a:rPr lang="en-GB" baseline="0" dirty="0" smtClean="0"/>
              <a:t>But how often in our busy clinics do we see this……………………</a:t>
            </a:r>
          </a:p>
          <a:p>
            <a:endParaRPr lang="en-GB" baseline="0" dirty="0" smtClean="0"/>
          </a:p>
          <a:p>
            <a:r>
              <a:rPr lang="en-GB" baseline="0" dirty="0" smtClean="0"/>
              <a:t>For me, the key character in this is ANYBODY – Anybody can take the lead and anybody can make a change.</a:t>
            </a:r>
          </a:p>
          <a:p>
            <a:endParaRPr lang="en-GB" baseline="0" dirty="0" smtClean="0"/>
          </a:p>
          <a:p>
            <a:r>
              <a:rPr lang="en-GB" baseline="0" dirty="0" smtClean="0"/>
              <a:t>So, contrast that apathetical quote with this…..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3</a:t>
            </a:fld>
            <a:endParaRPr lang="en-US"/>
          </a:p>
        </p:txBody>
      </p:sp>
    </p:spTree>
    <p:extLst>
      <p:ext uri="{BB962C8B-B14F-4D97-AF65-F5344CB8AC3E}">
        <p14:creationId xmlns:p14="http://schemas.microsoft.com/office/powerpoint/2010/main" val="377137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Leaders are people who make things happen. </a:t>
            </a:r>
            <a:r>
              <a:rPr lang="en-GB" dirty="0" smtClean="0"/>
              <a:t>They are passionate about what</a:t>
            </a:r>
            <a:r>
              <a:rPr lang="en-GB" baseline="0" dirty="0" smtClean="0"/>
              <a:t> they do.</a:t>
            </a:r>
          </a:p>
          <a:p>
            <a:endParaRPr lang="en-GB" baseline="0" dirty="0" smtClean="0"/>
          </a:p>
          <a:p>
            <a:r>
              <a:rPr lang="en-GB" baseline="0" dirty="0" smtClean="0"/>
              <a:t>Leaders persuade people to change the way they do things to benefit the patients that they treat/colleagues that you represent. </a:t>
            </a:r>
            <a:endParaRPr lang="en-GB" dirty="0" smtClean="0"/>
          </a:p>
          <a:p>
            <a:endParaRPr lang="en-GB" baseline="0" dirty="0" smtClean="0"/>
          </a:p>
          <a:p>
            <a:r>
              <a:rPr lang="en-GB" baseline="0" dirty="0" smtClean="0"/>
              <a:t>They care not </a:t>
            </a:r>
            <a:r>
              <a:rPr lang="en-GB" baseline="0" dirty="0" smtClean="0"/>
              <a:t>only </a:t>
            </a:r>
            <a:r>
              <a:rPr lang="en-GB" baseline="0" dirty="0" smtClean="0"/>
              <a:t>about the </a:t>
            </a:r>
            <a:r>
              <a:rPr lang="en-GB" baseline="0" dirty="0" smtClean="0"/>
              <a:t>cause for which they are working, but also the other people who are involved in the effort. Passion for the work, for the team and for the patients are key to successful leadership in health and social care.</a:t>
            </a:r>
          </a:p>
          <a:p>
            <a:endParaRPr lang="en-GB" baseline="0" dirty="0" smtClean="0"/>
          </a:p>
          <a:p>
            <a:r>
              <a:rPr lang="en-GB" baseline="0" dirty="0" smtClean="0"/>
              <a:t>Leadership is about influencing:</a:t>
            </a:r>
            <a:endParaRPr lang="en-GB" baseline="0" dirty="0" smtClean="0"/>
          </a:p>
          <a:p>
            <a:endParaRPr lang="en-GB" baseline="0" dirty="0" smtClean="0"/>
          </a:p>
          <a:p>
            <a:r>
              <a:rPr lang="en-GB" baseline="0" dirty="0" smtClean="0"/>
              <a:t>Excellent influencing skills require a combination of communication, presentation and assertiveness techniques. It is about modifying your personal style and being aware of the effect you are having on other people. </a:t>
            </a:r>
          </a:p>
          <a:p>
            <a:endParaRPr lang="en-GB" baseline="0" dirty="0" smtClean="0"/>
          </a:p>
          <a:p>
            <a:r>
              <a:rPr lang="en-GB" baseline="0" dirty="0" smtClean="0"/>
              <a:t>Influencing is about being able to move things forward, without pushing, forcing, or telling others what to do. It is about having the confidence and willingness to use your skills to make things happen. </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55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thinking about my favourite character again - ANYBODY</a:t>
            </a:r>
            <a:endParaRPr lang="en-GB" dirty="0" smtClean="0"/>
          </a:p>
          <a:p>
            <a:endParaRPr lang="en-GB" dirty="0" smtClean="0"/>
          </a:p>
          <a:p>
            <a:r>
              <a:rPr lang="en-GB" dirty="0" smtClean="0"/>
              <a:t>This is NOT about salary or position, but about influence and impact</a:t>
            </a:r>
          </a:p>
          <a:p>
            <a:r>
              <a:rPr lang="en-GB" dirty="0" smtClean="0"/>
              <a:t>About doing the right thing, for the greater good, and leading by example</a:t>
            </a:r>
          </a:p>
          <a:p>
            <a:r>
              <a:rPr lang="en-GB" dirty="0" smtClean="0"/>
              <a:t>It takes courage</a:t>
            </a:r>
          </a:p>
          <a:p>
            <a:r>
              <a:rPr lang="en-GB" dirty="0" smtClean="0"/>
              <a:t>Leaders inspire people to follow, to innovate and to perform at a higher level</a:t>
            </a:r>
          </a:p>
          <a:p>
            <a:endParaRPr lang="en-GB" dirty="0" smtClean="0"/>
          </a:p>
          <a:p>
            <a:r>
              <a:rPr lang="en-GB" dirty="0" smtClean="0"/>
              <a:t>So, what tools do the CSP have to</a:t>
            </a:r>
            <a:r>
              <a:rPr lang="en-GB" baseline="0" dirty="0" smtClean="0"/>
              <a:t> help you?</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68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Today, I’ve been asked to specifically tell you about our Leadership Development Programme and also our Mentoring</a:t>
            </a:r>
            <a:r>
              <a:rPr lang="en-GB" b="1" baseline="0" dirty="0" smtClean="0"/>
              <a:t>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But, we have vast resources and bodies of work continuing in workforce development and CPD which also touch on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Evolution</a:t>
            </a:r>
            <a:r>
              <a:rPr lang="en-GB" b="1" baseline="0" dirty="0" smtClean="0"/>
              <a:t> in training – new models of training and education being developed, fit for future purposes and workforce / skills shortages.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Apprenticeships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Advanced Clinical Practitioner</a:t>
            </a:r>
          </a:p>
          <a:p>
            <a:pPr lvl="0" fontAlgn="base"/>
            <a:r>
              <a:rPr lang="en-US" sz="1200" dirty="0" smtClean="0">
                <a:latin typeface="Arial" panose="020B0604020202020204" pitchFamily="34" charset="0"/>
                <a:cs typeface="Arial" panose="020B0604020202020204" pitchFamily="34" charset="0"/>
              </a:rPr>
              <a:t>experienced clinicians  - supported by  employer </a:t>
            </a:r>
            <a:endParaRPr lang="en-GB" sz="1200" dirty="0" smtClean="0">
              <a:latin typeface="Arial" panose="020B0604020202020204" pitchFamily="34" charset="0"/>
              <a:cs typeface="Arial" panose="020B0604020202020204" pitchFamily="34" charset="0"/>
            </a:endParaRPr>
          </a:p>
          <a:p>
            <a:pPr lvl="0" fontAlgn="base"/>
            <a:r>
              <a:rPr lang="en-US" sz="1200" dirty="0" smtClean="0">
                <a:latin typeface="Arial" panose="020B0604020202020204" pitchFamily="34" charset="0"/>
                <a:cs typeface="Arial" panose="020B0604020202020204" pitchFamily="34" charset="0"/>
              </a:rPr>
              <a:t>ACP as an occupational role - knowledge, skills and </a:t>
            </a:r>
            <a:r>
              <a:rPr lang="en-US" sz="1200" dirty="0" err="1" smtClean="0">
                <a:latin typeface="Arial" panose="020B0604020202020204" pitchFamily="34" charset="0"/>
                <a:cs typeface="Arial" panose="020B0604020202020204" pitchFamily="34" charset="0"/>
              </a:rPr>
              <a:t>behaviours</a:t>
            </a:r>
            <a:r>
              <a:rPr lang="en-US" sz="1200" dirty="0" smtClean="0">
                <a:latin typeface="Arial" panose="020B0604020202020204" pitchFamily="34" charset="0"/>
                <a:cs typeface="Arial" panose="020B0604020202020204" pitchFamily="34" charset="0"/>
              </a:rPr>
              <a:t> include clinical practice, management and leadership, education and research</a:t>
            </a:r>
            <a:endParaRPr lang="en-GB" sz="1200" dirty="0" smtClean="0">
              <a:latin typeface="Arial" panose="020B0604020202020204" pitchFamily="34" charset="0"/>
              <a:cs typeface="Arial" panose="020B0604020202020204" pitchFamily="34" charset="0"/>
            </a:endParaRPr>
          </a:p>
          <a:p>
            <a:pPr lvl="0" fontAlgn="base"/>
            <a:r>
              <a:rPr lang="en-US" sz="1200" dirty="0" smtClean="0">
                <a:latin typeface="Arial" panose="020B0604020202020204" pitchFamily="34" charset="0"/>
                <a:cs typeface="Arial" panose="020B0604020202020204" pitchFamily="34" charset="0"/>
              </a:rPr>
              <a:t>structured, supported development route into an advanced practice role, funded by their employer </a:t>
            </a:r>
            <a:endParaRPr lang="en-GB" sz="1200" dirty="0" smtClean="0">
              <a:latin typeface="Arial" panose="020B0604020202020204" pitchFamily="34" charset="0"/>
              <a:cs typeface="Arial" panose="020B0604020202020204" pitchFamily="34" charset="0"/>
            </a:endParaRPr>
          </a:p>
          <a:p>
            <a:pPr lvl="0" fontAlgn="base"/>
            <a:r>
              <a:rPr lang="en-US" sz="1200" dirty="0" smtClean="0">
                <a:latin typeface="Arial" panose="020B0604020202020204" pitchFamily="34" charset="0"/>
                <a:cs typeface="Arial" panose="020B0604020202020204" pitchFamily="34" charset="0"/>
              </a:rPr>
              <a:t>underpinned by  MSc in Advanced Clinical Practice</a:t>
            </a:r>
            <a:endParaRPr lang="en-GB" sz="1200" dirty="0" smtClean="0">
              <a:latin typeface="Arial" panose="020B0604020202020204" pitchFamily="34" charset="0"/>
              <a:cs typeface="Arial" panose="020B0604020202020204" pitchFamily="34" charset="0"/>
            </a:endParaRPr>
          </a:p>
          <a:p>
            <a:pPr lvl="0" fontAlgn="base"/>
            <a:r>
              <a:rPr lang="en-US" sz="1200" dirty="0" smtClean="0">
                <a:latin typeface="Arial" panose="020B0604020202020204" pitchFamily="34" charset="0"/>
                <a:cs typeface="Arial" panose="020B0604020202020204" pitchFamily="34" charset="0"/>
              </a:rPr>
              <a:t>enables clinicians to undertake a Master’s degree part-time while practicing </a:t>
            </a:r>
          </a:p>
          <a:p>
            <a:pPr lvl="0" fontAlgn="base"/>
            <a:r>
              <a:rPr lang="en-US" sz="1200" dirty="0" smtClean="0">
                <a:latin typeface="Arial" panose="020B0604020202020204" pitchFamily="34" charset="0"/>
                <a:cs typeface="Arial" panose="020B0604020202020204" pitchFamily="34" charset="0"/>
              </a:rPr>
              <a:t>minimum of 20% off-the-job learning from a full-time job role  </a:t>
            </a:r>
          </a:p>
          <a:p>
            <a:pPr lvl="0" fontAlgn="base"/>
            <a:r>
              <a:rPr lang="en-US" sz="1200" dirty="0" smtClean="0">
                <a:latin typeface="Arial" panose="020B0604020202020204" pitchFamily="34" charset="0"/>
                <a:cs typeface="Arial" panose="020B0604020202020204" pitchFamily="34" charset="0"/>
              </a:rPr>
              <a:t>end-point assessment  - 20 credits</a:t>
            </a:r>
            <a:endParaRPr lang="en-GB"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Advanced Practitioner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Consultant Practitioner</a:t>
            </a:r>
            <a:endParaRPr lang="en-GB" b="1" dirty="0" smtClean="0"/>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6</a:t>
            </a:fld>
            <a:endParaRPr lang="en-US"/>
          </a:p>
        </p:txBody>
      </p:sp>
    </p:spTree>
    <p:extLst>
      <p:ext uri="{BB962C8B-B14F-4D97-AF65-F5344CB8AC3E}">
        <p14:creationId xmlns:p14="http://schemas.microsoft.com/office/powerpoint/2010/main" val="348655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smtClean="0"/>
              <a:t>These two</a:t>
            </a:r>
            <a:r>
              <a:rPr lang="en-GB" baseline="0" dirty="0" smtClean="0"/>
              <a:t> things came about through a piece of work with members several years ago.</a:t>
            </a:r>
            <a:endParaRPr lang="en-GB" dirty="0" smtClean="0"/>
          </a:p>
          <a:p>
            <a:pPr marL="285750" indent="-285750">
              <a:buFont typeface="Arial" panose="020B0604020202020204" pitchFamily="34" charset="0"/>
              <a:buChar char="•"/>
            </a:pPr>
            <a:r>
              <a:rPr lang="en-GB" dirty="0" smtClean="0"/>
              <a:t>Many other professions are represented in leadership roles where physiotherapists are not always present. Why?</a:t>
            </a:r>
          </a:p>
          <a:p>
            <a:pPr marL="285750" indent="-285750">
              <a:buFont typeface="Arial" panose="020B0604020202020204" pitchFamily="34" charset="0"/>
              <a:buChar char="•"/>
            </a:pPr>
            <a:r>
              <a:rPr lang="en-GB" dirty="0" smtClean="0"/>
              <a:t>The CSP conducted member insight work to further understand members’ perceptions of leadership.</a:t>
            </a:r>
          </a:p>
          <a:p>
            <a:pPr marL="285750" indent="-285750">
              <a:buFont typeface="Arial" panose="020B0604020202020204" pitchFamily="34" charset="0"/>
              <a:buChar char="•"/>
            </a:pPr>
            <a:r>
              <a:rPr lang="en-GB" dirty="0" smtClean="0"/>
              <a:t>We found:</a:t>
            </a:r>
          </a:p>
          <a:p>
            <a:pPr marL="742950" lvl="1" indent="-285750">
              <a:buFont typeface="Wingdings" panose="05000000000000000000" pitchFamily="2" charset="2"/>
              <a:buChar char="Ø"/>
            </a:pPr>
            <a:r>
              <a:rPr lang="en-GB" dirty="0" smtClean="0"/>
              <a:t>Members valued the impact of effective leadership on their team and patients</a:t>
            </a:r>
          </a:p>
          <a:p>
            <a:pPr marL="742950" lvl="1" indent="-285750">
              <a:buFont typeface="Wingdings" panose="05000000000000000000" pitchFamily="2" charset="2"/>
              <a:buChar char="Ø"/>
            </a:pPr>
            <a:r>
              <a:rPr lang="en-GB" dirty="0" smtClean="0"/>
              <a:t>Key barriers to more physio leaders include traditional structures and roles – including the medical and nursing dominance in health care leadership</a:t>
            </a:r>
          </a:p>
          <a:p>
            <a:pPr marL="742950" lvl="1" indent="-285750">
              <a:buFont typeface="Wingdings" panose="05000000000000000000" pitchFamily="2" charset="2"/>
              <a:buChar char="Ø"/>
            </a:pPr>
            <a:r>
              <a:rPr lang="en-GB" dirty="0" smtClean="0"/>
              <a:t>Members felt there were fewer training opportunities in the current economic climate</a:t>
            </a:r>
          </a:p>
          <a:p>
            <a:pPr marL="742950" lvl="1" indent="-285750">
              <a:buFont typeface="Wingdings" panose="05000000000000000000" pitchFamily="2" charset="2"/>
              <a:buChar char="Ø"/>
            </a:pPr>
            <a:r>
              <a:rPr lang="en-GB" dirty="0" smtClean="0"/>
              <a:t>Members wanted leadership development that was unique to physiotherapy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7</a:t>
            </a:fld>
            <a:endParaRPr lang="en-US"/>
          </a:p>
        </p:txBody>
      </p:sp>
    </p:spTree>
    <p:extLst>
      <p:ext uri="{BB962C8B-B14F-4D97-AF65-F5344CB8AC3E}">
        <p14:creationId xmlns:p14="http://schemas.microsoft.com/office/powerpoint/2010/main" val="331274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mentoring scheme. This is an online platform where you can access a mentor or become one yourself. It is a particularly important tool for aspiring leaders or those in leadership positions. </a:t>
            </a:r>
          </a:p>
          <a:p>
            <a:endParaRPr lang="en-GB" dirty="0" smtClean="0"/>
          </a:p>
          <a:p>
            <a:r>
              <a:rPr lang="en-GB" dirty="0" smtClean="0"/>
              <a:t>It’s great if you are at the point in your career where you need some support from someone who is ahead of you in the challenge; to help you grow and show what’s ahead and how to deal with it.</a:t>
            </a:r>
          </a:p>
          <a:p>
            <a:endParaRPr lang="en-GB" dirty="0" smtClean="0"/>
          </a:p>
          <a:p>
            <a:r>
              <a:rPr lang="en-GB" dirty="0" smtClean="0"/>
              <a:t>But why is this good as opposed</a:t>
            </a:r>
            <a:r>
              <a:rPr lang="en-GB" baseline="0" dirty="0" smtClean="0"/>
              <a:t> to your line manager, colleagues or formal appraisal process?</a:t>
            </a:r>
            <a:endParaRPr lang="en-GB" dirty="0" smtClean="0"/>
          </a:p>
          <a:p>
            <a:endParaRPr lang="en-GB" sz="1200" kern="1200" dirty="0" smtClean="0">
              <a:solidFill>
                <a:schemeClr val="tx1"/>
              </a:solidFill>
              <a:effectLst/>
              <a:latin typeface="+mn-lt"/>
              <a:ea typeface="+mn-ea"/>
              <a:cs typeface="+mn-cs"/>
            </a:endParaRP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8</a:t>
            </a:fld>
            <a:endParaRPr lang="en-US"/>
          </a:p>
        </p:txBody>
      </p:sp>
    </p:spTree>
    <p:extLst>
      <p:ext uri="{BB962C8B-B14F-4D97-AF65-F5344CB8AC3E}">
        <p14:creationId xmlns:p14="http://schemas.microsoft.com/office/powerpoint/2010/main" val="116723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difference between</a:t>
            </a:r>
            <a:r>
              <a:rPr lang="en-GB" baseline="0" dirty="0" smtClean="0"/>
              <a:t> a mentoring relationship and a coaching-style relationship that you may have at work is that:</a:t>
            </a:r>
          </a:p>
          <a:p>
            <a:pPr marL="171450" indent="-171450">
              <a:buFontTx/>
              <a:buChar char="-"/>
            </a:pPr>
            <a:r>
              <a:rPr lang="en-GB" baseline="0" dirty="0" smtClean="0"/>
              <a:t>Mentorship is holistic – you are not working to tightly-focused goals, like during your appraisal and objective-setting. It’s about support, advice and encouragement to you as a person.</a:t>
            </a:r>
          </a:p>
          <a:p>
            <a:pPr marL="171450" indent="-171450">
              <a:buFontTx/>
              <a:buChar char="-"/>
            </a:pPr>
            <a:r>
              <a:rPr lang="en-GB" baseline="0" dirty="0" smtClean="0"/>
              <a:t>Mentorship is individual – you do not have to consider your Trust, department or team objectives in the process of your development.</a:t>
            </a:r>
            <a:endParaRPr lang="en-GB" dirty="0" smtClean="0"/>
          </a:p>
          <a:p>
            <a:endParaRPr lang="en-GB" sz="1200" kern="1200" dirty="0" smtClean="0">
              <a:solidFill>
                <a:schemeClr val="tx1"/>
              </a:solidFill>
              <a:effectLst/>
              <a:latin typeface="+mn-lt"/>
              <a:ea typeface="+mn-ea"/>
              <a:cs typeface="+mn-cs"/>
            </a:endParaRPr>
          </a:p>
          <a:p>
            <a:r>
              <a:rPr lang="en-GB" dirty="0" smtClean="0"/>
              <a:t>Mentor</a:t>
            </a:r>
            <a:r>
              <a:rPr lang="en-GB" baseline="0" dirty="0" smtClean="0"/>
              <a:t> – Make a positive difference, build your own leadership skills, expand your networks &amp; ideas, learn from each other.</a:t>
            </a:r>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9</a:t>
            </a:fld>
            <a:endParaRPr lang="en-US"/>
          </a:p>
        </p:txBody>
      </p:sp>
    </p:spTree>
    <p:extLst>
      <p:ext uri="{BB962C8B-B14F-4D97-AF65-F5344CB8AC3E}">
        <p14:creationId xmlns:p14="http://schemas.microsoft.com/office/powerpoint/2010/main" val="217144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10</a:t>
            </a:fld>
            <a:endParaRPr lang="en-US"/>
          </a:p>
        </p:txBody>
      </p:sp>
    </p:spTree>
    <p:extLst>
      <p:ext uri="{BB962C8B-B14F-4D97-AF65-F5344CB8AC3E}">
        <p14:creationId xmlns:p14="http://schemas.microsoft.com/office/powerpoint/2010/main" val="296903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329928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45840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93851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2749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260081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36095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49611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82563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389195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02800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2041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185909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smtClean="0"/>
              <a:t>What can the CSP do for you?</a:t>
            </a:r>
            <a:br>
              <a:rPr lang="en-GB" dirty="0" smtClean="0"/>
            </a:br>
            <a:r>
              <a:rPr lang="en-GB" sz="3100" dirty="0" smtClean="0"/>
              <a:t>Leadership Development, Mentoring &amp; Service Visits</a:t>
            </a:r>
            <a:r>
              <a:rPr lang="en-GB" dirty="0"/>
              <a:t/>
            </a:r>
            <a:br>
              <a:rPr lang="en-GB" dirty="0"/>
            </a:br>
            <a:endParaRPr lang="en-GB" dirty="0"/>
          </a:p>
        </p:txBody>
      </p:sp>
      <p:sp>
        <p:nvSpPr>
          <p:cNvPr id="8" name="Subtitle 7"/>
          <p:cNvSpPr>
            <a:spLocks noGrp="1"/>
          </p:cNvSpPr>
          <p:nvPr>
            <p:ph type="subTitle" idx="1"/>
          </p:nvPr>
        </p:nvSpPr>
        <p:spPr/>
        <p:txBody>
          <a:bodyPr>
            <a:normAutofit lnSpcReduction="10000"/>
          </a:bodyPr>
          <a:lstStyle/>
          <a:p>
            <a:r>
              <a:rPr lang="en-GB" dirty="0" smtClean="0"/>
              <a:t>Helen Sharma</a:t>
            </a:r>
          </a:p>
          <a:p>
            <a:r>
              <a:rPr lang="en-GB" dirty="0" smtClean="0"/>
              <a:t>Interim Head of Practice, CSP</a:t>
            </a:r>
          </a:p>
          <a:p>
            <a:r>
              <a:rPr lang="en-GB" dirty="0" smtClean="0">
                <a:solidFill>
                  <a:schemeClr val="accent1">
                    <a:lumMod val="75000"/>
                  </a:schemeClr>
                </a:solidFill>
              </a:rPr>
              <a:t>@</a:t>
            </a:r>
            <a:r>
              <a:rPr lang="en-GB" dirty="0" err="1" smtClean="0">
                <a:solidFill>
                  <a:schemeClr val="accent1">
                    <a:lumMod val="75000"/>
                  </a:schemeClr>
                </a:solidFill>
              </a:rPr>
              <a:t>helensharmaPT</a:t>
            </a:r>
            <a:endParaRPr lang="en-GB" dirty="0">
              <a:solidFill>
                <a:schemeClr val="accent1">
                  <a:lumMod val="75000"/>
                </a:schemeClr>
              </a:solidFill>
            </a:endParaRPr>
          </a:p>
          <a:p>
            <a:r>
              <a:rPr lang="en-GB" dirty="0" smtClean="0">
                <a:solidFill>
                  <a:schemeClr val="accent1">
                    <a:lumMod val="75000"/>
                  </a:schemeClr>
                </a:solidFill>
              </a:rPr>
              <a:t>sharmah@csp.org.uk</a:t>
            </a:r>
            <a:endParaRPr lang="en-GB" dirty="0">
              <a:solidFill>
                <a:schemeClr val="accent1">
                  <a:lumMod val="75000"/>
                </a:schemeClr>
              </a:solidFill>
            </a:endParaRPr>
          </a:p>
        </p:txBody>
      </p:sp>
    </p:spTree>
    <p:extLst>
      <p:ext uri="{BB962C8B-B14F-4D97-AF65-F5344CB8AC3E}">
        <p14:creationId xmlns:p14="http://schemas.microsoft.com/office/powerpoint/2010/main" val="27593226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8" name="Title 7"/>
          <p:cNvSpPr>
            <a:spLocks noGrp="1"/>
          </p:cNvSpPr>
          <p:nvPr>
            <p:ph type="title"/>
          </p:nvPr>
        </p:nvSpPr>
        <p:spPr/>
        <p:txBody>
          <a:bodyPr>
            <a:normAutofit fontScale="90000"/>
          </a:bodyPr>
          <a:lstStyle/>
          <a:p>
            <a:r>
              <a:rPr lang="en-GB" dirty="0" smtClean="0"/>
              <a:t/>
            </a:r>
            <a:br>
              <a:rPr lang="en-GB" dirty="0" smtClean="0"/>
            </a:br>
            <a:r>
              <a:rPr lang="en-GB" b="1" dirty="0" smtClean="0"/>
              <a:t>CSP</a:t>
            </a:r>
            <a:r>
              <a:rPr lang="en-GB" dirty="0" smtClean="0"/>
              <a:t> </a:t>
            </a:r>
            <a:r>
              <a:rPr lang="en-GB" b="1" dirty="0" smtClean="0"/>
              <a:t>Leadership Development Programme</a:t>
            </a:r>
            <a:r>
              <a:rPr lang="en-GB" dirty="0"/>
              <a:t/>
            </a:r>
            <a:br>
              <a:rPr lang="en-GB" dirty="0"/>
            </a:br>
            <a:endParaRPr lang="en-GB" dirty="0"/>
          </a:p>
        </p:txBody>
      </p:sp>
      <p:sp>
        <p:nvSpPr>
          <p:cNvPr id="16" name="Content Placeholder 15"/>
          <p:cNvSpPr>
            <a:spLocks noGrp="1"/>
          </p:cNvSpPr>
          <p:nvPr>
            <p:ph sz="half" idx="2"/>
          </p:nvPr>
        </p:nvSpPr>
        <p:spPr>
          <a:xfrm>
            <a:off x="6172200" y="1690688"/>
            <a:ext cx="5181600" cy="4468849"/>
          </a:xfrm>
        </p:spPr>
        <p:txBody>
          <a:bodyPr>
            <a:normAutofit/>
          </a:bodyPr>
          <a:lstStyle/>
          <a:p>
            <a:r>
              <a:rPr lang="en-GB" dirty="0" smtClean="0"/>
              <a:t>University of Hertfordshire</a:t>
            </a:r>
          </a:p>
          <a:p>
            <a:r>
              <a:rPr lang="en-GB" dirty="0" smtClean="0"/>
              <a:t>University of Central Lancashire</a:t>
            </a:r>
          </a:p>
          <a:p>
            <a:r>
              <a:rPr lang="en-GB" dirty="0" smtClean="0"/>
              <a:t>Online application</a:t>
            </a:r>
          </a:p>
          <a:p>
            <a:r>
              <a:rPr lang="en-GB" dirty="0" smtClean="0"/>
              <a:t>48 places fully funded, part-funding available</a:t>
            </a:r>
          </a:p>
          <a:p>
            <a:pPr lvl="1">
              <a:buFont typeface="Wingdings" panose="05000000000000000000" pitchFamily="2" charset="2"/>
              <a:buChar char="ü"/>
            </a:pPr>
            <a:r>
              <a:rPr lang="en-GB" dirty="0" smtClean="0"/>
              <a:t>CSP Member</a:t>
            </a:r>
          </a:p>
          <a:p>
            <a:pPr lvl="1">
              <a:buFont typeface="Wingdings" panose="05000000000000000000" pitchFamily="2" charset="2"/>
              <a:buChar char="ü"/>
            </a:pPr>
            <a:r>
              <a:rPr lang="en-GB" dirty="0" smtClean="0"/>
              <a:t>HCPC registered</a:t>
            </a:r>
          </a:p>
          <a:p>
            <a:pPr lvl="1">
              <a:buFont typeface="Wingdings" panose="05000000000000000000" pitchFamily="2" charset="2"/>
              <a:buChar char="ü"/>
            </a:pPr>
            <a:r>
              <a:rPr lang="en-GB" dirty="0" smtClean="0"/>
              <a:t>Band 6 or 7</a:t>
            </a:r>
          </a:p>
          <a:p>
            <a:pPr lvl="1">
              <a:buFont typeface="Wingdings" panose="05000000000000000000" pitchFamily="2" charset="2"/>
              <a:buChar char="ü"/>
            </a:pPr>
            <a:r>
              <a:rPr lang="en-GB" dirty="0" smtClean="0"/>
              <a:t>Working in any sector</a:t>
            </a:r>
          </a:p>
          <a:p>
            <a:pPr lvl="1">
              <a:buFont typeface="Wingdings" panose="05000000000000000000" pitchFamily="2" charset="2"/>
              <a:buChar char="ü"/>
            </a:pPr>
            <a:r>
              <a:rPr lang="en-GB" dirty="0" smtClean="0"/>
              <a:t>An aspiring/future leader</a:t>
            </a:r>
          </a:p>
          <a:p>
            <a:endParaRPr lang="en-GB" dirty="0"/>
          </a:p>
        </p:txBody>
      </p:sp>
      <p:pic>
        <p:nvPicPr>
          <p:cNvPr id="3" name="Content Placeholder 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838200" y="2073328"/>
            <a:ext cx="5181600" cy="3005328"/>
          </a:xfrm>
        </p:spPr>
      </p:pic>
    </p:spTree>
    <p:extLst>
      <p:ext uri="{BB962C8B-B14F-4D97-AF65-F5344CB8AC3E}">
        <p14:creationId xmlns:p14="http://schemas.microsoft.com/office/powerpoint/2010/main" val="823722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8" name="Title 7"/>
          <p:cNvSpPr>
            <a:spLocks noGrp="1"/>
          </p:cNvSpPr>
          <p:nvPr>
            <p:ph type="title"/>
          </p:nvPr>
        </p:nvSpPr>
        <p:spPr/>
        <p:txBody>
          <a:bodyPr>
            <a:normAutofit fontScale="90000"/>
          </a:bodyPr>
          <a:lstStyle/>
          <a:p>
            <a:r>
              <a:rPr lang="en-GB" dirty="0" smtClean="0"/>
              <a:t/>
            </a:r>
            <a:br>
              <a:rPr lang="en-GB" dirty="0" smtClean="0"/>
            </a:br>
            <a:r>
              <a:rPr lang="en-GB" b="1" dirty="0" smtClean="0"/>
              <a:t>CSP</a:t>
            </a:r>
            <a:r>
              <a:rPr lang="en-GB" dirty="0" smtClean="0"/>
              <a:t> </a:t>
            </a:r>
            <a:r>
              <a:rPr lang="en-GB" b="1" dirty="0" smtClean="0"/>
              <a:t>Leadership Development Programme</a:t>
            </a:r>
            <a:r>
              <a:rPr lang="en-GB" dirty="0"/>
              <a:t/>
            </a:r>
            <a:br>
              <a:rPr lang="en-GB" dirty="0"/>
            </a:br>
            <a:endParaRPr lang="en-GB" dirty="0"/>
          </a:p>
        </p:txBody>
      </p:sp>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96000" y="1483742"/>
            <a:ext cx="5257800" cy="4645500"/>
          </a:xfrm>
        </p:spPr>
      </p:pic>
      <p:sp>
        <p:nvSpPr>
          <p:cNvPr id="2" name="Content Placeholder 1"/>
          <p:cNvSpPr>
            <a:spLocks noGrp="1"/>
          </p:cNvSpPr>
          <p:nvPr>
            <p:ph sz="half" idx="1"/>
          </p:nvPr>
        </p:nvSpPr>
        <p:spPr>
          <a:xfrm>
            <a:off x="838200" y="1899947"/>
            <a:ext cx="5181600" cy="4486275"/>
          </a:xfrm>
        </p:spPr>
        <p:txBody>
          <a:bodyPr/>
          <a:lstStyle/>
          <a:p>
            <a:r>
              <a:rPr lang="en-GB" dirty="0" smtClean="0"/>
              <a:t>M Level 30 credits</a:t>
            </a:r>
          </a:p>
          <a:p>
            <a:r>
              <a:rPr lang="en-GB" dirty="0" smtClean="0"/>
              <a:t>Over 2 semesters</a:t>
            </a:r>
          </a:p>
          <a:p>
            <a:r>
              <a:rPr lang="en-GB" dirty="0" smtClean="0"/>
              <a:t>Viva and Service Improvement Project</a:t>
            </a:r>
          </a:p>
          <a:p>
            <a:pPr>
              <a:buFont typeface="Wingdings" panose="05000000000000000000" pitchFamily="2" charset="2"/>
              <a:buChar char="Ø"/>
            </a:pPr>
            <a:r>
              <a:rPr lang="en-GB" dirty="0" smtClean="0"/>
              <a:t>Leadership in context</a:t>
            </a:r>
          </a:p>
          <a:p>
            <a:pPr>
              <a:buFont typeface="Wingdings" panose="05000000000000000000" pitchFamily="2" charset="2"/>
              <a:buChar char="Ø"/>
            </a:pPr>
            <a:r>
              <a:rPr lang="en-GB" dirty="0" smtClean="0"/>
              <a:t>Leading others</a:t>
            </a:r>
          </a:p>
          <a:p>
            <a:pPr>
              <a:buFont typeface="Wingdings" panose="05000000000000000000" pitchFamily="2" charset="2"/>
              <a:buChar char="Ø"/>
            </a:pPr>
            <a:r>
              <a:rPr lang="en-GB" dirty="0" smtClean="0"/>
              <a:t>Leading services</a:t>
            </a:r>
          </a:p>
          <a:p>
            <a:pPr>
              <a:buFont typeface="Wingdings" panose="05000000000000000000" pitchFamily="2" charset="2"/>
              <a:buChar char="Ø"/>
            </a:pPr>
            <a:r>
              <a:rPr lang="en-GB" dirty="0" smtClean="0"/>
              <a:t>Leading for impact (UH content)</a:t>
            </a:r>
          </a:p>
          <a:p>
            <a:pPr marL="0" indent="0">
              <a:buNone/>
            </a:pPr>
            <a:endParaRPr lang="en-GB" dirty="0"/>
          </a:p>
        </p:txBody>
      </p:sp>
    </p:spTree>
    <p:extLst>
      <p:ext uri="{BB962C8B-B14F-4D97-AF65-F5344CB8AC3E}">
        <p14:creationId xmlns:p14="http://schemas.microsoft.com/office/powerpoint/2010/main" val="2320031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61625" y="337345"/>
            <a:ext cx="5178610" cy="1385129"/>
          </a:xfrm>
          <a:prstGeom prst="rect">
            <a:avLst/>
          </a:prstGeom>
        </p:spPr>
      </p:pic>
      <p:sp>
        <p:nvSpPr>
          <p:cNvPr id="17" name="Rectangle 16"/>
          <p:cNvSpPr/>
          <p:nvPr/>
        </p:nvSpPr>
        <p:spPr>
          <a:xfrm>
            <a:off x="2569250" y="2714831"/>
            <a:ext cx="6761252" cy="1569660"/>
          </a:xfrm>
          <a:prstGeom prst="rect">
            <a:avLst/>
          </a:prstGeom>
        </p:spPr>
        <p:txBody>
          <a:bodyPr wrap="square">
            <a:spAutoFit/>
          </a:bodyPr>
          <a:lstStyle/>
          <a:p>
            <a:pPr algn="ctr"/>
            <a:r>
              <a:rPr lang="en-US" sz="4800" b="1" kern="1000" spc="-150" dirty="0" smtClean="0">
                <a:solidFill>
                  <a:srgbClr val="FFC000"/>
                </a:solidFill>
                <a:latin typeface="Arial Black" charset="0"/>
                <a:ea typeface="Arial Black" charset="0"/>
                <a:cs typeface="Arial Black" charset="0"/>
              </a:rPr>
              <a:t>Service</a:t>
            </a:r>
          </a:p>
          <a:p>
            <a:pPr algn="ctr"/>
            <a:r>
              <a:rPr lang="en-US" sz="4800" b="1" kern="1000" spc="-150" dirty="0" smtClean="0">
                <a:solidFill>
                  <a:srgbClr val="FFC000"/>
                </a:solidFill>
                <a:latin typeface="Arial Black" charset="0"/>
                <a:ea typeface="Arial Black" charset="0"/>
                <a:cs typeface="Arial Black" charset="0"/>
              </a:rPr>
              <a:t>Visits</a:t>
            </a:r>
            <a:endParaRPr lang="en-US" sz="4800" b="1" kern="1000" spc="-150" dirty="0">
              <a:solidFill>
                <a:srgbClr val="FFC000"/>
              </a:solidFill>
              <a:latin typeface="Arial Black" charset="0"/>
              <a:ea typeface="Arial Black" charset="0"/>
              <a:cs typeface="Arial Black" charset="0"/>
            </a:endParaRPr>
          </a:p>
        </p:txBody>
      </p:sp>
      <p:sp>
        <p:nvSpPr>
          <p:cNvPr id="18" name="Oval 17"/>
          <p:cNvSpPr/>
          <p:nvPr/>
        </p:nvSpPr>
        <p:spPr>
          <a:xfrm>
            <a:off x="3695773" y="1894785"/>
            <a:ext cx="4767134" cy="3209751"/>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09113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8" name="Title 7"/>
          <p:cNvSpPr>
            <a:spLocks noGrp="1"/>
          </p:cNvSpPr>
          <p:nvPr>
            <p:ph type="title"/>
          </p:nvPr>
        </p:nvSpPr>
        <p:spPr/>
        <p:txBody>
          <a:bodyPr>
            <a:normAutofit fontScale="90000"/>
          </a:bodyPr>
          <a:lstStyle/>
          <a:p>
            <a:r>
              <a:rPr lang="en-GB" dirty="0" smtClean="0"/>
              <a:t/>
            </a:r>
            <a:br>
              <a:rPr lang="en-GB" dirty="0" smtClean="0"/>
            </a:br>
            <a:r>
              <a:rPr lang="en-GB" b="1" dirty="0" smtClean="0"/>
              <a:t>Service </a:t>
            </a:r>
            <a:r>
              <a:rPr lang="en-GB" b="1" dirty="0"/>
              <a:t>Visits</a:t>
            </a:r>
            <a:r>
              <a:rPr lang="en-GB" dirty="0"/>
              <a:t/>
            </a:r>
            <a:br>
              <a:rPr lang="en-GB" dirty="0"/>
            </a:br>
            <a:endParaRPr lang="en-GB" dirty="0"/>
          </a:p>
        </p:txBody>
      </p:sp>
      <p:sp>
        <p:nvSpPr>
          <p:cNvPr id="10" name="Content Placeholder 9"/>
          <p:cNvSpPr>
            <a:spLocks noGrp="1"/>
          </p:cNvSpPr>
          <p:nvPr>
            <p:ph sz="half" idx="2"/>
          </p:nvPr>
        </p:nvSpPr>
        <p:spPr/>
        <p:txBody>
          <a:bodyPr/>
          <a:lstStyle/>
          <a:p>
            <a:r>
              <a:rPr lang="en-GB" dirty="0"/>
              <a:t>Developing relationships &amp; support networks</a:t>
            </a:r>
          </a:p>
          <a:p>
            <a:r>
              <a:rPr lang="en-GB" dirty="0"/>
              <a:t>Showcasing practice</a:t>
            </a:r>
          </a:p>
          <a:p>
            <a:r>
              <a:rPr lang="en-GB" dirty="0"/>
              <a:t>Support for projects or change</a:t>
            </a:r>
          </a:p>
          <a:p>
            <a:r>
              <a:rPr lang="en-GB" dirty="0"/>
              <a:t>CPD opportunity</a:t>
            </a:r>
          </a:p>
          <a:p>
            <a:endParaRPr lang="en-GB" dirty="0"/>
          </a:p>
          <a:p>
            <a:pPr marL="0" indent="0">
              <a:buNone/>
            </a:pPr>
            <a:r>
              <a:rPr lang="en-GB" dirty="0"/>
              <a:t>The bigger picture……..</a:t>
            </a:r>
          </a:p>
          <a:p>
            <a:pPr marL="0" indent="0">
              <a:buNone/>
            </a:pPr>
            <a:endParaRPr lang="en-GB" dirty="0"/>
          </a:p>
        </p:txBody>
      </p:sp>
      <p:pic>
        <p:nvPicPr>
          <p:cNvPr id="11" name="Content Placeholder 7"/>
          <p:cNvPicPr>
            <a:picLocks noGrp="1" noChangeAspect="1"/>
          </p:cNvPicPr>
          <p:nvPr>
            <p:ph sz="half" idx="1"/>
          </p:nvPr>
        </p:nvPicPr>
        <p:blipFill>
          <a:blip r:embed="rId5"/>
          <a:stretch>
            <a:fillRect/>
          </a:stretch>
        </p:blipFill>
        <p:spPr>
          <a:xfrm>
            <a:off x="991348" y="1690688"/>
            <a:ext cx="3911801" cy="4102311"/>
          </a:xfrm>
          <a:prstGeom prst="rect">
            <a:avLst/>
          </a:prstGeom>
        </p:spPr>
      </p:pic>
    </p:spTree>
    <p:extLst>
      <p:ext uri="{BB962C8B-B14F-4D97-AF65-F5344CB8AC3E}">
        <p14:creationId xmlns:p14="http://schemas.microsoft.com/office/powerpoint/2010/main" val="6945766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2" name="Title 1"/>
          <p:cNvSpPr>
            <a:spLocks noGrp="1"/>
          </p:cNvSpPr>
          <p:nvPr>
            <p:ph type="title"/>
          </p:nvPr>
        </p:nvSpPr>
        <p:spPr/>
        <p:txBody>
          <a:bodyPr>
            <a:normAutofit fontScale="90000"/>
          </a:bodyPr>
          <a:lstStyle/>
          <a:p>
            <a:r>
              <a:rPr lang="en-GB" dirty="0" smtClean="0"/>
              <a:t/>
            </a:r>
            <a:br>
              <a:rPr lang="en-GB" dirty="0" smtClean="0"/>
            </a:br>
            <a:r>
              <a:rPr lang="en-GB" b="1" dirty="0" smtClean="0"/>
              <a:t>Service </a:t>
            </a:r>
            <a:r>
              <a:rPr lang="en-GB" b="1" dirty="0"/>
              <a:t>visits</a:t>
            </a:r>
            <a:r>
              <a:rPr lang="en-GB" dirty="0"/>
              <a:t/>
            </a:r>
            <a:br>
              <a:rPr lang="en-GB" dirty="0"/>
            </a:br>
            <a:endParaRPr lang="en-GB" dirty="0"/>
          </a:p>
        </p:txBody>
      </p:sp>
      <p:sp>
        <p:nvSpPr>
          <p:cNvPr id="3" name="Content Placeholder 2"/>
          <p:cNvSpPr>
            <a:spLocks noGrp="1"/>
          </p:cNvSpPr>
          <p:nvPr>
            <p:ph sz="half" idx="1"/>
          </p:nvPr>
        </p:nvSpPr>
        <p:spPr/>
        <p:txBody>
          <a:bodyPr/>
          <a:lstStyle/>
          <a:p>
            <a:r>
              <a:rPr lang="en-GB" dirty="0"/>
              <a:t>Ensures CSP is not detached from practice</a:t>
            </a:r>
          </a:p>
          <a:p>
            <a:r>
              <a:rPr lang="en-GB" dirty="0"/>
              <a:t>Shaping our organisation – we need to be relevant</a:t>
            </a:r>
          </a:p>
          <a:p>
            <a:r>
              <a:rPr lang="en-GB" dirty="0"/>
              <a:t>Builds networks to inform current work programmes</a:t>
            </a:r>
          </a:p>
          <a:p>
            <a:r>
              <a:rPr lang="en-GB" dirty="0"/>
              <a:t>Supporting influencing at local </a:t>
            </a:r>
            <a:r>
              <a:rPr lang="en-GB" dirty="0" smtClean="0"/>
              <a:t>level</a:t>
            </a:r>
            <a:endParaRPr lang="en-GB" dirty="0"/>
          </a:p>
        </p:txBody>
      </p:sp>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96000" y="1904763"/>
            <a:ext cx="5181600" cy="3411220"/>
          </a:xfrm>
        </p:spPr>
      </p:pic>
    </p:spTree>
    <p:extLst>
      <p:ext uri="{BB962C8B-B14F-4D97-AF65-F5344CB8AC3E}">
        <p14:creationId xmlns:p14="http://schemas.microsoft.com/office/powerpoint/2010/main" val="3756868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2" name="Title 1"/>
          <p:cNvSpPr>
            <a:spLocks noGrp="1"/>
          </p:cNvSpPr>
          <p:nvPr>
            <p:ph type="title"/>
          </p:nvPr>
        </p:nvSpPr>
        <p:spPr/>
        <p:txBody>
          <a:bodyPr>
            <a:normAutofit fontScale="90000"/>
          </a:bodyPr>
          <a:lstStyle/>
          <a:p>
            <a:r>
              <a:rPr lang="en-GB" dirty="0" smtClean="0"/>
              <a:t/>
            </a:r>
            <a:br>
              <a:rPr lang="en-GB" dirty="0" smtClean="0"/>
            </a:br>
            <a:r>
              <a:rPr lang="en-GB" b="1" dirty="0" smtClean="0"/>
              <a:t>Service </a:t>
            </a:r>
            <a:r>
              <a:rPr lang="en-GB" b="1" dirty="0"/>
              <a:t>visits</a:t>
            </a:r>
            <a:r>
              <a:rPr lang="en-GB" dirty="0"/>
              <a:t/>
            </a:r>
            <a:br>
              <a:rPr lang="en-GB" dirty="0"/>
            </a:br>
            <a:endParaRPr lang="en-GB" dirty="0"/>
          </a:p>
        </p:txBody>
      </p:sp>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08833" y="1361762"/>
            <a:ext cx="11062793" cy="2189512"/>
          </a:xfr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856" y="3551274"/>
            <a:ext cx="5668166" cy="2343477"/>
          </a:xfrm>
          <a:prstGeom prst="rect">
            <a:avLst/>
          </a:prstGeom>
        </p:spPr>
      </p:pic>
    </p:spTree>
    <p:extLst>
      <p:ext uri="{BB962C8B-B14F-4D97-AF65-F5344CB8AC3E}">
        <p14:creationId xmlns:p14="http://schemas.microsoft.com/office/powerpoint/2010/main" val="13537680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6750" y="2144880"/>
            <a:ext cx="7923376" cy="2119275"/>
          </a:xfrm>
          <a:prstGeom prst="rect">
            <a:avLst/>
          </a:prstGeom>
        </p:spPr>
      </p:pic>
      <p:sp>
        <p:nvSpPr>
          <p:cNvPr id="6" name="Rectangle 5"/>
          <p:cNvSpPr/>
          <p:nvPr/>
        </p:nvSpPr>
        <p:spPr>
          <a:xfrm>
            <a:off x="7584618" y="6268173"/>
            <a:ext cx="4433208" cy="584775"/>
          </a:xfrm>
          <a:prstGeom prst="rect">
            <a:avLst/>
          </a:prstGeom>
          <a:noFill/>
        </p:spPr>
        <p:txBody>
          <a:bodyPr wrap="square">
            <a:spAutoFit/>
          </a:bodyPr>
          <a:lstStyle/>
          <a:p>
            <a:pPr algn="r"/>
            <a:r>
              <a:rPr lang="en-US" sz="4800" b="1" i="1" baseline="30000" dirty="0">
                <a:solidFill>
                  <a:srgbClr val="6F64C3"/>
                </a:solidFill>
                <a:latin typeface="Arial" charset="0"/>
                <a:ea typeface="Arial" charset="0"/>
                <a:cs typeface="Arial" charset="0"/>
              </a:rPr>
              <a:t>www.csp.org.uk</a:t>
            </a:r>
          </a:p>
        </p:txBody>
      </p:sp>
    </p:spTree>
    <p:extLst>
      <p:ext uri="{BB962C8B-B14F-4D97-AF65-F5344CB8AC3E}">
        <p14:creationId xmlns:p14="http://schemas.microsoft.com/office/powerpoint/2010/main" val="144950181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291" y="2736304"/>
            <a:ext cx="3070728" cy="1228291"/>
          </a:xfrm>
          <a:prstGeom prst="rect">
            <a:avLst/>
          </a:prstGeom>
        </p:spPr>
      </p:pic>
      <p:pic>
        <p:nvPicPr>
          <p:cNvPr id="5" name="Picture 4"/>
          <p:cNvPicPr>
            <a:picLocks noChangeAspect="1"/>
          </p:cNvPicPr>
          <p:nvPr/>
        </p:nvPicPr>
        <p:blipFill>
          <a:blip r:embed="rId4"/>
          <a:stretch>
            <a:fillRect/>
          </a:stretch>
        </p:blipFill>
        <p:spPr>
          <a:xfrm>
            <a:off x="4770979" y="313625"/>
            <a:ext cx="2613352" cy="2422679"/>
          </a:xfrm>
          <a:prstGeom prst="rect">
            <a:avLst/>
          </a:prstGeom>
        </p:spPr>
      </p:pic>
      <p:pic>
        <p:nvPicPr>
          <p:cNvPr id="6" name="Picture 5"/>
          <p:cNvPicPr>
            <a:picLocks noChangeAspect="1"/>
          </p:cNvPicPr>
          <p:nvPr/>
        </p:nvPicPr>
        <p:blipFill>
          <a:blip r:embed="rId5"/>
          <a:stretch>
            <a:fillRect/>
          </a:stretch>
        </p:blipFill>
        <p:spPr>
          <a:xfrm>
            <a:off x="4542291" y="3964595"/>
            <a:ext cx="3326238" cy="263940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8530" y="313625"/>
            <a:ext cx="4040514" cy="261783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1707" y="3936665"/>
            <a:ext cx="4000500" cy="26670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280" y="276702"/>
            <a:ext cx="4000500" cy="261114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279" y="3936665"/>
            <a:ext cx="4027323" cy="2667000"/>
          </a:xfrm>
          <a:prstGeom prst="rect">
            <a:avLst/>
          </a:prstGeom>
        </p:spPr>
      </p:pic>
    </p:spTree>
    <p:extLst>
      <p:ext uri="{BB962C8B-B14F-4D97-AF65-F5344CB8AC3E}">
        <p14:creationId xmlns:p14="http://schemas.microsoft.com/office/powerpoint/2010/main" val="381960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8" name="Title 7"/>
          <p:cNvSpPr>
            <a:spLocks noGrp="1"/>
          </p:cNvSpPr>
          <p:nvPr>
            <p:ph type="title"/>
          </p:nvPr>
        </p:nvSpPr>
        <p:spPr/>
        <p:txBody>
          <a:bodyPr>
            <a:normAutofit fontScale="90000"/>
          </a:bodyPr>
          <a:lstStyle/>
          <a:p>
            <a:r>
              <a:rPr lang="en-GB" dirty="0" smtClean="0"/>
              <a:t/>
            </a:r>
            <a:br>
              <a:rPr lang="en-GB" dirty="0" smtClean="0"/>
            </a:br>
            <a:r>
              <a:rPr lang="en-GB" b="1" dirty="0" smtClean="0"/>
              <a:t>Leadership</a:t>
            </a:r>
            <a:r>
              <a:rPr lang="en-GB" dirty="0"/>
              <a:t/>
            </a:r>
            <a:br>
              <a:rPr lang="en-GB" dirty="0"/>
            </a:b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a:t>This is a story about four people named </a:t>
            </a:r>
            <a:r>
              <a:rPr lang="en-GB" b="1" i="1" dirty="0"/>
              <a:t>Everybody</a:t>
            </a:r>
            <a:r>
              <a:rPr lang="en-GB" dirty="0"/>
              <a:t>, </a:t>
            </a:r>
            <a:r>
              <a:rPr lang="en-GB" b="1" i="1" dirty="0"/>
              <a:t>Somebody</a:t>
            </a:r>
            <a:r>
              <a:rPr lang="en-GB" dirty="0"/>
              <a:t>, </a:t>
            </a:r>
            <a:r>
              <a:rPr lang="en-GB" b="1" i="1" dirty="0"/>
              <a:t>Anybody</a:t>
            </a:r>
            <a:r>
              <a:rPr lang="en-GB" dirty="0"/>
              <a:t> and </a:t>
            </a:r>
            <a:r>
              <a:rPr lang="en-GB" b="1" i="1" dirty="0"/>
              <a:t>Nobody</a:t>
            </a:r>
            <a:r>
              <a:rPr lang="en-GB" dirty="0"/>
              <a:t>.  </a:t>
            </a:r>
          </a:p>
          <a:p>
            <a:pPr marL="0" indent="0">
              <a:buNone/>
            </a:pPr>
            <a:r>
              <a:rPr lang="en-GB" u="sng" dirty="0"/>
              <a:t>Change was needed </a:t>
            </a:r>
            <a:r>
              <a:rPr lang="en-GB" dirty="0"/>
              <a:t>and </a:t>
            </a:r>
            <a:r>
              <a:rPr lang="en-GB" b="1" i="1" dirty="0"/>
              <a:t>Everybody</a:t>
            </a:r>
            <a:r>
              <a:rPr lang="en-GB" dirty="0"/>
              <a:t> was sure that </a:t>
            </a:r>
            <a:r>
              <a:rPr lang="en-GB" b="1" i="1" dirty="0"/>
              <a:t>Somebody</a:t>
            </a:r>
            <a:r>
              <a:rPr lang="en-GB" dirty="0"/>
              <a:t> would do it.  </a:t>
            </a:r>
          </a:p>
          <a:p>
            <a:pPr marL="0" indent="0">
              <a:buNone/>
            </a:pPr>
            <a:r>
              <a:rPr lang="en-GB" b="1" i="1" dirty="0"/>
              <a:t>Anybody</a:t>
            </a:r>
            <a:r>
              <a:rPr lang="en-GB" dirty="0"/>
              <a:t> could have started it, but </a:t>
            </a:r>
            <a:r>
              <a:rPr lang="en-GB" b="1" i="1" dirty="0"/>
              <a:t>Nobody</a:t>
            </a:r>
            <a:r>
              <a:rPr lang="en-GB" dirty="0"/>
              <a:t> did it. </a:t>
            </a:r>
          </a:p>
          <a:p>
            <a:pPr marL="0" indent="0">
              <a:buNone/>
            </a:pPr>
            <a:r>
              <a:rPr lang="en-GB" b="1" i="1" dirty="0"/>
              <a:t>Somebody</a:t>
            </a:r>
            <a:r>
              <a:rPr lang="en-GB" dirty="0"/>
              <a:t> got angry about that, because it was </a:t>
            </a:r>
            <a:r>
              <a:rPr lang="en-GB" b="1" i="1" dirty="0"/>
              <a:t>Everybody’s</a:t>
            </a:r>
            <a:r>
              <a:rPr lang="en-GB" i="1" dirty="0"/>
              <a:t> </a:t>
            </a:r>
            <a:r>
              <a:rPr lang="en-GB" dirty="0"/>
              <a:t>responsibility.  </a:t>
            </a:r>
          </a:p>
          <a:p>
            <a:pPr marL="0" indent="0">
              <a:buNone/>
            </a:pPr>
            <a:r>
              <a:rPr lang="en-GB" b="1" i="1" dirty="0"/>
              <a:t>Everybody</a:t>
            </a:r>
            <a:r>
              <a:rPr lang="en-GB" i="1" dirty="0"/>
              <a:t> </a:t>
            </a:r>
            <a:r>
              <a:rPr lang="en-GB" dirty="0"/>
              <a:t>thought </a:t>
            </a:r>
            <a:r>
              <a:rPr lang="en-GB" b="1" i="1" dirty="0"/>
              <a:t>Anybody</a:t>
            </a:r>
            <a:r>
              <a:rPr lang="en-GB" dirty="0"/>
              <a:t> could do it, but </a:t>
            </a:r>
            <a:r>
              <a:rPr lang="en-GB" b="1" i="1" dirty="0"/>
              <a:t>Nobody</a:t>
            </a:r>
            <a:r>
              <a:rPr lang="en-GB" i="1" dirty="0"/>
              <a:t> </a:t>
            </a:r>
            <a:r>
              <a:rPr lang="en-GB" dirty="0"/>
              <a:t>realised that </a:t>
            </a:r>
            <a:r>
              <a:rPr lang="en-GB" b="1" i="1" dirty="0"/>
              <a:t>Somebody</a:t>
            </a:r>
            <a:r>
              <a:rPr lang="en-GB" dirty="0"/>
              <a:t> wouldn’t do it.  </a:t>
            </a:r>
          </a:p>
          <a:p>
            <a:pPr marL="0" indent="0">
              <a:buNone/>
            </a:pPr>
            <a:r>
              <a:rPr lang="en-GB" dirty="0"/>
              <a:t>It ended up that </a:t>
            </a:r>
            <a:r>
              <a:rPr lang="en-GB" b="1" i="1" dirty="0"/>
              <a:t>Everybody</a:t>
            </a:r>
            <a:r>
              <a:rPr lang="en-GB" b="1" dirty="0"/>
              <a:t> </a:t>
            </a:r>
            <a:r>
              <a:rPr lang="en-GB" dirty="0"/>
              <a:t>blamed </a:t>
            </a:r>
            <a:r>
              <a:rPr lang="en-GB" b="1" i="1" dirty="0"/>
              <a:t>Somebody</a:t>
            </a:r>
            <a:r>
              <a:rPr lang="en-GB" dirty="0"/>
              <a:t> when </a:t>
            </a:r>
            <a:r>
              <a:rPr lang="en-GB" b="1" i="1" dirty="0"/>
              <a:t>Nobody</a:t>
            </a:r>
            <a:r>
              <a:rPr lang="en-GB" dirty="0"/>
              <a:t> did what </a:t>
            </a:r>
            <a:r>
              <a:rPr lang="en-GB" b="1" i="1" dirty="0"/>
              <a:t>Anybody</a:t>
            </a:r>
            <a:r>
              <a:rPr lang="en-GB" dirty="0"/>
              <a:t> could have.</a:t>
            </a:r>
          </a:p>
          <a:p>
            <a:pPr marL="0" indent="0">
              <a:buNone/>
            </a:pPr>
            <a:endParaRPr lang="en-GB" dirty="0"/>
          </a:p>
        </p:txBody>
      </p:sp>
    </p:spTree>
    <p:extLst>
      <p:ext uri="{BB962C8B-B14F-4D97-AF65-F5344CB8AC3E}">
        <p14:creationId xmlns:p14="http://schemas.microsoft.com/office/powerpoint/2010/main" val="175142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7" y="2715724"/>
            <a:ext cx="485397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smtClean="0">
                <a:ln>
                  <a:noFill/>
                </a:ln>
                <a:solidFill>
                  <a:srgbClr val="002060"/>
                </a:solidFill>
                <a:effectLst/>
                <a:uLnTx/>
                <a:uFillTx/>
                <a:latin typeface="Arial" panose="020B0604020202020204" pitchFamily="34" charset="0"/>
                <a:ea typeface="Arial" charset="0"/>
                <a:cs typeface="Arial" panose="020B0604020202020204" pitchFamily="34" charset="0"/>
              </a:rPr>
              <a:t>… </a:t>
            </a:r>
            <a:r>
              <a:rPr kumimoji="0" lang="en-GB" sz="3200" b="0" i="0" u="none" strike="noStrike" kern="1200" cap="none" spc="0" normalizeH="0" baseline="30000" noProof="0" dirty="0" smtClean="0">
                <a:ln>
                  <a:noFill/>
                </a:ln>
                <a:solidFill>
                  <a:srgbClr val="002060"/>
                </a:solidFill>
                <a:effectLst/>
                <a:uLnTx/>
                <a:uFillTx/>
                <a:latin typeface="Arial" panose="020B0604020202020204" pitchFamily="34" charset="0"/>
                <a:ea typeface="Arial" charset="0"/>
                <a:cs typeface="Arial" panose="020B0604020202020204" pitchFamily="34" charset="0"/>
              </a:rPr>
              <a:t>is </a:t>
            </a:r>
            <a:r>
              <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rPr>
              <a:t>the capacity to influence others through inspiration motivated by passion, generated by vision, produced by a conviction, ignited by a </a:t>
            </a:r>
            <a:r>
              <a:rPr kumimoji="0" lang="en-GB" sz="3200" b="0" i="0" u="none" strike="noStrike" kern="1200" cap="none" spc="0" normalizeH="0" baseline="30000" noProof="0" dirty="0" smtClean="0">
                <a:ln>
                  <a:noFill/>
                </a:ln>
                <a:solidFill>
                  <a:srgbClr val="002060"/>
                </a:solidFill>
                <a:effectLst/>
                <a:uLnTx/>
                <a:uFillTx/>
                <a:latin typeface="Arial" panose="020B0604020202020204" pitchFamily="34" charset="0"/>
                <a:ea typeface="Arial" charset="0"/>
                <a:cs typeface="Arial" panose="020B0604020202020204" pitchFamily="34" charset="0"/>
              </a:rPr>
              <a:t>purpose.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dirty="0" smtClean="0">
                <a:ln>
                  <a:noFill/>
                </a:ln>
                <a:solidFill>
                  <a:srgbClr val="002060"/>
                </a:solidFill>
                <a:effectLst/>
                <a:uLnTx/>
                <a:uFillTx/>
                <a:latin typeface="Arial" panose="020B0604020202020204" pitchFamily="34" charset="0"/>
                <a:ea typeface="Arial" charset="0"/>
                <a:cs typeface="Arial" panose="020B0604020202020204" pitchFamily="34" charset="0"/>
              </a:rPr>
              <a:t>Munroe, 2005</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12" name="Rectangle 11"/>
          <p:cNvSpPr/>
          <p:nvPr/>
        </p:nvSpPr>
        <p:spPr>
          <a:xfrm>
            <a:off x="1455387" y="2098567"/>
            <a:ext cx="9220323" cy="617157"/>
          </a:xfrm>
          <a:prstGeom prst="rect">
            <a:avLst/>
          </a:prstGeom>
        </p:spPr>
        <p:txBody>
          <a:bodyPr wrap="square">
            <a:spAutoFit/>
          </a:bodyPr>
          <a:lstStyle/>
          <a:p>
            <a:pPr marL="0" marR="0" lvl="0" indent="0" algn="l" defTabSz="914400" rtl="0" eaLnBrk="1" fontAlgn="auto" latinLnBrk="0" hangingPunct="1">
              <a:lnSpc>
                <a:spcPts val="4000"/>
              </a:lnSpc>
              <a:spcBef>
                <a:spcPts val="0"/>
              </a:spcBef>
              <a:spcAft>
                <a:spcPts val="60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Leadership…</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6309359" y="1565911"/>
            <a:ext cx="5680799" cy="3726179"/>
          </a:xfrm>
          <a:prstGeom prst="rect">
            <a:avLst/>
          </a:prstGeom>
        </p:spPr>
      </p:pic>
    </p:spTree>
    <p:extLst>
      <p:ext uri="{BB962C8B-B14F-4D97-AF65-F5344CB8AC3E}">
        <p14:creationId xmlns:p14="http://schemas.microsoft.com/office/powerpoint/2010/main" val="34092046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3" name="Title 2"/>
          <p:cNvSpPr>
            <a:spLocks noGrp="1"/>
          </p:cNvSpPr>
          <p:nvPr>
            <p:ph type="title"/>
          </p:nvPr>
        </p:nvSpPr>
        <p:spPr/>
        <p:txBody>
          <a:bodyPr/>
          <a:lstStyle/>
          <a:p>
            <a:pPr algn="ctr"/>
            <a:r>
              <a:rPr lang="en-GB" b="1" dirty="0" smtClean="0"/>
              <a:t>Inspire, Innovate, Impact</a:t>
            </a:r>
            <a:endParaRPr lang="en-GB" b="1" dirty="0"/>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022" y="3031462"/>
            <a:ext cx="3298876" cy="3298876"/>
          </a:xfrm>
          <a:prstGeom prst="rect">
            <a:avLst/>
          </a:prstGeom>
        </p:spPr>
      </p:pic>
      <p:pic>
        <p:nvPicPr>
          <p:cNvPr id="9"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7360" y="1440169"/>
            <a:ext cx="4243449" cy="3182587"/>
          </a:xfrm>
          <a:prstGeom prst="rect">
            <a:avLst/>
          </a:prstGeom>
        </p:spPr>
      </p:pic>
      <p:pic>
        <p:nvPicPr>
          <p:cNvPr id="7"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501" y="1440169"/>
            <a:ext cx="4391058" cy="2807397"/>
          </a:xfrm>
          <a:prstGeom prst="rect">
            <a:avLst/>
          </a:prstGeom>
        </p:spPr>
      </p:pic>
    </p:spTree>
    <p:extLst>
      <p:ext uri="{BB962C8B-B14F-4D97-AF65-F5344CB8AC3E}">
        <p14:creationId xmlns:p14="http://schemas.microsoft.com/office/powerpoint/2010/main" val="3307172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315147" y="1181981"/>
            <a:ext cx="6761252" cy="2308324"/>
          </a:xfrm>
          <a:prstGeom prst="rect">
            <a:avLst/>
          </a:prstGeom>
        </p:spPr>
        <p:txBody>
          <a:bodyPr wrap="square">
            <a:spAutoFit/>
          </a:bodyPr>
          <a:lstStyle/>
          <a:p>
            <a:pPr algn="ctr"/>
            <a:r>
              <a:rPr lang="en-US" sz="4800" b="1" kern="1000" spc="-150" dirty="0" smtClean="0">
                <a:solidFill>
                  <a:srgbClr val="FFC000"/>
                </a:solidFill>
                <a:latin typeface="Arial Black" charset="0"/>
                <a:ea typeface="Arial Black" charset="0"/>
                <a:cs typeface="Arial Black" charset="0"/>
              </a:rPr>
              <a:t>Leadership Development Programme</a:t>
            </a:r>
            <a:endParaRPr lang="en-US" sz="4800" b="1" kern="1000" spc="-150" dirty="0">
              <a:solidFill>
                <a:srgbClr val="FFC000"/>
              </a:solidFill>
              <a:latin typeface="Arial Black" charset="0"/>
              <a:ea typeface="Arial Black" charset="0"/>
              <a:cs typeface="Arial Black" charset="0"/>
            </a:endParaRPr>
          </a:p>
        </p:txBody>
      </p:sp>
      <p:sp>
        <p:nvSpPr>
          <p:cNvPr id="4" name="Rectangle 3"/>
          <p:cNvSpPr/>
          <p:nvPr/>
        </p:nvSpPr>
        <p:spPr>
          <a:xfrm>
            <a:off x="5184859" y="3905678"/>
            <a:ext cx="6761252" cy="1569660"/>
          </a:xfrm>
          <a:prstGeom prst="rect">
            <a:avLst/>
          </a:prstGeom>
        </p:spPr>
        <p:txBody>
          <a:bodyPr wrap="square">
            <a:spAutoFit/>
          </a:bodyPr>
          <a:lstStyle/>
          <a:p>
            <a:pPr algn="ctr"/>
            <a:r>
              <a:rPr lang="en-US" sz="4800" b="1" kern="1000" spc="-150" dirty="0" smtClean="0">
                <a:solidFill>
                  <a:srgbClr val="FFC000"/>
                </a:solidFill>
                <a:latin typeface="Arial Black" charset="0"/>
                <a:ea typeface="Arial Black" charset="0"/>
                <a:cs typeface="Arial Black" charset="0"/>
              </a:rPr>
              <a:t>Mentoring </a:t>
            </a:r>
          </a:p>
          <a:p>
            <a:pPr algn="ctr"/>
            <a:r>
              <a:rPr lang="en-US" sz="4800" b="1" kern="1000" spc="-150" dirty="0" smtClean="0">
                <a:solidFill>
                  <a:srgbClr val="FFC000"/>
                </a:solidFill>
                <a:latin typeface="Arial Black" charset="0"/>
                <a:ea typeface="Arial Black" charset="0"/>
                <a:cs typeface="Arial Black" charset="0"/>
              </a:rPr>
              <a:t>scheme</a:t>
            </a:r>
            <a:endParaRPr lang="en-US" sz="4800" b="1" kern="1000" spc="-150" dirty="0">
              <a:solidFill>
                <a:srgbClr val="FFC000"/>
              </a:solidFill>
              <a:latin typeface="Arial Black" charset="0"/>
              <a:ea typeface="Arial Black" charset="0"/>
              <a:cs typeface="Arial Black" charset="0"/>
            </a:endParaRPr>
          </a:p>
        </p:txBody>
      </p:sp>
      <p:sp>
        <p:nvSpPr>
          <p:cNvPr id="5" name="Rectangle 4"/>
          <p:cNvSpPr/>
          <p:nvPr/>
        </p:nvSpPr>
        <p:spPr>
          <a:xfrm>
            <a:off x="5430748" y="1434591"/>
            <a:ext cx="6761252" cy="1569660"/>
          </a:xfrm>
          <a:prstGeom prst="rect">
            <a:avLst/>
          </a:prstGeom>
        </p:spPr>
        <p:txBody>
          <a:bodyPr wrap="square">
            <a:spAutoFit/>
          </a:bodyPr>
          <a:lstStyle/>
          <a:p>
            <a:pPr algn="ctr"/>
            <a:r>
              <a:rPr lang="en-US" sz="4800" b="1" kern="1000" spc="-150" dirty="0" smtClean="0">
                <a:solidFill>
                  <a:schemeClr val="accent4">
                    <a:lumMod val="75000"/>
                  </a:schemeClr>
                </a:solidFill>
                <a:latin typeface="Arial Black" charset="0"/>
                <a:ea typeface="Arial Black" charset="0"/>
                <a:cs typeface="Arial Black" charset="0"/>
              </a:rPr>
              <a:t>Workforce Development</a:t>
            </a:r>
            <a:endParaRPr lang="en-US" sz="4800" b="1" kern="1000" spc="-150" dirty="0">
              <a:solidFill>
                <a:schemeClr val="accent4">
                  <a:lumMod val="75000"/>
                </a:schemeClr>
              </a:solidFill>
              <a:latin typeface="Arial Black" charset="0"/>
              <a:ea typeface="Arial Black" charset="0"/>
              <a:cs typeface="Arial Black" charset="0"/>
            </a:endParaRPr>
          </a:p>
        </p:txBody>
      </p:sp>
      <p:sp>
        <p:nvSpPr>
          <p:cNvPr id="7" name="Rectangle 6"/>
          <p:cNvSpPr/>
          <p:nvPr/>
        </p:nvSpPr>
        <p:spPr>
          <a:xfrm>
            <a:off x="0" y="4444754"/>
            <a:ext cx="6761252" cy="830997"/>
          </a:xfrm>
          <a:prstGeom prst="rect">
            <a:avLst/>
          </a:prstGeom>
        </p:spPr>
        <p:txBody>
          <a:bodyPr wrap="square">
            <a:spAutoFit/>
          </a:bodyPr>
          <a:lstStyle/>
          <a:p>
            <a:pPr algn="ctr"/>
            <a:r>
              <a:rPr lang="en-US" sz="4800" b="1" kern="1000" spc="-150" dirty="0" smtClean="0">
                <a:solidFill>
                  <a:schemeClr val="accent4">
                    <a:lumMod val="75000"/>
                  </a:schemeClr>
                </a:solidFill>
                <a:latin typeface="Arial Black" charset="0"/>
                <a:ea typeface="Arial Black" charset="0"/>
                <a:cs typeface="Arial Black" charset="0"/>
              </a:rPr>
              <a:t>CPD</a:t>
            </a:r>
            <a:endParaRPr lang="en-US" sz="4800" b="1" kern="1000" spc="-150" dirty="0">
              <a:solidFill>
                <a:schemeClr val="accent4">
                  <a:lumMod val="75000"/>
                </a:schemeClr>
              </a:solidFill>
              <a:latin typeface="Arial Black" charset="0"/>
              <a:ea typeface="Arial Black" charset="0"/>
              <a:cs typeface="Arial Black" charset="0"/>
            </a:endParaRPr>
          </a:p>
        </p:txBody>
      </p:sp>
      <p:sp>
        <p:nvSpPr>
          <p:cNvPr id="2" name="Oval 1"/>
          <p:cNvSpPr/>
          <p:nvPr/>
        </p:nvSpPr>
        <p:spPr>
          <a:xfrm>
            <a:off x="1312206" y="734151"/>
            <a:ext cx="4767134" cy="3209751"/>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181918" y="3085632"/>
            <a:ext cx="4767134" cy="3209751"/>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90510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8" name="Title 7"/>
          <p:cNvSpPr>
            <a:spLocks noGrp="1"/>
          </p:cNvSpPr>
          <p:nvPr>
            <p:ph type="title"/>
          </p:nvPr>
        </p:nvSpPr>
        <p:spPr/>
        <p:txBody>
          <a:bodyPr>
            <a:normAutofit fontScale="90000"/>
          </a:bodyPr>
          <a:lstStyle/>
          <a:p>
            <a:r>
              <a:rPr lang="en-GB" dirty="0" smtClean="0"/>
              <a:t/>
            </a:r>
            <a:br>
              <a:rPr lang="en-GB" dirty="0" smtClean="0"/>
            </a:br>
            <a:r>
              <a:rPr lang="en-GB" b="1" dirty="0" smtClean="0"/>
              <a:t>Leadership</a:t>
            </a:r>
            <a:r>
              <a:rPr lang="en-GB" dirty="0"/>
              <a:t/>
            </a:r>
            <a:br>
              <a:rPr lang="en-GB" dirty="0"/>
            </a:br>
            <a:endParaRPr lang="en-GB"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603537663"/>
              </p:ext>
            </p:extLst>
          </p:nvPr>
        </p:nvGraphicFramePr>
        <p:xfrm>
          <a:off x="162746" y="1825625"/>
          <a:ext cx="11745719"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35537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8" name="Title 7"/>
          <p:cNvSpPr>
            <a:spLocks noGrp="1"/>
          </p:cNvSpPr>
          <p:nvPr>
            <p:ph type="title"/>
          </p:nvPr>
        </p:nvSpPr>
        <p:spPr/>
        <p:txBody>
          <a:bodyPr>
            <a:normAutofit fontScale="90000"/>
          </a:bodyPr>
          <a:lstStyle/>
          <a:p>
            <a:r>
              <a:rPr lang="en-GB" dirty="0" smtClean="0"/>
              <a:t/>
            </a:r>
            <a:br>
              <a:rPr lang="en-GB" dirty="0" smtClean="0"/>
            </a:br>
            <a:r>
              <a:rPr lang="en-GB" b="1" dirty="0" smtClean="0"/>
              <a:t>CSP</a:t>
            </a:r>
            <a:r>
              <a:rPr lang="en-GB" dirty="0" smtClean="0"/>
              <a:t> </a:t>
            </a:r>
            <a:r>
              <a:rPr lang="en-GB" b="1" dirty="0" smtClean="0"/>
              <a:t>Mentoring Scheme</a:t>
            </a:r>
            <a:r>
              <a:rPr lang="en-GB" dirty="0"/>
              <a:t/>
            </a:r>
            <a:br>
              <a:rPr lang="en-GB" dirty="0"/>
            </a:br>
            <a:endParaRPr lang="en-GB" dirty="0"/>
          </a:p>
        </p:txBody>
      </p:sp>
      <p:pic>
        <p:nvPicPr>
          <p:cNvPr id="3"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396107" y="442842"/>
            <a:ext cx="5197942" cy="2923842"/>
          </a:xfrm>
        </p:spPr>
      </p:pic>
      <p:sp>
        <p:nvSpPr>
          <p:cNvPr id="4" name="Rectangle 3"/>
          <p:cNvSpPr/>
          <p:nvPr/>
        </p:nvSpPr>
        <p:spPr>
          <a:xfrm>
            <a:off x="569153" y="3366684"/>
            <a:ext cx="11190455" cy="3046988"/>
          </a:xfrm>
          <a:prstGeom prst="rect">
            <a:avLst/>
          </a:prstGeom>
        </p:spPr>
        <p:txBody>
          <a:bodyPr wrap="square">
            <a:spAutoFit/>
          </a:bodyPr>
          <a:lstStyle/>
          <a:p>
            <a:r>
              <a:rPr lang="en-GB" sz="3200" dirty="0"/>
              <a:t>‘A one-to-one, non-judgemental relationship in which an individual mentor voluntarily gives time to support and encourage another. This relationship is typically developed at a time of transition in the mentee’s life, and lasts for a significant and sustained period of time’. (Home Office, Active Community Unit, 2001)</a:t>
            </a:r>
          </a:p>
        </p:txBody>
      </p:sp>
      <p:cxnSp>
        <p:nvCxnSpPr>
          <p:cNvPr id="9" name="Straight Connector 8"/>
          <p:cNvCxnSpPr/>
          <p:nvPr/>
        </p:nvCxnSpPr>
        <p:spPr>
          <a:xfrm>
            <a:off x="3168502" y="1297172"/>
            <a:ext cx="0" cy="59542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7"/>
          <p:cNvSpPr txBox="1">
            <a:spLocks/>
          </p:cNvSpPr>
          <p:nvPr/>
        </p:nvSpPr>
        <p:spPr>
          <a:xfrm>
            <a:off x="1745093" y="1628732"/>
            <a:ext cx="3475074"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
            </a:r>
            <a:br>
              <a:rPr lang="en-GB" dirty="0" smtClean="0"/>
            </a:br>
            <a:r>
              <a:rPr lang="en-GB" b="1" dirty="0" smtClean="0">
                <a:solidFill>
                  <a:schemeClr val="accent1">
                    <a:lumMod val="75000"/>
                  </a:schemeClr>
                </a:solidFill>
              </a:rPr>
              <a:t>Online platform</a:t>
            </a:r>
            <a:r>
              <a:rPr lang="en-GB" dirty="0" smtClean="0"/>
              <a:t/>
            </a:r>
            <a:br>
              <a:rPr lang="en-GB" dirty="0" smtClean="0"/>
            </a:br>
            <a:endParaRPr lang="en-GB" dirty="0"/>
          </a:p>
        </p:txBody>
      </p:sp>
    </p:spTree>
    <p:extLst>
      <p:ext uri="{BB962C8B-B14F-4D97-AF65-F5344CB8AC3E}">
        <p14:creationId xmlns:p14="http://schemas.microsoft.com/office/powerpoint/2010/main" val="1557214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8" name="Title 7"/>
          <p:cNvSpPr>
            <a:spLocks noGrp="1"/>
          </p:cNvSpPr>
          <p:nvPr>
            <p:ph type="title"/>
          </p:nvPr>
        </p:nvSpPr>
        <p:spPr/>
        <p:txBody>
          <a:bodyPr>
            <a:normAutofit fontScale="90000"/>
          </a:bodyPr>
          <a:lstStyle/>
          <a:p>
            <a:r>
              <a:rPr lang="en-GB" dirty="0" smtClean="0"/>
              <a:t/>
            </a:r>
            <a:br>
              <a:rPr lang="en-GB" dirty="0" smtClean="0"/>
            </a:br>
            <a:r>
              <a:rPr lang="en-GB" b="1" dirty="0" smtClean="0"/>
              <a:t>CSP</a:t>
            </a:r>
            <a:r>
              <a:rPr lang="en-GB" dirty="0" smtClean="0"/>
              <a:t> </a:t>
            </a:r>
            <a:r>
              <a:rPr lang="en-GB" b="1" dirty="0" smtClean="0"/>
              <a:t>Mentoring Scheme</a:t>
            </a:r>
            <a:r>
              <a:rPr lang="en-GB" dirty="0"/>
              <a:t/>
            </a:r>
            <a:br>
              <a:rPr lang="en-GB" dirty="0"/>
            </a:br>
            <a:endParaRPr lang="en-GB" dirty="0"/>
          </a:p>
        </p:txBody>
      </p:sp>
      <p:pic>
        <p:nvPicPr>
          <p:cNvPr id="17" name="Content Placeholder 16"/>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93728" y="1690688"/>
            <a:ext cx="5240745" cy="3487478"/>
          </a:xfrm>
        </p:spPr>
      </p:pic>
      <p:sp>
        <p:nvSpPr>
          <p:cNvPr id="16" name="Content Placeholder 15"/>
          <p:cNvSpPr>
            <a:spLocks noGrp="1"/>
          </p:cNvSpPr>
          <p:nvPr>
            <p:ph sz="half" idx="2"/>
          </p:nvPr>
        </p:nvSpPr>
        <p:spPr/>
        <p:txBody>
          <a:bodyPr/>
          <a:lstStyle/>
          <a:p>
            <a:r>
              <a:rPr lang="en-GB" dirty="0" smtClean="0"/>
              <a:t>Mentorship is holistic</a:t>
            </a:r>
          </a:p>
          <a:p>
            <a:r>
              <a:rPr lang="en-GB" dirty="0" smtClean="0"/>
              <a:t>Mentorship is individual</a:t>
            </a:r>
          </a:p>
          <a:p>
            <a:r>
              <a:rPr lang="en-GB" dirty="0" smtClean="0"/>
              <a:t>‘</a:t>
            </a:r>
            <a:r>
              <a:rPr lang="en-GB" dirty="0"/>
              <a:t>It is a two-way relationship that results in mutual learning’ (Guest, 2000). </a:t>
            </a:r>
          </a:p>
          <a:p>
            <a:endParaRPr lang="en-GB" dirty="0"/>
          </a:p>
        </p:txBody>
      </p:sp>
    </p:spTree>
    <p:extLst>
      <p:ext uri="{BB962C8B-B14F-4D97-AF65-F5344CB8AC3E}">
        <p14:creationId xmlns:p14="http://schemas.microsoft.com/office/powerpoint/2010/main" val="35420825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wnload [Read-Only]" id="{AA2C2B42-5821-4C98-BD8A-F86B8E242564}" vid="{449D175A-D595-4D95-920A-01F9D50091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CSP_Corporate Powerpoint Template 2018</Template>
  <TotalTime>364</TotalTime>
  <Words>1668</Words>
  <Application>Microsoft Office PowerPoint</Application>
  <PresentationFormat>Widescreen</PresentationFormat>
  <Paragraphs>199</Paragraphs>
  <Slides>16</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Black</vt:lpstr>
      <vt:lpstr>Calibri</vt:lpstr>
      <vt:lpstr>Calibri Light</vt:lpstr>
      <vt:lpstr>Wingdings</vt:lpstr>
      <vt:lpstr>Office Theme</vt:lpstr>
      <vt:lpstr>1_Office Theme</vt:lpstr>
      <vt:lpstr> What can the CSP do for you? Leadership Development, Mentoring &amp; Service Visits </vt:lpstr>
      <vt:lpstr>PowerPoint Presentation</vt:lpstr>
      <vt:lpstr> Leadership </vt:lpstr>
      <vt:lpstr>PowerPoint Presentation</vt:lpstr>
      <vt:lpstr>Inspire, Innovate, Impact</vt:lpstr>
      <vt:lpstr>PowerPoint Presentation</vt:lpstr>
      <vt:lpstr> Leadership </vt:lpstr>
      <vt:lpstr> CSP Mentoring Scheme </vt:lpstr>
      <vt:lpstr> CSP Mentoring Scheme </vt:lpstr>
      <vt:lpstr> CSP Leadership Development Programme </vt:lpstr>
      <vt:lpstr> CSP Leadership Development Programme </vt:lpstr>
      <vt:lpstr>PowerPoint Presentation</vt:lpstr>
      <vt:lpstr> Service Visits </vt:lpstr>
      <vt:lpstr> Service visits </vt:lpstr>
      <vt:lpstr> Service visits </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Sharma</dc:creator>
  <cp:lastModifiedBy>Helen Sharma</cp:lastModifiedBy>
  <cp:revision>27</cp:revision>
  <dcterms:created xsi:type="dcterms:W3CDTF">2019-01-18T09:38:21Z</dcterms:created>
  <dcterms:modified xsi:type="dcterms:W3CDTF">2019-01-18T15:43:21Z</dcterms:modified>
</cp:coreProperties>
</file>