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3" r:id="rId3"/>
  </p:sldMasterIdLst>
  <p:notesMasterIdLst>
    <p:notesMasterId r:id="rId18"/>
  </p:notesMasterIdLst>
  <p:sldIdLst>
    <p:sldId id="256" r:id="rId4"/>
    <p:sldId id="266" r:id="rId5"/>
    <p:sldId id="285" r:id="rId6"/>
    <p:sldId id="278" r:id="rId7"/>
    <p:sldId id="279" r:id="rId8"/>
    <p:sldId id="284" r:id="rId9"/>
    <p:sldId id="280" r:id="rId10"/>
    <p:sldId id="281" r:id="rId11"/>
    <p:sldId id="282" r:id="rId12"/>
    <p:sldId id="283" r:id="rId13"/>
    <p:sldId id="260" r:id="rId14"/>
    <p:sldId id="275" r:id="rId15"/>
    <p:sldId id="270" r:id="rId16"/>
    <p:sldId id="262" r:id="rId17"/>
  </p:sldIdLst>
  <p:sldSz cx="12192000" cy="6858000"/>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A61D"/>
    <a:srgbClr val="7354C3"/>
    <a:srgbClr val="6F64C3"/>
    <a:srgbClr val="FFAF00"/>
    <a:srgbClr val="FFC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27"/>
    <p:restoredTop sz="49767" autoAdjust="0"/>
  </p:normalViewPr>
  <p:slideViewPr>
    <p:cSldViewPr snapToGrid="0" snapToObjects="1">
      <p:cViewPr varScale="1">
        <p:scale>
          <a:sx n="34" d="100"/>
          <a:sy n="34" d="100"/>
        </p:scale>
        <p:origin x="1824" y="48"/>
      </p:cViewPr>
      <p:guideLst/>
    </p:cSldViewPr>
  </p:slideViewPr>
  <p:notesTextViewPr>
    <p:cViewPr>
      <p:scale>
        <a:sx n="1" d="1"/>
        <a:sy n="1" d="1"/>
      </p:scale>
      <p:origin x="0" y="0"/>
    </p:cViewPr>
  </p:notesTextViewPr>
  <p:sorterViewPr>
    <p:cViewPr>
      <p:scale>
        <a:sx n="123" d="100"/>
        <a:sy n="12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US"/>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3B8E210D-7FF2-A742-B32B-47074288530F}" type="datetimeFigureOut">
              <a:rPr lang="en-US" smtClean="0"/>
              <a:t>1/17/2019</a:t>
            </a:fld>
            <a:endParaRPr lang="en-US"/>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en-US"/>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n-US"/>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2D65D68C-EE3A-3248-AF17-0A8430663CAF}" type="slidenum">
              <a:rPr lang="en-US" smtClean="0"/>
              <a:t>‹#›</a:t>
            </a:fld>
            <a:endParaRPr lang="en-US"/>
          </a:p>
        </p:txBody>
      </p:sp>
    </p:spTree>
    <p:extLst>
      <p:ext uri="{BB962C8B-B14F-4D97-AF65-F5344CB8AC3E}">
        <p14:creationId xmlns:p14="http://schemas.microsoft.com/office/powerpoint/2010/main" val="487029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D65D68C-EE3A-3248-AF17-0A8430663CAF}" type="slidenum">
              <a:rPr lang="en-US" smtClean="0"/>
              <a:t>1</a:t>
            </a:fld>
            <a:endParaRPr lang="en-US"/>
          </a:p>
        </p:txBody>
      </p:sp>
    </p:spTree>
    <p:extLst>
      <p:ext uri="{BB962C8B-B14F-4D97-AF65-F5344CB8AC3E}">
        <p14:creationId xmlns:p14="http://schemas.microsoft.com/office/powerpoint/2010/main" val="3356070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700" dirty="0"/>
              <a:t>Humans, by our very nature are creatures of habit, and as a result, change does not always happen naturally, or indeed, easily. </a:t>
            </a:r>
          </a:p>
          <a:p>
            <a:endParaRPr lang="en-GB" sz="1700" dirty="0"/>
          </a:p>
          <a:p>
            <a:r>
              <a:rPr lang="en-GB" sz="1700" dirty="0"/>
              <a:t>A changing NHS, and overall health and social care, will impact the diverse range of public physiotherapy services in different ways. We need to adapt in order to future proof physiotherapy for future generations of physiotherapists. We need to direct the change and not have it imposed upon us. </a:t>
            </a:r>
          </a:p>
          <a:p>
            <a:endParaRPr lang="en-GB" sz="1700" dirty="0"/>
          </a:p>
          <a:p>
            <a:r>
              <a:rPr lang="en-GB" sz="1700" dirty="0"/>
              <a:t>It’s easy to speak out, but it takes action to roll up your sleeves to change the ending to the story/narrative.</a:t>
            </a:r>
          </a:p>
          <a:p>
            <a:endParaRPr lang="en-GB" sz="1700" dirty="0"/>
          </a:p>
          <a:p>
            <a:r>
              <a:rPr lang="en-GB" sz="1700" dirty="0"/>
              <a:t>Dynamic healthcare will require physiotherapy services to be agile and responsive to changing circumstances. </a:t>
            </a:r>
          </a:p>
          <a:p>
            <a:endParaRPr lang="en-GB" dirty="0"/>
          </a:p>
        </p:txBody>
      </p:sp>
      <p:sp>
        <p:nvSpPr>
          <p:cNvPr id="4" name="Slide Number Placeholder 3"/>
          <p:cNvSpPr>
            <a:spLocks noGrp="1"/>
          </p:cNvSpPr>
          <p:nvPr>
            <p:ph type="sldNum" sz="quarter" idx="10"/>
          </p:nvPr>
        </p:nvSpPr>
        <p:spPr/>
        <p:txBody>
          <a:bodyPr/>
          <a:lstStyle/>
          <a:p>
            <a:pPr defTabSz="966155">
              <a:defRPr/>
            </a:pPr>
            <a:fld id="{2D65D68C-EE3A-3248-AF17-0A8430663CAF}" type="slidenum">
              <a:rPr lang="en-US">
                <a:solidFill>
                  <a:prstClr val="black"/>
                </a:solidFill>
                <a:latin typeface="Calibri" panose="020F0502020204030204"/>
              </a:rPr>
              <a:pPr defTabSz="966155">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2021913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These</a:t>
            </a:r>
            <a:r>
              <a:rPr lang="en-GB" sz="1600" baseline="0" dirty="0"/>
              <a:t> are some of the outputs of the teams working to bring evidence into practice</a:t>
            </a:r>
          </a:p>
          <a:p>
            <a:endParaRPr lang="en-GB" sz="1600" baseline="0" dirty="0"/>
          </a:p>
          <a:p>
            <a:r>
              <a:rPr lang="en-GB" sz="1600" baseline="0" dirty="0"/>
              <a:t>Moving Forward – is a collaboration with NIHR, and of high quality MSK research. We have now started a number of projects to improve dissemination and a focus on </a:t>
            </a:r>
            <a:r>
              <a:rPr lang="en-GB" sz="1600" baseline="0" dirty="0" err="1"/>
              <a:t>implemenation</a:t>
            </a:r>
            <a:endParaRPr lang="en-GB" sz="1600" baseline="0" dirty="0"/>
          </a:p>
          <a:p>
            <a:endParaRPr lang="en-GB" sz="1600" baseline="0" dirty="0"/>
          </a:p>
          <a:p>
            <a:r>
              <a:rPr lang="en-GB" sz="1600" baseline="0" dirty="0"/>
              <a:t> Partnership with NIHR continues in promoting the support offered to members from the  NIHR physiotherapy advocates to move into clinical academic careers. Also arrangements with Frontline mean a monthly ‘research findings’ feature . </a:t>
            </a:r>
          </a:p>
          <a:p>
            <a:endParaRPr lang="en-GB" sz="16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aseline="0" dirty="0" err="1"/>
              <a:t>Hipsprint</a:t>
            </a:r>
            <a:r>
              <a:rPr lang="en-GB" sz="1600" baseline="0" dirty="0"/>
              <a:t> – the largest audit of physiotherapy practice in England and Wales; 80% of eligible patients participated. This was i</a:t>
            </a:r>
            <a:r>
              <a:rPr lang="en-GB" sz="1600" dirty="0">
                <a:solidFill>
                  <a:srgbClr val="378D83"/>
                </a:solidFill>
              </a:rPr>
              <a:t>n the absence of specific</a:t>
            </a:r>
            <a:r>
              <a:rPr lang="en-GB" sz="1600" baseline="0" dirty="0">
                <a:solidFill>
                  <a:srgbClr val="378D83"/>
                </a:solidFill>
              </a:rPr>
              <a:t> research evidence for dosage and response – and as part of the quality assurance work of the NHFD, CSP partnered with RCP in the </a:t>
            </a:r>
            <a:r>
              <a:rPr lang="en-GB" sz="1600" baseline="0" dirty="0" err="1">
                <a:solidFill>
                  <a:srgbClr val="378D83"/>
                </a:solidFill>
              </a:rPr>
              <a:t>hipsprint</a:t>
            </a:r>
            <a:r>
              <a:rPr lang="en-GB" sz="1600" baseline="0" dirty="0">
                <a:solidFill>
                  <a:srgbClr val="378D83"/>
                </a:solidFill>
              </a:rPr>
              <a:t>. </a:t>
            </a:r>
            <a:endParaRPr lang="en-GB" sz="1600" dirty="0">
              <a:solidFill>
                <a:srgbClr val="378D83"/>
              </a:solidFill>
            </a:endParaRPr>
          </a:p>
          <a:p>
            <a:r>
              <a:rPr lang="en-GB" sz="1600" baseline="0" dirty="0"/>
              <a:t> Report  a number of key recommendations which have been developed into seven standards – these were launched at PUK last year.</a:t>
            </a:r>
            <a:endParaRPr lang="en-GB" sz="1600" dirty="0">
              <a:solidFill>
                <a:srgbClr val="378D83"/>
              </a:solidFill>
            </a:endParaRPr>
          </a:p>
          <a:p>
            <a:pPr defTabSz="912937"/>
            <a:endParaRPr lang="en-GB" sz="1600" dirty="0">
              <a:solidFill>
                <a:srgbClr val="378D83"/>
              </a:solidFill>
            </a:endParaRPr>
          </a:p>
          <a:p>
            <a:pPr defTabSz="912937"/>
            <a:r>
              <a:rPr lang="en-GB" sz="1600" dirty="0">
                <a:solidFill>
                  <a:srgbClr val="378D83"/>
                </a:solidFill>
              </a:rPr>
              <a:t>C</a:t>
            </a:r>
            <a:r>
              <a:rPr lang="en-GB" sz="1600" baseline="0" dirty="0"/>
              <a:t>AHPR  - enables </a:t>
            </a:r>
            <a:r>
              <a:rPr lang="en-GB" sz="1600" kern="1200" dirty="0">
                <a:solidFill>
                  <a:schemeClr val="tx1"/>
                </a:solidFill>
                <a:effectLst/>
                <a:latin typeface="+mn-lt"/>
                <a:ea typeface="+mn-ea"/>
                <a:cs typeface="+mn-cs"/>
              </a:rPr>
              <a:t>Members  to access events/support/advice with research via their local hub (UK wide),</a:t>
            </a:r>
            <a:r>
              <a:rPr lang="en-GB" sz="1600" kern="1200" baseline="0" dirty="0">
                <a:solidFill>
                  <a:schemeClr val="tx1"/>
                </a:solidFill>
                <a:effectLst/>
                <a:latin typeface="+mn-lt"/>
                <a:ea typeface="+mn-ea"/>
                <a:cs typeface="+mn-cs"/>
              </a:rPr>
              <a:t> including resources such as </a:t>
            </a:r>
            <a:r>
              <a:rPr lang="en-GB" sz="1600" kern="1200" dirty="0">
                <a:solidFill>
                  <a:schemeClr val="tx1"/>
                </a:solidFill>
                <a:effectLst/>
                <a:latin typeface="+mn-lt"/>
                <a:ea typeface="+mn-ea"/>
                <a:cs typeface="+mn-cs"/>
              </a:rPr>
              <a:t>13 top tips on research topics. </a:t>
            </a:r>
          </a:p>
          <a:p>
            <a:endParaRPr lang="en-GB" sz="1600" kern="1200" dirty="0">
              <a:solidFill>
                <a:schemeClr val="tx1"/>
              </a:solidFill>
              <a:effectLst/>
              <a:latin typeface="+mn-lt"/>
              <a:ea typeface="+mn-ea"/>
              <a:cs typeface="+mn-cs"/>
            </a:endParaRPr>
          </a:p>
          <a:p>
            <a:r>
              <a:rPr lang="en-GB" sz="1600" kern="1200" dirty="0">
                <a:solidFill>
                  <a:schemeClr val="tx1"/>
                </a:solidFill>
                <a:effectLst/>
                <a:latin typeface="+mn-lt"/>
                <a:ea typeface="+mn-ea"/>
                <a:cs typeface="+mn-cs"/>
              </a:rPr>
              <a:t> </a:t>
            </a:r>
            <a:endParaRPr lang="en-GB" sz="16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7A23C-242C-4417-A7AE-11F0DAC4B9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8970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700" dirty="0"/>
              <a:t>Remember, when you talk about ‘The CSP’, you are talking about yourselves.</a:t>
            </a:r>
          </a:p>
          <a:p>
            <a:r>
              <a:rPr lang="en-GB" sz="1700" dirty="0"/>
              <a:t>The employees of the CSP are just over 100. They do work hard for us.</a:t>
            </a:r>
          </a:p>
          <a:p>
            <a:r>
              <a:rPr lang="en-GB" sz="1700" dirty="0"/>
              <a:t>But we have 57,000 members. If we all pull together, we are a force to be reckoned with. We can be the change and we can be the solution</a:t>
            </a:r>
          </a:p>
        </p:txBody>
      </p:sp>
      <p:sp>
        <p:nvSpPr>
          <p:cNvPr id="4" name="Slide Number Placeholder 3"/>
          <p:cNvSpPr>
            <a:spLocks noGrp="1"/>
          </p:cNvSpPr>
          <p:nvPr>
            <p:ph type="sldNum" sz="quarter" idx="10"/>
          </p:nvPr>
        </p:nvSpPr>
        <p:spPr/>
        <p:txBody>
          <a:bodyPr/>
          <a:lstStyle/>
          <a:p>
            <a:pPr defTabSz="966155">
              <a:defRPr/>
            </a:pPr>
            <a:fld id="{2D65D68C-EE3A-3248-AF17-0A8430663CAF}" type="slidenum">
              <a:rPr lang="en-US">
                <a:solidFill>
                  <a:prstClr val="black"/>
                </a:solidFill>
                <a:latin typeface="Calibri" panose="020F0502020204030204"/>
              </a:rPr>
              <a:pPr defTabSz="966155">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3601494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66155">
              <a:defRPr/>
            </a:pPr>
            <a:fld id="{2D65D68C-EE3A-3248-AF17-0A8430663CAF}" type="slidenum">
              <a:rPr lang="en-US">
                <a:solidFill>
                  <a:prstClr val="black"/>
                </a:solidFill>
                <a:latin typeface="Calibri" panose="020F0502020204030204"/>
              </a:rPr>
              <a:pPr defTabSz="966155">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320439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D65D68C-EE3A-3248-AF17-0A8430663CAF}" type="slidenum">
              <a:rPr lang="en-US" smtClean="0"/>
              <a:t>14</a:t>
            </a:fld>
            <a:endParaRPr lang="en-US"/>
          </a:p>
        </p:txBody>
      </p:sp>
    </p:spTree>
    <p:extLst>
      <p:ext uri="{BB962C8B-B14F-4D97-AF65-F5344CB8AC3E}">
        <p14:creationId xmlns:p14="http://schemas.microsoft.com/office/powerpoint/2010/main" val="1401977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700" dirty="0"/>
              <a:t>The CSP strategy has been developed to tackle these challenges. Our profession, thanks to its depth and versatility can transform the health and wellbeing of individuals and communities. </a:t>
            </a:r>
          </a:p>
          <a:p>
            <a:r>
              <a:rPr lang="en-GB" sz="1700" dirty="0"/>
              <a:t>I also want to make clear that whilst I have focused here on the NHS, that the CSP is looking at healthcare in its widest settings and supports members wherever they work. </a:t>
            </a:r>
          </a:p>
          <a:p>
            <a:endParaRPr lang="en-GB" sz="1700" dirty="0"/>
          </a:p>
          <a:p>
            <a:r>
              <a:rPr lang="en-GB" sz="1700" dirty="0"/>
              <a:t>These are powerful statements. I was at a Physio event a couple of months ago, when Karen Middleton spoke about our mission and vision and there was a former patient there who spoke after Karen who said of the physios who had treated her, you transformed my life. So remember whilst it is written as a vision here, when you are working, that is what you are doing, transforming lives, maximising independence and empowering patients and populations </a:t>
            </a:r>
          </a:p>
          <a:p>
            <a:endParaRPr lang="en-GB" sz="1700" dirty="0"/>
          </a:p>
          <a:p>
            <a:r>
              <a:rPr lang="en-GB" sz="1700" dirty="0"/>
              <a:t>The start for the CSP strategy was:</a:t>
            </a:r>
          </a:p>
          <a:p>
            <a:pPr marL="181154" indent="-181154">
              <a:buFont typeface="Arial" panose="020B0604020202020204" pitchFamily="34" charset="0"/>
              <a:buChar char="•"/>
            </a:pPr>
            <a:r>
              <a:rPr lang="en-GB" sz="1700" dirty="0"/>
              <a:t>CSP mission</a:t>
            </a:r>
          </a:p>
          <a:p>
            <a:pPr marL="181154" indent="-181154">
              <a:buFont typeface="Arial" panose="020B0604020202020204" pitchFamily="34" charset="0"/>
              <a:buChar char="•"/>
            </a:pPr>
            <a:r>
              <a:rPr lang="en-GB" sz="1700" dirty="0"/>
              <a:t>Vision for Physiotherapy</a:t>
            </a:r>
          </a:p>
          <a:p>
            <a:pPr marL="181154" indent="-181154">
              <a:buFont typeface="Arial" panose="020B0604020202020204" pitchFamily="34" charset="0"/>
              <a:buChar char="•"/>
            </a:pPr>
            <a:r>
              <a:rPr lang="en-GB" sz="1700" dirty="0"/>
              <a:t>Environmental analysis</a:t>
            </a:r>
          </a:p>
          <a:p>
            <a:pPr marL="181154" indent="-181154">
              <a:buFont typeface="Arial" panose="020B0604020202020204" pitchFamily="34" charset="0"/>
              <a:buChar char="•"/>
            </a:pPr>
            <a:endParaRPr lang="en-GB" sz="1700" dirty="0"/>
          </a:p>
          <a:p>
            <a:pPr marL="0" indent="0">
              <a:buFont typeface="Arial" panose="020B0604020202020204" pitchFamily="34" charset="0"/>
              <a:buNone/>
            </a:pPr>
            <a:r>
              <a:rPr lang="en-GB" sz="1700" dirty="0"/>
              <a:t>As I was putting together this presentation, I was looking at a couple of talks I gave before Christmas about the work and direction of the CSP. We have been clear about our priorities, which I will talk about later, and it is vindication to see many of them born out in the NHS Long Term Plan</a:t>
            </a:r>
          </a:p>
          <a:p>
            <a:endParaRPr lang="en-GB" dirty="0"/>
          </a:p>
        </p:txBody>
      </p:sp>
      <p:sp>
        <p:nvSpPr>
          <p:cNvPr id="4" name="Slide Number Placeholder 3"/>
          <p:cNvSpPr>
            <a:spLocks noGrp="1"/>
          </p:cNvSpPr>
          <p:nvPr>
            <p:ph type="sldNum" sz="quarter" idx="10"/>
          </p:nvPr>
        </p:nvSpPr>
        <p:spPr/>
        <p:txBody>
          <a:bodyPr/>
          <a:lstStyle/>
          <a:p>
            <a:pPr defTabSz="966155">
              <a:defRPr/>
            </a:pPr>
            <a:fld id="{52471267-FAEA-4C31-966B-9C696F4D4C25}" type="slidenum">
              <a:rPr lang="en-GB">
                <a:solidFill>
                  <a:prstClr val="black"/>
                </a:solidFill>
                <a:latin typeface="Calibri" panose="020F0502020204030204"/>
              </a:rPr>
              <a:pPr defTabSz="966155">
                <a:defRPr/>
              </a:pPr>
              <a:t>2</a:t>
            </a:fld>
            <a:endParaRPr lang="en-GB" dirty="0">
              <a:solidFill>
                <a:prstClr val="black"/>
              </a:solidFill>
              <a:latin typeface="Calibri" panose="020F0502020204030204"/>
            </a:endParaRPr>
          </a:p>
        </p:txBody>
      </p:sp>
    </p:spTree>
    <p:extLst>
      <p:ext uri="{BB962C8B-B14F-4D97-AF65-F5344CB8AC3E}">
        <p14:creationId xmlns:p14="http://schemas.microsoft.com/office/powerpoint/2010/main" val="1550432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dirty="0"/>
              <a:t>NHS</a:t>
            </a:r>
            <a:r>
              <a:rPr lang="en-US" sz="1600" b="0" baseline="0" dirty="0"/>
              <a:t> England’s long term plan </a:t>
            </a:r>
            <a:r>
              <a:rPr lang="en-GB" sz="1600" b="0" baseline="0" dirty="0"/>
              <a:t>– published January 2019 – places much clearer transformational focus on prevention and rehabilitation, with the physiotherapy workforce already considered a priority in delivering this </a:t>
            </a:r>
          </a:p>
          <a:p>
            <a:endParaRPr lang="en-US" sz="1600" b="0" baseline="0" dirty="0"/>
          </a:p>
          <a:p>
            <a:r>
              <a:rPr lang="en-US" sz="1600" b="0" baseline="0" dirty="0"/>
              <a:t>Contains an endorsement of the </a:t>
            </a:r>
            <a:r>
              <a:rPr lang="en-GB" sz="1600" b="0" baseline="0" dirty="0"/>
              <a:t>the FCP model, which I will talk about more in a </a:t>
            </a:r>
            <a:r>
              <a:rPr lang="en-GB" sz="1600" b="0" baseline="0" dirty="0" err="1"/>
              <a:t>moment,as</a:t>
            </a:r>
            <a:r>
              <a:rPr lang="en-GB" sz="1600" b="0" baseline="0" dirty="0"/>
              <a:t> part of new vision for integrated primary and community services, and a commitment to implementation beyond the existing pilots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Also within this vision, integrated community hubs, with physiotherapy workforce part of MDTs and in primary care networks servicing populations of 30-50,000: including in FCP roles and rapid response teams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Not all about primary</a:t>
            </a:r>
            <a:r>
              <a:rPr lang="en-US" sz="1600" kern="1200" baseline="0" dirty="0">
                <a:solidFill>
                  <a:schemeClr val="tx1"/>
                </a:solidFill>
                <a:effectLst/>
                <a:latin typeface="+mn-lt"/>
                <a:ea typeface="+mn-ea"/>
                <a:cs typeface="+mn-cs"/>
              </a:rPr>
              <a:t> and community care: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tx1"/>
                </a:solidFill>
                <a:effectLst/>
                <a:latin typeface="+mn-lt"/>
                <a:ea typeface="+mn-ea"/>
                <a:cs typeface="+mn-cs"/>
              </a:rPr>
              <a:t>improve access to postnatal physiotherapy;</a:t>
            </a:r>
            <a:r>
              <a:rPr lang="en-US" sz="1600" kern="1200" baseline="0" dirty="0">
                <a:solidFill>
                  <a:schemeClr val="tx1"/>
                </a:solidFill>
                <a:effectLst/>
                <a:latin typeface="+mn-lt"/>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dirty="0">
                <a:solidFill>
                  <a:schemeClr val="tx1"/>
                </a:solidFill>
                <a:effectLst/>
                <a:latin typeface="+mn-lt"/>
                <a:ea typeface="+mn-ea"/>
                <a:cs typeface="+mn-cs"/>
              </a:rPr>
              <a:t>more therapy teams at the start of acute hospital pathways to reduce Delayed Transfers of Care</a:t>
            </a:r>
            <a:r>
              <a:rPr lang="en-US" sz="1600" b="0" kern="1200" baseline="0" dirty="0">
                <a:solidFill>
                  <a:schemeClr val="tx1"/>
                </a:solidFill>
                <a:effectLst/>
                <a:latin typeface="+mn-lt"/>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kern="1200" baseline="0" dirty="0">
                <a:solidFill>
                  <a:schemeClr val="tx1"/>
                </a:solidFill>
                <a:effectLst/>
                <a:latin typeface="+mn-lt"/>
                <a:ea typeface="+mn-ea"/>
                <a:cs typeface="+mn-cs"/>
              </a:rPr>
              <a:t>promotion of self-care and –prevention through face to face and digital support;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kern="1200" baseline="0" dirty="0">
                <a:solidFill>
                  <a:schemeClr val="tx1"/>
                </a:solidFill>
                <a:effectLst/>
                <a:latin typeface="+mn-lt"/>
                <a:ea typeface="+mn-ea"/>
                <a:cs typeface="+mn-cs"/>
              </a:rPr>
              <a:t>promotion of rehab in all mayor condition pathways, and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kern="1200" baseline="0" dirty="0">
                <a:solidFill>
                  <a:schemeClr val="tx1"/>
                </a:solidFill>
                <a:effectLst/>
                <a:latin typeface="+mn-lt"/>
                <a:ea typeface="+mn-ea"/>
                <a:cs typeface="+mn-cs"/>
              </a:rPr>
              <a:t>testing and learning’ from generalist rehab for multiple conditions/morbidities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kern="1200" baseline="0" dirty="0">
                <a:solidFill>
                  <a:schemeClr val="tx1"/>
                </a:solidFill>
                <a:effectLst/>
                <a:latin typeface="+mn-lt"/>
                <a:ea typeface="+mn-ea"/>
                <a:cs typeface="+mn-cs"/>
              </a:rPr>
              <a:t>If we are talking about CSP influence, I think this is a great example. We have shown the impact of Physiotherapy and this has been recognized in this plan. It is no longer all about Doctors and nurses</a:t>
            </a:r>
            <a:endParaRPr lang="en-GB" sz="1600" kern="1200" dirty="0">
              <a:solidFill>
                <a:schemeClr val="tx1"/>
              </a:solidFill>
              <a:effectLst/>
              <a:latin typeface="+mn-lt"/>
              <a:ea typeface="+mn-ea"/>
              <a:cs typeface="+mn-cs"/>
            </a:endParaRPr>
          </a:p>
          <a:p>
            <a:endParaRPr lang="en-US" sz="1600" b="1" kern="1200" baseline="0" dirty="0">
              <a:solidFill>
                <a:schemeClr val="tx1"/>
              </a:solidFill>
              <a:effectLst/>
              <a:latin typeface="+mn-lt"/>
              <a:ea typeface="+mn-ea"/>
              <a:cs typeface="+mn-cs"/>
            </a:endParaRPr>
          </a:p>
          <a:p>
            <a:r>
              <a:rPr lang="en-US" sz="1600" b="1" kern="1200" baseline="0" dirty="0">
                <a:solidFill>
                  <a:schemeClr val="tx1"/>
                </a:solidFill>
                <a:effectLst/>
                <a:latin typeface="+mn-lt"/>
                <a:ea typeface="+mn-ea"/>
                <a:cs typeface="+mn-cs"/>
              </a:rPr>
              <a:t>However </a:t>
            </a:r>
            <a:r>
              <a:rPr lang="en-US" sz="1600" b="0" kern="1200" baseline="0" dirty="0">
                <a:solidFill>
                  <a:schemeClr val="tx1"/>
                </a:solidFill>
                <a:effectLst/>
                <a:latin typeface="+mn-lt"/>
                <a:ea typeface="+mn-ea"/>
                <a:cs typeface="+mn-cs"/>
              </a:rPr>
              <a:t>concerns about funding and workforce availability threaten the delivery of the plan’s vision.  With all trusts expected to be in the black by 2021, Questions are being asked about - are the transformational changes feasible?   Other areas of concern:  lack of consideration of support workers; low profile of MSK in long term plan.</a:t>
            </a:r>
          </a:p>
          <a:p>
            <a:r>
              <a:rPr lang="en-US" sz="1600" b="1" kern="1200" baseline="0" dirty="0">
                <a:solidFill>
                  <a:schemeClr val="tx1"/>
                </a:solidFill>
                <a:effectLst/>
                <a:latin typeface="+mn-lt"/>
                <a:ea typeface="+mn-ea"/>
                <a:cs typeface="+mn-cs"/>
              </a:rPr>
              <a:t>Next steps</a:t>
            </a:r>
          </a:p>
          <a:p>
            <a:r>
              <a:rPr lang="en-US" sz="1600" b="0" kern="1200" baseline="0" dirty="0">
                <a:solidFill>
                  <a:schemeClr val="tx1"/>
                </a:solidFill>
                <a:effectLst/>
                <a:latin typeface="+mn-lt"/>
                <a:ea typeface="+mn-ea"/>
                <a:cs typeface="+mn-cs"/>
              </a:rPr>
              <a:t>NHS England and stakeholders developing a national workforce implementation strategy – CSP making the case for how to make the most out of physio professions’ expanding numbers.   </a:t>
            </a:r>
          </a:p>
          <a:p>
            <a:endParaRPr lang="en-US" sz="1600" b="0" kern="1200" baseline="0" dirty="0">
              <a:solidFill>
                <a:schemeClr val="tx1"/>
              </a:solidFill>
              <a:effectLst/>
              <a:latin typeface="+mn-lt"/>
              <a:ea typeface="+mn-ea"/>
              <a:cs typeface="+mn-cs"/>
            </a:endParaRPr>
          </a:p>
          <a:p>
            <a:r>
              <a:rPr lang="en-US" sz="1600" b="0" kern="1200" baseline="0" dirty="0">
                <a:solidFill>
                  <a:schemeClr val="tx1"/>
                </a:solidFill>
                <a:effectLst/>
                <a:latin typeface="+mn-lt"/>
                <a:ea typeface="+mn-ea"/>
                <a:cs typeface="+mn-cs"/>
              </a:rPr>
              <a:t>NHS England expects each NHS organization and Sustainability and Transformation Partnership area to develop local implementation plans for 2019/20 by April 2019; with 5 year system implementation plans expected of STPs by Autumn 2019</a:t>
            </a:r>
          </a:p>
          <a:p>
            <a:endParaRPr lang="en-US" sz="1600" b="0" kern="1200" baseline="0" dirty="0">
              <a:solidFill>
                <a:schemeClr val="tx1"/>
              </a:solidFill>
              <a:effectLst/>
              <a:latin typeface="+mn-lt"/>
              <a:ea typeface="+mn-ea"/>
              <a:cs typeface="+mn-cs"/>
            </a:endParaRPr>
          </a:p>
          <a:p>
            <a:r>
              <a:rPr lang="en-US" sz="1600" b="1" kern="1200" baseline="0" dirty="0">
                <a:solidFill>
                  <a:schemeClr val="tx1"/>
                </a:solidFill>
                <a:effectLst/>
                <a:latin typeface="+mn-lt"/>
                <a:ea typeface="+mn-ea"/>
                <a:cs typeface="+mn-cs"/>
              </a:rPr>
              <a:t>{ONCE resources/strategy for CSP to support members in local implementation is developed – enter details here}</a:t>
            </a:r>
            <a:r>
              <a:rPr lang="en-US" sz="1600" b="0" kern="1200" baseline="0" dirty="0">
                <a:solidFill>
                  <a:schemeClr val="tx1"/>
                </a:solidFill>
                <a:effectLst/>
                <a:latin typeface="+mn-lt"/>
                <a:ea typeface="+mn-ea"/>
                <a:cs typeface="+mn-cs"/>
              </a:rPr>
              <a:t> </a:t>
            </a:r>
            <a:endParaRPr lang="en-GB" sz="1600" b="1" baseline="0" dirty="0"/>
          </a:p>
        </p:txBody>
      </p:sp>
      <p:sp>
        <p:nvSpPr>
          <p:cNvPr id="4" name="Slide Number Placeholder 3"/>
          <p:cNvSpPr>
            <a:spLocks noGrp="1"/>
          </p:cNvSpPr>
          <p:nvPr>
            <p:ph type="sldNum" sz="quarter" idx="10"/>
          </p:nvPr>
        </p:nvSpPr>
        <p:spPr/>
        <p:txBody>
          <a:bodyPr/>
          <a:lstStyle/>
          <a:p>
            <a:pPr defTabSz="966155">
              <a:defRPr/>
            </a:pPr>
            <a:fld id="{2D65D68C-EE3A-3248-AF17-0A8430663CAF}" type="slidenum">
              <a:rPr lang="en-US">
                <a:solidFill>
                  <a:prstClr val="black"/>
                </a:solidFill>
                <a:latin typeface="Calibri" panose="020F0502020204030204"/>
              </a:rPr>
              <a:pPr defTabSz="966155">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1328062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700" dirty="0"/>
              <a:t>What is the Physio Offer? What can we show?</a:t>
            </a:r>
          </a:p>
          <a:p>
            <a:pPr marL="181154" indent="-181154">
              <a:buFont typeface="Arial" panose="020B0604020202020204" pitchFamily="34" charset="0"/>
              <a:buChar char="•"/>
            </a:pPr>
            <a:r>
              <a:rPr lang="en-GB" sz="1700" dirty="0"/>
              <a:t>Increasing resilience</a:t>
            </a:r>
          </a:p>
          <a:p>
            <a:pPr marL="181154" indent="-181154">
              <a:buFont typeface="Arial" panose="020B0604020202020204" pitchFamily="34" charset="0"/>
              <a:buChar char="•"/>
            </a:pPr>
            <a:r>
              <a:rPr lang="en-GB" sz="1700" dirty="0"/>
              <a:t>Reducing dependence</a:t>
            </a:r>
          </a:p>
          <a:p>
            <a:pPr marL="181154" indent="-181154">
              <a:buFont typeface="Arial" panose="020B0604020202020204" pitchFamily="34" charset="0"/>
              <a:buChar char="•"/>
            </a:pPr>
            <a:r>
              <a:rPr lang="en-GB" sz="1700" dirty="0"/>
              <a:t>Expediting Care</a:t>
            </a:r>
          </a:p>
          <a:p>
            <a:pPr marL="181154" indent="-181154">
              <a:buFont typeface="Arial" panose="020B0604020202020204" pitchFamily="34" charset="0"/>
              <a:buChar char="•"/>
            </a:pPr>
            <a:r>
              <a:rPr lang="en-GB" sz="1700" dirty="0"/>
              <a:t>Sharing Skills</a:t>
            </a:r>
          </a:p>
          <a:p>
            <a:pPr marL="0" indent="0">
              <a:buFont typeface="Arial" panose="020B0604020202020204" pitchFamily="34" charset="0"/>
              <a:buNone/>
            </a:pPr>
            <a:endParaRPr lang="en-GB" sz="1700" b="1" dirty="0"/>
          </a:p>
          <a:p>
            <a:r>
              <a:rPr lang="en-GB" sz="1700" b="0" dirty="0"/>
              <a:t>The new LTP will see even greater emphasis on integrating care, creating sustainable systems (productivity) and asking professionals to work towards the top of their licence whilst shaping the role of others in support of that (e.g. support workers, carers, voluntary sector, community organisations). This will require new ways of working. </a:t>
            </a:r>
          </a:p>
          <a:p>
            <a:r>
              <a:rPr lang="en-GB" sz="1700" b="0" dirty="0"/>
              <a:t>As a profession we need to ready for this taking on new roles, </a:t>
            </a:r>
          </a:p>
          <a:p>
            <a:endParaRPr lang="en-GB" sz="1700" dirty="0"/>
          </a:p>
          <a:p>
            <a:endParaRPr lang="en-GB" sz="1700" dirty="0"/>
          </a:p>
          <a:p>
            <a:r>
              <a:rPr lang="en-GB" sz="1700" dirty="0"/>
              <a:t>Across the UK there are New and emerging educational route pre-grad and post grad including</a:t>
            </a:r>
          </a:p>
          <a:p>
            <a:pPr marL="181154" indent="-181154">
              <a:buFont typeface="Arial" panose="020B0604020202020204" pitchFamily="34" charset="0"/>
              <a:buChar char="•"/>
            </a:pPr>
            <a:r>
              <a:rPr lang="en-GB" sz="1700" dirty="0"/>
              <a:t>Apprenticeships</a:t>
            </a:r>
          </a:p>
          <a:p>
            <a:pPr marL="181154" indent="-181154">
              <a:buFont typeface="Arial" panose="020B0604020202020204" pitchFamily="34" charset="0"/>
              <a:buChar char="•"/>
            </a:pPr>
            <a:r>
              <a:rPr lang="en-GB" sz="1700" dirty="0"/>
              <a:t>Advanced Clinical Practitioner</a:t>
            </a:r>
          </a:p>
          <a:p>
            <a:pPr marL="181154" indent="-181154">
              <a:buFont typeface="Arial" panose="020B0604020202020204" pitchFamily="34" charset="0"/>
              <a:buChar char="•"/>
            </a:pPr>
            <a:r>
              <a:rPr lang="en-GB" sz="1700" dirty="0"/>
              <a:t>Advanced Practitioner</a:t>
            </a:r>
          </a:p>
          <a:p>
            <a:pPr marL="181154" indent="-181154">
              <a:buFont typeface="Arial" panose="020B0604020202020204" pitchFamily="34" charset="0"/>
              <a:buChar char="•"/>
            </a:pPr>
            <a:r>
              <a:rPr lang="en-GB" sz="1700" dirty="0"/>
              <a:t>Consultant practitioner</a:t>
            </a:r>
          </a:p>
          <a:p>
            <a:pPr marL="181154" indent="-181154">
              <a:buFont typeface="Arial" panose="020B0604020202020204" pitchFamily="34" charset="0"/>
              <a:buChar char="•"/>
            </a:pPr>
            <a:endParaRPr lang="en-GB" sz="1700" dirty="0"/>
          </a:p>
          <a:p>
            <a:r>
              <a:rPr lang="en-GB" sz="1700" dirty="0"/>
              <a:t>Also </a:t>
            </a:r>
            <a:r>
              <a:rPr lang="en-GB" sz="1700" dirty="0" err="1"/>
              <a:t>needto</a:t>
            </a:r>
            <a:r>
              <a:rPr lang="en-GB" sz="1700" dirty="0"/>
              <a:t> consider where we should physically be delivering services – transition towards care closer to home and away from hospital focused care. </a:t>
            </a:r>
          </a:p>
          <a:p>
            <a:endParaRPr lang="en-GB" baseline="0" dirty="0"/>
          </a:p>
        </p:txBody>
      </p:sp>
      <p:sp>
        <p:nvSpPr>
          <p:cNvPr id="4" name="Slide Number Placeholder 3"/>
          <p:cNvSpPr>
            <a:spLocks noGrp="1"/>
          </p:cNvSpPr>
          <p:nvPr>
            <p:ph type="sldNum" sz="quarter" idx="10"/>
          </p:nvPr>
        </p:nvSpPr>
        <p:spPr/>
        <p:txBody>
          <a:bodyPr/>
          <a:lstStyle/>
          <a:p>
            <a:pPr defTabSz="966155">
              <a:defRPr/>
            </a:pPr>
            <a:fld id="{2D65D68C-EE3A-3248-AF17-0A8430663CAF}" type="slidenum">
              <a:rPr lang="en-US">
                <a:solidFill>
                  <a:prstClr val="black"/>
                </a:solidFill>
                <a:latin typeface="Calibri" panose="020F0502020204030204"/>
              </a:rPr>
              <a:pPr defTabSz="966155">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4118480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700" dirty="0"/>
              <a:t>This is a focus for the CSP</a:t>
            </a:r>
          </a:p>
          <a:p>
            <a:endParaRPr lang="en-GB" sz="1700" dirty="0"/>
          </a:p>
          <a:p>
            <a:r>
              <a:rPr lang="en-GB" sz="1700" dirty="0"/>
              <a:t>Physiotherapists have had a role in general practice since 1938. So, in a way, this isn’t new. </a:t>
            </a:r>
          </a:p>
          <a:p>
            <a:endParaRPr lang="en-GB" sz="1700" dirty="0"/>
          </a:p>
          <a:p>
            <a:r>
              <a:rPr lang="en-GB" sz="1700" dirty="0"/>
              <a:t>With an ageing population and increase in the numbers of people with multiple morbidities, the pressure and demands on primary care will continue to rise. GP surgeries now make 370 million consultations every year; 70 million more than five years ago. Despite this, GP numbers have remained relatively static during that time, if not decreased. </a:t>
            </a:r>
          </a:p>
          <a:p>
            <a:endParaRPr lang="en-GB" sz="1700" dirty="0"/>
          </a:p>
          <a:p>
            <a:r>
              <a:rPr lang="en-GB" sz="1700" dirty="0"/>
              <a:t>Physiotherapists providing a first point of contact service means that patients presenting with a musculoskeletal problem for a GP appointment are offered an appointment with a physiotherapist instead. Physiotherapists working in general practice are able to address the needs of a large proportion of the patient population.</a:t>
            </a:r>
          </a:p>
          <a:p>
            <a:endParaRPr lang="en-GB" sz="1700" dirty="0"/>
          </a:p>
          <a:p>
            <a:pPr defTabSz="966155">
              <a:defRPr/>
            </a:pPr>
            <a:r>
              <a:rPr lang="en-GB" sz="1700" dirty="0"/>
              <a:t>They have the clinical expertise and autonomy to assess, diagnose and treat patients with a range of conditions, at this time we are focusing on the MSK, conditions</a:t>
            </a:r>
            <a:r>
              <a:rPr lang="en-GB" sz="1700" b="1" dirty="0"/>
              <a:t>.</a:t>
            </a:r>
            <a:r>
              <a:rPr lang="en-GB" sz="1700" dirty="0"/>
              <a:t> It has been estimated that MSK conditions alone account for around one in five GP appointments.</a:t>
            </a:r>
          </a:p>
          <a:p>
            <a:endParaRPr lang="en-GB" sz="1700" dirty="0"/>
          </a:p>
          <a:p>
            <a:r>
              <a:rPr lang="en-GB" sz="1700" dirty="0"/>
              <a:t>There are a range of case study on the CSP website</a:t>
            </a:r>
          </a:p>
          <a:p>
            <a:endParaRPr lang="en-GB" sz="1700" dirty="0"/>
          </a:p>
          <a:p>
            <a:r>
              <a:rPr lang="en-GB" sz="1700" dirty="0"/>
              <a:t>This is therefore an opportunity for physiotherapy services to support GPs and to build capacity and diversity in the primary care workforce through increasing physiotherapy roles in general practice settings.</a:t>
            </a:r>
          </a:p>
          <a:p>
            <a:endParaRPr lang="en-GB" sz="1700" dirty="0"/>
          </a:p>
          <a:p>
            <a:r>
              <a:rPr lang="en-GB" sz="1700" dirty="0"/>
              <a:t>We have been asked before if we are doing this to alleviate the GP crisis and the answer is no, we are doing this because it is the right thing to do. However, the timing with the GP crisis means people are listening to us, which is clear from the LTP and accept the business case FCP presents</a:t>
            </a:r>
          </a:p>
          <a:p>
            <a:endParaRPr lang="en-GB" b="0" dirty="0"/>
          </a:p>
        </p:txBody>
      </p:sp>
      <p:sp>
        <p:nvSpPr>
          <p:cNvPr id="4" name="Slide Number Placeholder 3"/>
          <p:cNvSpPr>
            <a:spLocks noGrp="1"/>
          </p:cNvSpPr>
          <p:nvPr>
            <p:ph type="sldNum" sz="quarter" idx="10"/>
          </p:nvPr>
        </p:nvSpPr>
        <p:spPr/>
        <p:txBody>
          <a:bodyPr/>
          <a:lstStyle/>
          <a:p>
            <a:pPr defTabSz="966155">
              <a:defRPr/>
            </a:pPr>
            <a:fld id="{2D65D68C-EE3A-3248-AF17-0A8430663CAF}" type="slidenum">
              <a:rPr lang="en-US">
                <a:solidFill>
                  <a:prstClr val="black"/>
                </a:solidFill>
                <a:latin typeface="Calibri" panose="020F0502020204030204"/>
              </a:rPr>
              <a:pPr defTabSz="966155">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2641625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700" dirty="0"/>
              <a:t>Rehab Matters campaign launched in 2017…</a:t>
            </a:r>
          </a:p>
          <a:p>
            <a:endParaRPr lang="en-GB" sz="1700" dirty="0"/>
          </a:p>
          <a:p>
            <a:r>
              <a:rPr lang="en-GB" sz="1700" dirty="0"/>
              <a:t>We know community services are chronically underfunded – Cinderella service</a:t>
            </a:r>
          </a:p>
          <a:p>
            <a:r>
              <a:rPr lang="en-GB" sz="1700" dirty="0"/>
              <a:t>We also know with an aging population who have co-morbidities we need to do things differently.</a:t>
            </a:r>
          </a:p>
          <a:p>
            <a:r>
              <a:rPr lang="en-GB" sz="1700" dirty="0"/>
              <a:t>We know rehabilitation works….we have the evidence; </a:t>
            </a:r>
          </a:p>
          <a:p>
            <a:pPr marL="181154" indent="-181154">
              <a:buFont typeface="Arial" panose="020B0604020202020204" pitchFamily="34" charset="0"/>
              <a:buChar char="•"/>
            </a:pPr>
            <a:r>
              <a:rPr lang="en-GB" sz="1700" dirty="0"/>
              <a:t>People with COPD who attend pulmonary rehab classes spend 50% less time in hospital, and are 26% less likely to be readmitted</a:t>
            </a:r>
          </a:p>
          <a:p>
            <a:pPr marL="181154" indent="-181154">
              <a:buFont typeface="Arial" panose="020B0604020202020204" pitchFamily="34" charset="0"/>
              <a:buChar char="•"/>
            </a:pPr>
            <a:r>
              <a:rPr lang="en-GB" sz="1700" dirty="0"/>
              <a:t>Physiotherapy group exercise reduces falls by 29% and individual exercise programmes by 32% among older people at risk of falling</a:t>
            </a:r>
          </a:p>
          <a:p>
            <a:pPr marL="181154" indent="-181154">
              <a:buFont typeface="Arial" panose="020B0604020202020204" pitchFamily="34" charset="0"/>
              <a:buChar char="•"/>
            </a:pPr>
            <a:r>
              <a:rPr lang="en-GB" sz="1700" dirty="0"/>
              <a:t>Exercise can cut deaths from bowel cancer by 50% and reduce progression of prostate cancer by 57%</a:t>
            </a:r>
          </a:p>
          <a:p>
            <a:pPr marL="181154" indent="-181154">
              <a:buFont typeface="Arial" panose="020B0604020202020204" pitchFamily="34" charset="0"/>
              <a:buChar char="•"/>
            </a:pPr>
            <a:endParaRPr lang="en-GB" sz="1700" dirty="0"/>
          </a:p>
          <a:p>
            <a:r>
              <a:rPr lang="en-GB" sz="1700" dirty="0"/>
              <a:t>BUT we also know</a:t>
            </a:r>
          </a:p>
          <a:p>
            <a:pPr marL="181154" indent="-181154">
              <a:buFont typeface="Arial" panose="020B0604020202020204" pitchFamily="34" charset="0"/>
              <a:buChar char="•"/>
            </a:pPr>
            <a:r>
              <a:rPr lang="en-GB" sz="1700" dirty="0"/>
              <a:t>60% of all the patients who NICE say should be in pulmonary rehab are never referred</a:t>
            </a:r>
          </a:p>
          <a:p>
            <a:pPr marL="181154" indent="-181154">
              <a:buFont typeface="Arial" panose="020B0604020202020204" pitchFamily="34" charset="0"/>
              <a:buChar char="•"/>
            </a:pPr>
            <a:r>
              <a:rPr lang="en-GB" sz="1700" dirty="0"/>
              <a:t>45% of people who have had a stroke feel abandoned when they leave hospital</a:t>
            </a:r>
          </a:p>
          <a:p>
            <a:pPr marL="181154" indent="-181154">
              <a:buFont typeface="Arial" panose="020B0604020202020204" pitchFamily="34" charset="0"/>
              <a:buChar char="•"/>
            </a:pPr>
            <a:r>
              <a:rPr lang="en-GB" sz="1700" dirty="0"/>
              <a:t>50% of people who have had a hip fracture are not offered rehab when they leave hospital and if they are, most wait for over four weeks</a:t>
            </a:r>
          </a:p>
          <a:p>
            <a:pPr marL="181154" indent="-181154">
              <a:buFont typeface="Arial" panose="020B0604020202020204" pitchFamily="34" charset="0"/>
              <a:buChar char="•"/>
            </a:pPr>
            <a:endParaRPr lang="en-GB" sz="1700" dirty="0"/>
          </a:p>
          <a:p>
            <a:r>
              <a:rPr lang="en-GB" sz="1700" dirty="0"/>
              <a:t>Clearly we need to rethink our offer and perhaps move away from rehab programmes that are condition specific to a model that reflects our aging population who rarely present with only one LTC. For most people with LTCs, life can be a spiral of increasing disability. A classic example of this would be combining pulmonary and cardiac rehab. Interestingly, The condition specific charities are also starting to talk in terms of more generalist programmes.</a:t>
            </a:r>
          </a:p>
          <a:p>
            <a:endParaRPr lang="en-GB" sz="1700" dirty="0"/>
          </a:p>
          <a:p>
            <a:r>
              <a:rPr lang="en-GB" sz="1700" dirty="0"/>
              <a:t>It is also about supporting the 3</a:t>
            </a:r>
            <a:r>
              <a:rPr lang="en-GB" sz="1700" baseline="30000" dirty="0"/>
              <a:t>rd</a:t>
            </a:r>
            <a:r>
              <a:rPr lang="en-GB" sz="1700" dirty="0"/>
              <a:t> sector to continue working with these people after they have left the Physio service. We should not be precious about holding onto our patients when we cannot continue to see them indefinitely. Gyms would love to tap into the older people market. There are some projects around the country that are starting to house Primary care services within purpose built gyms and swimming pools complexes allowing patients to start their initial exercises with a physio, but to progress onto self management.</a:t>
            </a:r>
          </a:p>
          <a:p>
            <a:endParaRPr lang="en-GB" sz="1700" dirty="0"/>
          </a:p>
          <a:p>
            <a:r>
              <a:rPr lang="en-GB" sz="1700" dirty="0"/>
              <a:t>Physiotherapy has a key role to play in keeping people active and making sure we add life to years. As yet however what we are not great at yet as a society is following through and putting the same energy and focus into the business of recovery &amp; rehabilitation, and prevention throughout our lives. This is what matters to people when they leave hospital; getting their lives back, getting mobile again, regaining the abilities to do things as they did before, and if working age getting back to work.  These are fundamental and should be a fundamental focus of the healthcare system. This is what physiotherapy is all about.</a:t>
            </a:r>
          </a:p>
          <a:p>
            <a:endParaRPr lang="en-GB" sz="1700" dirty="0"/>
          </a:p>
          <a:p>
            <a:endParaRPr lang="en-GB" sz="1700" dirty="0"/>
          </a:p>
          <a:p>
            <a:endParaRPr lang="en-GB" sz="1700" dirty="0"/>
          </a:p>
          <a:p>
            <a:endParaRPr lang="en-GB" b="0" dirty="0"/>
          </a:p>
        </p:txBody>
      </p:sp>
      <p:sp>
        <p:nvSpPr>
          <p:cNvPr id="4" name="Slide Number Placeholder 3"/>
          <p:cNvSpPr>
            <a:spLocks noGrp="1"/>
          </p:cNvSpPr>
          <p:nvPr>
            <p:ph type="sldNum" sz="quarter" idx="10"/>
          </p:nvPr>
        </p:nvSpPr>
        <p:spPr/>
        <p:txBody>
          <a:bodyPr/>
          <a:lstStyle/>
          <a:p>
            <a:pPr defTabSz="966155">
              <a:defRPr/>
            </a:pPr>
            <a:fld id="{2D65D68C-EE3A-3248-AF17-0A8430663CAF}" type="slidenum">
              <a:rPr lang="en-US">
                <a:solidFill>
                  <a:prstClr val="black"/>
                </a:solidFill>
                <a:latin typeface="Calibri" panose="020F0502020204030204"/>
              </a:rPr>
              <a:pPr defTabSz="966155">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234846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700" dirty="0"/>
              <a:t>When we talk about empowering populations, Public Health is a key target area.</a:t>
            </a:r>
          </a:p>
          <a:p>
            <a:endParaRPr lang="en-GB" sz="1700" dirty="0"/>
          </a:p>
          <a:p>
            <a:r>
              <a:rPr lang="en-GB" sz="1700" dirty="0"/>
              <a:t>Important benefits are emerging for public patient engagement, health promotion and advocacy using social medial channels. </a:t>
            </a:r>
          </a:p>
          <a:p>
            <a:endParaRPr lang="en-GB" sz="1700" dirty="0"/>
          </a:p>
          <a:p>
            <a:r>
              <a:rPr lang="en-GB" sz="1700" dirty="0"/>
              <a:t>Physical inactivity is a major public health problem and something that CSP members want to tackle through the campaign, ‘Love activity, Hate exercise?’ launched in July last year. I know not every Physio felt this was the appropriate title for a campaign by the CSP, however,</a:t>
            </a:r>
          </a:p>
          <a:p>
            <a:endParaRPr lang="en-GB" sz="1700" dirty="0"/>
          </a:p>
          <a:p>
            <a:r>
              <a:rPr lang="en-GB" sz="1700" dirty="0"/>
              <a:t>The campaign draws on insight from patients and members across the physiotherapy profession. This included physiotherapists with expertise in physical activity and behaviour change, to help identify the barriers that prevent patients from becoming more active.</a:t>
            </a:r>
          </a:p>
          <a:p>
            <a:endParaRPr lang="en-GB" sz="1700" dirty="0"/>
          </a:p>
          <a:p>
            <a:r>
              <a:rPr lang="en-GB" sz="1700" dirty="0"/>
              <a:t>As healthcare professionals, physiotherapy staff have an important role to play in promoting physical activity. We want to help you maximise these opportunities to discuss the benefits of physical activity and any barriers to it, so that exercise becomes more accessible to a wider range of people in your communities. </a:t>
            </a:r>
          </a:p>
          <a:p>
            <a:endParaRPr lang="en-GB" sz="1700" dirty="0"/>
          </a:p>
          <a:p>
            <a:r>
              <a:rPr lang="en-GB" sz="1700" dirty="0"/>
              <a:t>**This slide has an embedded #</a:t>
            </a:r>
            <a:r>
              <a:rPr lang="en-GB" sz="1700" dirty="0" err="1"/>
              <a:t>LoveActivty</a:t>
            </a:r>
            <a:r>
              <a:rPr lang="en-GB" sz="1700" dirty="0"/>
              <a:t> video**</a:t>
            </a:r>
          </a:p>
        </p:txBody>
      </p:sp>
      <p:sp>
        <p:nvSpPr>
          <p:cNvPr id="4" name="Slide Number Placeholder 3"/>
          <p:cNvSpPr>
            <a:spLocks noGrp="1"/>
          </p:cNvSpPr>
          <p:nvPr>
            <p:ph type="sldNum" sz="quarter" idx="10"/>
          </p:nvPr>
        </p:nvSpPr>
        <p:spPr/>
        <p:txBody>
          <a:bodyPr/>
          <a:lstStyle/>
          <a:p>
            <a:pPr defTabSz="966155">
              <a:defRPr/>
            </a:pPr>
            <a:fld id="{2D65D68C-EE3A-3248-AF17-0A8430663CAF}" type="slidenum">
              <a:rPr lang="en-US">
                <a:solidFill>
                  <a:prstClr val="black"/>
                </a:solidFill>
                <a:latin typeface="Calibri" panose="020F0502020204030204"/>
              </a:rPr>
              <a:pPr defTabSz="966155">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711168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700" dirty="0"/>
              <a:t>We are now becoming more digitally connected.</a:t>
            </a:r>
          </a:p>
          <a:p>
            <a:endParaRPr lang="en-GB" sz="1700" dirty="0"/>
          </a:p>
          <a:p>
            <a:r>
              <a:rPr lang="en-GB" sz="1700" dirty="0"/>
              <a:t>Advances in digital technology within health organisations will create new ways for public physiotherapy services to deliver care and provide opportunities for greater collaboration between physiotherapists and other health professionals. Digital technology will provide an important platform for greater dialogue with the community that ultimately supports improved services.</a:t>
            </a:r>
          </a:p>
          <a:p>
            <a:endParaRPr lang="en-GB" sz="1700" dirty="0"/>
          </a:p>
          <a:p>
            <a:r>
              <a:rPr lang="en-GB" sz="1700" b="1" dirty="0"/>
              <a:t>Sustainability:</a:t>
            </a:r>
          </a:p>
          <a:p>
            <a:r>
              <a:rPr lang="en-GB" sz="1700" dirty="0"/>
              <a:t>New digitally-enabled public physiotherapy will be particularly important to smaller, more local practice. The sustainability of smaller services will depend on maximising the potential of e-Health services to improve patient care, connecting the workforce with online professional support and development, and using technology to achieve greater efficiencies of service delivery. This can be particularly important in remote and rural areas, where they are often leading the way through necessity and we can learn from them.</a:t>
            </a:r>
          </a:p>
          <a:p>
            <a:endParaRPr lang="en-GB" sz="1700" dirty="0"/>
          </a:p>
          <a:p>
            <a:r>
              <a:rPr lang="en-GB" sz="1700" b="1" dirty="0"/>
              <a:t>Big data: </a:t>
            </a:r>
          </a:p>
          <a:p>
            <a:r>
              <a:rPr lang="en-GB" sz="1700" dirty="0"/>
              <a:t>Public healthcare services will increasingly have access to insights made possible by ‘big data’ analysis. This analysis will bring together data from various sources such as state health systems, and healthcare organisations to inform the planning, delivery and evaluation of public health services. These new insights will influence how, where and to whom public physiotherapy services are provided.</a:t>
            </a:r>
          </a:p>
          <a:p>
            <a:endParaRPr lang="en-GB" sz="1700" dirty="0"/>
          </a:p>
          <a:p>
            <a:r>
              <a:rPr lang="en-GB" sz="1700" b="1" dirty="0"/>
              <a:t>Connectivity and mobility: </a:t>
            </a:r>
          </a:p>
          <a:p>
            <a:r>
              <a:rPr lang="en-GB" sz="1700" dirty="0"/>
              <a:t>The ‘internet of things’ will offer ever more opportunities for collaboration amongst health professionals and engagement with patients. Physiotherapists will have the capacity to deliver public health services well beyond the walls of their physical facilities through mobile devices and video conferencing technology. </a:t>
            </a:r>
          </a:p>
        </p:txBody>
      </p:sp>
      <p:sp>
        <p:nvSpPr>
          <p:cNvPr id="4" name="Slide Number Placeholder 3"/>
          <p:cNvSpPr>
            <a:spLocks noGrp="1"/>
          </p:cNvSpPr>
          <p:nvPr>
            <p:ph type="sldNum" sz="quarter" idx="10"/>
          </p:nvPr>
        </p:nvSpPr>
        <p:spPr/>
        <p:txBody>
          <a:bodyPr/>
          <a:lstStyle/>
          <a:p>
            <a:pPr defTabSz="966155">
              <a:defRPr/>
            </a:pPr>
            <a:fld id="{2D65D68C-EE3A-3248-AF17-0A8430663CAF}" type="slidenum">
              <a:rPr lang="en-US">
                <a:solidFill>
                  <a:prstClr val="black"/>
                </a:solidFill>
                <a:latin typeface="Calibri" panose="020F0502020204030204"/>
              </a:rPr>
              <a:pPr defTabSz="966155">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2071525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700" dirty="0"/>
              <a:t>The growing influence of digitally connected, personal health devices and apps will create new opportunities for people to be engaged with their own health. Patients will be in the position to provide more detailed information to inform their decision-making and treatment options. Likewise, physiotherapists will be able to effectively track and monitor patient progress in real-time.</a:t>
            </a:r>
          </a:p>
          <a:p>
            <a:endParaRPr lang="en-GB" sz="1700" dirty="0"/>
          </a:p>
          <a:p>
            <a:r>
              <a:rPr lang="en-GB" sz="1700" dirty="0"/>
              <a:t>People can now buy DNA kits and send a sample of their genetic material away to get a report on their genetic profile, some of these services can include the likelihood of developing some conditions.  Personalised approaches to care based upon an understanding of the patient’s genetic profile and responses is now possible.</a:t>
            </a:r>
          </a:p>
          <a:p>
            <a:endParaRPr lang="en-GB" sz="1700" dirty="0"/>
          </a:p>
          <a:p>
            <a:r>
              <a:rPr lang="en-GB" sz="1700" dirty="0"/>
              <a:t>The physiotherapy profession, along with many other medical groups, needs to act now to determine how the future of the profession can adapt to this new wave of personalised, genomic medicine.</a:t>
            </a:r>
          </a:p>
          <a:p>
            <a:endParaRPr lang="en-GB" sz="1700" dirty="0"/>
          </a:p>
          <a:p>
            <a:r>
              <a:rPr lang="en-GB" sz="1700" dirty="0"/>
              <a:t>Understanding genetic mechanisms involved in aging or disease through interventions such as physical exercise may open entirely new avenues or perspectives on protocols for prevention or management of common chronic conditions.</a:t>
            </a:r>
          </a:p>
          <a:p>
            <a:endParaRPr lang="en-GB" sz="1700" dirty="0"/>
          </a:p>
          <a:p>
            <a:pPr defTabSz="966155">
              <a:defRPr/>
            </a:pPr>
            <a:r>
              <a:rPr lang="en-GB" sz="1700" dirty="0"/>
              <a:t>Physiotherapists already play an important role in the prevention and rehabilitation of many common diseases and disorders, and through genomics we can address the factors associated with non-communicable diseases with person-centred health service delivery in the community.</a:t>
            </a:r>
          </a:p>
          <a:p>
            <a:endParaRPr lang="en-GB" baseline="0" dirty="0"/>
          </a:p>
        </p:txBody>
      </p:sp>
      <p:sp>
        <p:nvSpPr>
          <p:cNvPr id="4" name="Slide Number Placeholder 3"/>
          <p:cNvSpPr>
            <a:spLocks noGrp="1"/>
          </p:cNvSpPr>
          <p:nvPr>
            <p:ph type="sldNum" sz="quarter" idx="10"/>
          </p:nvPr>
        </p:nvSpPr>
        <p:spPr/>
        <p:txBody>
          <a:bodyPr/>
          <a:lstStyle/>
          <a:p>
            <a:pPr defTabSz="966155">
              <a:defRPr/>
            </a:pPr>
            <a:fld id="{2D65D68C-EE3A-3248-AF17-0A8430663CAF}" type="slidenum">
              <a:rPr lang="en-US">
                <a:solidFill>
                  <a:prstClr val="black"/>
                </a:solidFill>
                <a:latin typeface="Calibri" panose="020F0502020204030204"/>
              </a:rPr>
              <a:pPr defTabSz="966155">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2810946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292AAC5-EC85-EB4A-8FA5-E63B38239DDE}" type="datetimeFigureOut">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1117803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92AAC5-EC85-EB4A-8FA5-E63B38239DDE}" type="datetimeFigureOut">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864261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92AAC5-EC85-EB4A-8FA5-E63B38239DDE}" type="datetimeFigureOut">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63927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03CD2EE-58CC-004C-A6A7-5F7B7AF5C2D2}" type="datetimeFigureOut">
              <a:rPr lang="en-US" smtClean="0"/>
              <a:t>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6F054B-E6F7-DD4F-BAB8-1C8178B4DDE5}" type="slidenum">
              <a:rPr lang="en-US" smtClean="0"/>
              <a:t>‹#›</a:t>
            </a:fld>
            <a:endParaRPr lang="en-US" dirty="0"/>
          </a:p>
        </p:txBody>
      </p:sp>
    </p:spTree>
    <p:extLst>
      <p:ext uri="{BB962C8B-B14F-4D97-AF65-F5344CB8AC3E}">
        <p14:creationId xmlns:p14="http://schemas.microsoft.com/office/powerpoint/2010/main" val="2129880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3CD2EE-58CC-004C-A6A7-5F7B7AF5C2D2}" type="datetimeFigureOut">
              <a:rPr lang="en-US" smtClean="0"/>
              <a:t>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6F054B-E6F7-DD4F-BAB8-1C8178B4DDE5}" type="slidenum">
              <a:rPr lang="en-US" smtClean="0"/>
              <a:t>‹#›</a:t>
            </a:fld>
            <a:endParaRPr lang="en-US" dirty="0"/>
          </a:p>
        </p:txBody>
      </p:sp>
    </p:spTree>
    <p:extLst>
      <p:ext uri="{BB962C8B-B14F-4D97-AF65-F5344CB8AC3E}">
        <p14:creationId xmlns:p14="http://schemas.microsoft.com/office/powerpoint/2010/main" val="1179061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3CD2EE-58CC-004C-A6A7-5F7B7AF5C2D2}" type="datetimeFigureOut">
              <a:rPr lang="en-US" smtClean="0"/>
              <a:t>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6F054B-E6F7-DD4F-BAB8-1C8178B4DDE5}" type="slidenum">
              <a:rPr lang="en-US" smtClean="0"/>
              <a:t>‹#›</a:t>
            </a:fld>
            <a:endParaRPr lang="en-US" dirty="0"/>
          </a:p>
        </p:txBody>
      </p:sp>
    </p:spTree>
    <p:extLst>
      <p:ext uri="{BB962C8B-B14F-4D97-AF65-F5344CB8AC3E}">
        <p14:creationId xmlns:p14="http://schemas.microsoft.com/office/powerpoint/2010/main" val="22291130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3CD2EE-58CC-004C-A6A7-5F7B7AF5C2D2}" type="datetimeFigureOut">
              <a:rPr lang="en-US" smtClean="0"/>
              <a:t>1/17/2019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6F054B-E6F7-DD4F-BAB8-1C8178B4DDE5}" type="slidenum">
              <a:rPr lang="en-US" smtClean="0"/>
              <a:t>‹#›</a:t>
            </a:fld>
            <a:endParaRPr lang="en-US" dirty="0"/>
          </a:p>
        </p:txBody>
      </p:sp>
    </p:spTree>
    <p:extLst>
      <p:ext uri="{BB962C8B-B14F-4D97-AF65-F5344CB8AC3E}">
        <p14:creationId xmlns:p14="http://schemas.microsoft.com/office/powerpoint/2010/main" val="33102215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3CD2EE-58CC-004C-A6A7-5F7B7AF5C2D2}" type="datetimeFigureOut">
              <a:rPr lang="en-US" smtClean="0"/>
              <a:t>1/17/2019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6F054B-E6F7-DD4F-BAB8-1C8178B4DDE5}" type="slidenum">
              <a:rPr lang="en-US" smtClean="0"/>
              <a:t>‹#›</a:t>
            </a:fld>
            <a:endParaRPr lang="en-US" dirty="0"/>
          </a:p>
        </p:txBody>
      </p:sp>
    </p:spTree>
    <p:extLst>
      <p:ext uri="{BB962C8B-B14F-4D97-AF65-F5344CB8AC3E}">
        <p14:creationId xmlns:p14="http://schemas.microsoft.com/office/powerpoint/2010/main" val="22051886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3CD2EE-58CC-004C-A6A7-5F7B7AF5C2D2}" type="datetimeFigureOut">
              <a:rPr lang="en-US" smtClean="0"/>
              <a:t>1/17/2019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6F054B-E6F7-DD4F-BAB8-1C8178B4DDE5}" type="slidenum">
              <a:rPr lang="en-US" smtClean="0"/>
              <a:t>‹#›</a:t>
            </a:fld>
            <a:endParaRPr lang="en-US" dirty="0"/>
          </a:p>
        </p:txBody>
      </p:sp>
    </p:spTree>
    <p:extLst>
      <p:ext uri="{BB962C8B-B14F-4D97-AF65-F5344CB8AC3E}">
        <p14:creationId xmlns:p14="http://schemas.microsoft.com/office/powerpoint/2010/main" val="4292837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CD2EE-58CC-004C-A6A7-5F7B7AF5C2D2}" type="datetimeFigureOut">
              <a:rPr lang="en-US" smtClean="0"/>
              <a:t>1/17/2019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6F054B-E6F7-DD4F-BAB8-1C8178B4DDE5}" type="slidenum">
              <a:rPr lang="en-US" smtClean="0"/>
              <a:t>‹#›</a:t>
            </a:fld>
            <a:endParaRPr lang="en-US" dirty="0"/>
          </a:p>
        </p:txBody>
      </p:sp>
    </p:spTree>
    <p:extLst>
      <p:ext uri="{BB962C8B-B14F-4D97-AF65-F5344CB8AC3E}">
        <p14:creationId xmlns:p14="http://schemas.microsoft.com/office/powerpoint/2010/main" val="2274342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3CD2EE-58CC-004C-A6A7-5F7B7AF5C2D2}" type="datetimeFigureOut">
              <a:rPr lang="en-US" smtClean="0"/>
              <a:t>1/17/2019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6F054B-E6F7-DD4F-BAB8-1C8178B4DDE5}" type="slidenum">
              <a:rPr lang="en-US" smtClean="0"/>
              <a:t>‹#›</a:t>
            </a:fld>
            <a:endParaRPr lang="en-US" dirty="0"/>
          </a:p>
        </p:txBody>
      </p:sp>
    </p:spTree>
    <p:extLst>
      <p:ext uri="{BB962C8B-B14F-4D97-AF65-F5344CB8AC3E}">
        <p14:creationId xmlns:p14="http://schemas.microsoft.com/office/powerpoint/2010/main" val="2802150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92AAC5-EC85-EB4A-8FA5-E63B38239DDE}" type="datetimeFigureOut">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7445815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3CD2EE-58CC-004C-A6A7-5F7B7AF5C2D2}" type="datetimeFigureOut">
              <a:rPr lang="en-US" smtClean="0"/>
              <a:t>1/17/2019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6F054B-E6F7-DD4F-BAB8-1C8178B4DDE5}" type="slidenum">
              <a:rPr lang="en-US" smtClean="0"/>
              <a:t>‹#›</a:t>
            </a:fld>
            <a:endParaRPr lang="en-US" dirty="0"/>
          </a:p>
        </p:txBody>
      </p:sp>
    </p:spTree>
    <p:extLst>
      <p:ext uri="{BB962C8B-B14F-4D97-AF65-F5344CB8AC3E}">
        <p14:creationId xmlns:p14="http://schemas.microsoft.com/office/powerpoint/2010/main" val="29927176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3CD2EE-58CC-004C-A6A7-5F7B7AF5C2D2}" type="datetimeFigureOut">
              <a:rPr lang="en-US" smtClean="0"/>
              <a:t>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6F054B-E6F7-DD4F-BAB8-1C8178B4DDE5}" type="slidenum">
              <a:rPr lang="en-US" smtClean="0"/>
              <a:t>‹#›</a:t>
            </a:fld>
            <a:endParaRPr lang="en-US" dirty="0"/>
          </a:p>
        </p:txBody>
      </p:sp>
    </p:spTree>
    <p:extLst>
      <p:ext uri="{BB962C8B-B14F-4D97-AF65-F5344CB8AC3E}">
        <p14:creationId xmlns:p14="http://schemas.microsoft.com/office/powerpoint/2010/main" val="3485522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3CD2EE-58CC-004C-A6A7-5F7B7AF5C2D2}" type="datetimeFigureOut">
              <a:rPr lang="en-US" smtClean="0"/>
              <a:t>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6F054B-E6F7-DD4F-BAB8-1C8178B4DDE5}" type="slidenum">
              <a:rPr lang="en-US" smtClean="0"/>
              <a:t>‹#›</a:t>
            </a:fld>
            <a:endParaRPr lang="en-US" dirty="0"/>
          </a:p>
        </p:txBody>
      </p:sp>
    </p:spTree>
    <p:extLst>
      <p:ext uri="{BB962C8B-B14F-4D97-AF65-F5344CB8AC3E}">
        <p14:creationId xmlns:p14="http://schemas.microsoft.com/office/powerpoint/2010/main" val="14854662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1" name="Text Placeholder 10"/>
          <p:cNvSpPr>
            <a:spLocks noGrp="1"/>
          </p:cNvSpPr>
          <p:nvPr>
            <p:ph type="body" sz="quarter" idx="13" hasCustomPrompt="1"/>
          </p:nvPr>
        </p:nvSpPr>
        <p:spPr>
          <a:xfrm>
            <a:off x="623392" y="1628800"/>
            <a:ext cx="11233149" cy="936625"/>
          </a:xfrm>
        </p:spPr>
        <p:txBody>
          <a:bodyPr/>
          <a:lstStyle>
            <a:lvl1pPr>
              <a:buNone/>
              <a:defRPr lang="en-US" sz="4200" b="1" kern="1200" spc="-150" dirty="0" smtClean="0">
                <a:solidFill>
                  <a:srgbClr val="4E5590"/>
                </a:solidFill>
                <a:latin typeface="Arial Bold"/>
                <a:ea typeface="+mn-ea"/>
                <a:cs typeface="Arial Bold"/>
              </a:defRPr>
            </a:lvl1pPr>
            <a:lvl3pPr>
              <a:buNone/>
              <a:defRPr/>
            </a:lvl3pPr>
            <a:lvl5pPr>
              <a:buNone/>
              <a:defRPr/>
            </a:lvl5pPr>
          </a:lstStyle>
          <a:p>
            <a:pPr lvl="0"/>
            <a:r>
              <a:rPr lang="en-US" dirty="0"/>
              <a:t>Add title here</a:t>
            </a:r>
          </a:p>
        </p:txBody>
      </p:sp>
      <p:sp>
        <p:nvSpPr>
          <p:cNvPr id="3" name="Content Placeholder 2"/>
          <p:cNvSpPr>
            <a:spLocks noGrp="1"/>
          </p:cNvSpPr>
          <p:nvPr>
            <p:ph idx="1"/>
          </p:nvPr>
        </p:nvSpPr>
        <p:spPr>
          <a:xfrm>
            <a:off x="609600" y="2714621"/>
            <a:ext cx="10972800" cy="341154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D4AB1E-6B7D-49B7-ABF6-71E4B0AA11BB}" type="datetimeFigureOut">
              <a:rPr lang="en-US" smtClean="0"/>
              <a:pPr/>
              <a:t>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27B4EA-56D5-40A5-951C-369EC0F9CDBA}" type="slidenum">
              <a:rPr lang="en-US" smtClean="0"/>
              <a:pPr/>
              <a:t>‹#›</a:t>
            </a:fld>
            <a:endParaRPr lang="en-US" dirty="0"/>
          </a:p>
        </p:txBody>
      </p:sp>
      <p:pic>
        <p:nvPicPr>
          <p:cNvPr id="7" name="Picture 6" descr="CSP MASTER LOGO cmyk.eps"/>
          <p:cNvPicPr>
            <a:picLocks noChangeAspect="1"/>
          </p:cNvPicPr>
          <p:nvPr userDrawn="1"/>
        </p:nvPicPr>
        <p:blipFill>
          <a:blip r:embed="rId2" cstate="print"/>
          <a:stretch>
            <a:fillRect/>
          </a:stretch>
        </p:blipFill>
        <p:spPr>
          <a:xfrm>
            <a:off x="304800" y="228601"/>
            <a:ext cx="2133600" cy="927075"/>
          </a:xfrm>
          <a:prstGeom prst="rect">
            <a:avLst/>
          </a:prstGeom>
        </p:spPr>
      </p:pic>
    </p:spTree>
    <p:extLst>
      <p:ext uri="{BB962C8B-B14F-4D97-AF65-F5344CB8AC3E}">
        <p14:creationId xmlns:p14="http://schemas.microsoft.com/office/powerpoint/2010/main" val="11953475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9F28F17-05AD-43B7-A422-AD1E94F58A9D}" type="datetimeFigureOut">
              <a:rPr lang="en-GB" smtClean="0"/>
              <a:t>17/01/2019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1BB56B-8E9D-49E6-BAC0-AA76AE00DB28}" type="slidenum">
              <a:rPr lang="en-GB" smtClean="0"/>
              <a:t>‹#›</a:t>
            </a:fld>
            <a:endParaRPr lang="en-GB"/>
          </a:p>
        </p:txBody>
      </p:sp>
    </p:spTree>
    <p:extLst>
      <p:ext uri="{BB962C8B-B14F-4D97-AF65-F5344CB8AC3E}">
        <p14:creationId xmlns:p14="http://schemas.microsoft.com/office/powerpoint/2010/main" val="6422261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9F28F17-05AD-43B7-A422-AD1E94F58A9D}" type="datetimeFigureOut">
              <a:rPr lang="en-GB" smtClean="0"/>
              <a:t>17/01/2019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1BB56B-8E9D-49E6-BAC0-AA76AE00DB28}" type="slidenum">
              <a:rPr lang="en-GB" smtClean="0"/>
              <a:t>‹#›</a:t>
            </a:fld>
            <a:endParaRPr lang="en-GB"/>
          </a:p>
        </p:txBody>
      </p:sp>
    </p:spTree>
    <p:extLst>
      <p:ext uri="{BB962C8B-B14F-4D97-AF65-F5344CB8AC3E}">
        <p14:creationId xmlns:p14="http://schemas.microsoft.com/office/powerpoint/2010/main" val="1383620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9F28F17-05AD-43B7-A422-AD1E94F58A9D}" type="datetimeFigureOut">
              <a:rPr lang="en-GB" smtClean="0"/>
              <a:t>17/01/2019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1BB56B-8E9D-49E6-BAC0-AA76AE00DB28}" type="slidenum">
              <a:rPr lang="en-GB" smtClean="0"/>
              <a:t>‹#›</a:t>
            </a:fld>
            <a:endParaRPr lang="en-GB"/>
          </a:p>
        </p:txBody>
      </p:sp>
    </p:spTree>
    <p:extLst>
      <p:ext uri="{BB962C8B-B14F-4D97-AF65-F5344CB8AC3E}">
        <p14:creationId xmlns:p14="http://schemas.microsoft.com/office/powerpoint/2010/main" val="28447406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9F28F17-05AD-43B7-A422-AD1E94F58A9D}" type="datetimeFigureOut">
              <a:rPr lang="en-GB" smtClean="0"/>
              <a:t>17/01/2019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1BB56B-8E9D-49E6-BAC0-AA76AE00DB28}" type="slidenum">
              <a:rPr lang="en-GB" smtClean="0"/>
              <a:t>‹#›</a:t>
            </a:fld>
            <a:endParaRPr lang="en-GB"/>
          </a:p>
        </p:txBody>
      </p:sp>
    </p:spTree>
    <p:extLst>
      <p:ext uri="{BB962C8B-B14F-4D97-AF65-F5344CB8AC3E}">
        <p14:creationId xmlns:p14="http://schemas.microsoft.com/office/powerpoint/2010/main" val="25105909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9F28F17-05AD-43B7-A422-AD1E94F58A9D}" type="datetimeFigureOut">
              <a:rPr lang="en-GB" smtClean="0"/>
              <a:t>17/01/2019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B1BB56B-8E9D-49E6-BAC0-AA76AE00DB28}" type="slidenum">
              <a:rPr lang="en-GB" smtClean="0"/>
              <a:t>‹#›</a:t>
            </a:fld>
            <a:endParaRPr lang="en-GB"/>
          </a:p>
        </p:txBody>
      </p:sp>
    </p:spTree>
    <p:extLst>
      <p:ext uri="{BB962C8B-B14F-4D97-AF65-F5344CB8AC3E}">
        <p14:creationId xmlns:p14="http://schemas.microsoft.com/office/powerpoint/2010/main" val="34299674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9F28F17-05AD-43B7-A422-AD1E94F58A9D}" type="datetimeFigureOut">
              <a:rPr lang="en-GB" smtClean="0"/>
              <a:t>17/01/2019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B1BB56B-8E9D-49E6-BAC0-AA76AE00DB28}" type="slidenum">
              <a:rPr lang="en-GB" smtClean="0"/>
              <a:t>‹#›</a:t>
            </a:fld>
            <a:endParaRPr lang="en-GB"/>
          </a:p>
        </p:txBody>
      </p:sp>
    </p:spTree>
    <p:extLst>
      <p:ext uri="{BB962C8B-B14F-4D97-AF65-F5344CB8AC3E}">
        <p14:creationId xmlns:p14="http://schemas.microsoft.com/office/powerpoint/2010/main" val="1914199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92AAC5-EC85-EB4A-8FA5-E63B38239DDE}" type="datetimeFigureOut">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7943619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F28F17-05AD-43B7-A422-AD1E94F58A9D}" type="datetimeFigureOut">
              <a:rPr lang="en-GB" smtClean="0"/>
              <a:t>17/01/2019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B1BB56B-8E9D-49E6-BAC0-AA76AE00DB28}" type="slidenum">
              <a:rPr lang="en-GB" smtClean="0"/>
              <a:t>‹#›</a:t>
            </a:fld>
            <a:endParaRPr lang="en-GB"/>
          </a:p>
        </p:txBody>
      </p:sp>
    </p:spTree>
    <p:extLst>
      <p:ext uri="{BB962C8B-B14F-4D97-AF65-F5344CB8AC3E}">
        <p14:creationId xmlns:p14="http://schemas.microsoft.com/office/powerpoint/2010/main" val="16508731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9F28F17-05AD-43B7-A422-AD1E94F58A9D}" type="datetimeFigureOut">
              <a:rPr lang="en-GB" smtClean="0"/>
              <a:t>17/01/2019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1BB56B-8E9D-49E6-BAC0-AA76AE00DB28}" type="slidenum">
              <a:rPr lang="en-GB" smtClean="0"/>
              <a:t>‹#›</a:t>
            </a:fld>
            <a:endParaRPr lang="en-GB"/>
          </a:p>
        </p:txBody>
      </p:sp>
    </p:spTree>
    <p:extLst>
      <p:ext uri="{BB962C8B-B14F-4D97-AF65-F5344CB8AC3E}">
        <p14:creationId xmlns:p14="http://schemas.microsoft.com/office/powerpoint/2010/main" val="27469105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9F28F17-05AD-43B7-A422-AD1E94F58A9D}" type="datetimeFigureOut">
              <a:rPr lang="en-GB" smtClean="0"/>
              <a:t>17/01/2019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1BB56B-8E9D-49E6-BAC0-AA76AE00DB28}" type="slidenum">
              <a:rPr lang="en-GB" smtClean="0"/>
              <a:t>‹#›</a:t>
            </a:fld>
            <a:endParaRPr lang="en-GB"/>
          </a:p>
        </p:txBody>
      </p:sp>
    </p:spTree>
    <p:extLst>
      <p:ext uri="{BB962C8B-B14F-4D97-AF65-F5344CB8AC3E}">
        <p14:creationId xmlns:p14="http://schemas.microsoft.com/office/powerpoint/2010/main" val="37225545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9F28F17-05AD-43B7-A422-AD1E94F58A9D}" type="datetimeFigureOut">
              <a:rPr lang="en-GB" smtClean="0"/>
              <a:t>17/01/2019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1BB56B-8E9D-49E6-BAC0-AA76AE00DB28}" type="slidenum">
              <a:rPr lang="en-GB" smtClean="0"/>
              <a:t>‹#›</a:t>
            </a:fld>
            <a:endParaRPr lang="en-GB"/>
          </a:p>
        </p:txBody>
      </p:sp>
    </p:spTree>
    <p:extLst>
      <p:ext uri="{BB962C8B-B14F-4D97-AF65-F5344CB8AC3E}">
        <p14:creationId xmlns:p14="http://schemas.microsoft.com/office/powerpoint/2010/main" val="12871808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9F28F17-05AD-43B7-A422-AD1E94F58A9D}" type="datetimeFigureOut">
              <a:rPr lang="en-GB" smtClean="0"/>
              <a:t>17/01/2019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1BB56B-8E9D-49E6-BAC0-AA76AE00DB28}" type="slidenum">
              <a:rPr lang="en-GB" smtClean="0"/>
              <a:t>‹#›</a:t>
            </a:fld>
            <a:endParaRPr lang="en-GB"/>
          </a:p>
        </p:txBody>
      </p:sp>
    </p:spTree>
    <p:extLst>
      <p:ext uri="{BB962C8B-B14F-4D97-AF65-F5344CB8AC3E}">
        <p14:creationId xmlns:p14="http://schemas.microsoft.com/office/powerpoint/2010/main" val="5160000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7" descr="CSP MASTER LOGO cmyk.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228600"/>
            <a:ext cx="21336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p:cNvSpPr>
            <a:spLocks noGrp="1"/>
          </p:cNvSpPr>
          <p:nvPr>
            <p:ph type="body" sz="quarter" idx="13"/>
          </p:nvPr>
        </p:nvSpPr>
        <p:spPr>
          <a:xfrm>
            <a:off x="623392" y="1628800"/>
            <a:ext cx="11233149" cy="936625"/>
          </a:xfrm>
        </p:spPr>
        <p:txBody>
          <a:bodyPr/>
          <a:lstStyle>
            <a:lvl1pPr>
              <a:buNone/>
              <a:defRPr lang="en-US" sz="4200" b="1" kern="1200" spc="-150" dirty="0" smtClean="0">
                <a:solidFill>
                  <a:srgbClr val="4E5590"/>
                </a:solidFill>
                <a:latin typeface="Arial Bold"/>
                <a:ea typeface="+mn-ea"/>
                <a:cs typeface="Arial Bold"/>
              </a:defRPr>
            </a:lvl1pPr>
            <a:lvl3pPr>
              <a:buNone/>
              <a:defRPr/>
            </a:lvl3pPr>
            <a:lvl5pPr>
              <a:buNone/>
              <a:defRPr/>
            </a:lvl5pPr>
          </a:lstStyle>
          <a:p>
            <a:pPr lvl="0"/>
            <a:r>
              <a:rPr lang="en-US"/>
              <a:t>Click to edit Master text styles</a:t>
            </a:r>
          </a:p>
        </p:txBody>
      </p:sp>
      <p:sp>
        <p:nvSpPr>
          <p:cNvPr id="3" name="Content Placeholder 2"/>
          <p:cNvSpPr>
            <a:spLocks noGrp="1"/>
          </p:cNvSpPr>
          <p:nvPr>
            <p:ph idx="1"/>
          </p:nvPr>
        </p:nvSpPr>
        <p:spPr>
          <a:xfrm>
            <a:off x="609600" y="2714621"/>
            <a:ext cx="10972800" cy="341154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4"/>
          </p:nvPr>
        </p:nvSpPr>
        <p:spPr/>
        <p:txBody>
          <a:bodyPr/>
          <a:lstStyle>
            <a:lvl1pPr>
              <a:defRPr/>
            </a:lvl1pPr>
          </a:lstStyle>
          <a:p>
            <a:pPr>
              <a:defRPr/>
            </a:pPr>
            <a:fld id="{C2572E0D-3E31-449C-ADC0-2B0768C8B9D1}" type="datetimeFigureOut">
              <a:rPr lang="en-US"/>
              <a:pPr>
                <a:defRPr/>
              </a:pPr>
              <a:t>1/17/2019</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fld id="{60996D93-FEC7-416B-9BDD-D5F5E36650C8}" type="slidenum">
              <a:rPr lang="en-US" altLang="en-US"/>
              <a:pPr/>
              <a:t>‹#›</a:t>
            </a:fld>
            <a:endParaRPr lang="en-US" altLang="en-US"/>
          </a:p>
        </p:txBody>
      </p:sp>
    </p:spTree>
    <p:extLst>
      <p:ext uri="{BB962C8B-B14F-4D97-AF65-F5344CB8AC3E}">
        <p14:creationId xmlns:p14="http://schemas.microsoft.com/office/powerpoint/2010/main" val="14271400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4" name="Picture 7" descr="CSP MASTER LOGO cmyk.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228600"/>
            <a:ext cx="21336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p:cNvSpPr>
            <a:spLocks noGrp="1"/>
          </p:cNvSpPr>
          <p:nvPr>
            <p:ph type="body" sz="quarter" idx="13"/>
          </p:nvPr>
        </p:nvSpPr>
        <p:spPr>
          <a:xfrm>
            <a:off x="623392" y="1628800"/>
            <a:ext cx="11233149" cy="936625"/>
          </a:xfrm>
        </p:spPr>
        <p:txBody>
          <a:bodyPr/>
          <a:lstStyle>
            <a:lvl1pPr>
              <a:buNone/>
              <a:defRPr lang="en-US" sz="4200" b="1" kern="1200" spc="-150" dirty="0" smtClean="0">
                <a:solidFill>
                  <a:srgbClr val="4E5590"/>
                </a:solidFill>
                <a:latin typeface="Arial Bold"/>
                <a:ea typeface="+mn-ea"/>
                <a:cs typeface="Arial Bold"/>
              </a:defRPr>
            </a:lvl1pPr>
            <a:lvl3pPr>
              <a:buNone/>
              <a:defRPr/>
            </a:lvl3pPr>
            <a:lvl5pPr>
              <a:buNone/>
              <a:defRPr/>
            </a:lvl5pPr>
          </a:lstStyle>
          <a:p>
            <a:pPr lvl="0"/>
            <a:r>
              <a:rPr lang="en-US"/>
              <a:t>Click to edit Master text styles</a:t>
            </a:r>
          </a:p>
        </p:txBody>
      </p:sp>
      <p:sp>
        <p:nvSpPr>
          <p:cNvPr id="3" name="Content Placeholder 2"/>
          <p:cNvSpPr>
            <a:spLocks noGrp="1"/>
          </p:cNvSpPr>
          <p:nvPr>
            <p:ph idx="1"/>
          </p:nvPr>
        </p:nvSpPr>
        <p:spPr>
          <a:xfrm>
            <a:off x="609600" y="2714621"/>
            <a:ext cx="10972800" cy="341154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4"/>
          </p:nvPr>
        </p:nvSpPr>
        <p:spPr/>
        <p:txBody>
          <a:bodyPr/>
          <a:lstStyle>
            <a:lvl1pPr>
              <a:defRPr/>
            </a:lvl1pPr>
          </a:lstStyle>
          <a:p>
            <a:pPr>
              <a:defRPr/>
            </a:pPr>
            <a:fld id="{42376876-D289-45D6-A410-CD958232D6DF}" type="datetimeFigureOut">
              <a:rPr lang="en-US"/>
              <a:pPr>
                <a:defRPr/>
              </a:pPr>
              <a:t>1/17/2019</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0FDE484F-A776-4D95-B6DC-81B35825A22C}" type="slidenum">
              <a:rPr lang="en-US" altLang="en-US"/>
              <a:pPr>
                <a:defRPr/>
              </a:pPr>
              <a:t>‹#›</a:t>
            </a:fld>
            <a:endParaRPr lang="en-US" altLang="en-US"/>
          </a:p>
        </p:txBody>
      </p:sp>
    </p:spTree>
    <p:extLst>
      <p:ext uri="{BB962C8B-B14F-4D97-AF65-F5344CB8AC3E}">
        <p14:creationId xmlns:p14="http://schemas.microsoft.com/office/powerpoint/2010/main" val="16595645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4" name="Picture 7" descr="CSP MASTER LOGO cmyk.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228600"/>
            <a:ext cx="21336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p:cNvSpPr>
            <a:spLocks noGrp="1"/>
          </p:cNvSpPr>
          <p:nvPr>
            <p:ph type="body" sz="quarter" idx="13"/>
          </p:nvPr>
        </p:nvSpPr>
        <p:spPr>
          <a:xfrm>
            <a:off x="623392" y="1628800"/>
            <a:ext cx="11233149" cy="936625"/>
          </a:xfrm>
        </p:spPr>
        <p:txBody>
          <a:bodyPr/>
          <a:lstStyle>
            <a:lvl1pPr>
              <a:buNone/>
              <a:defRPr lang="en-US" sz="4200" b="1" kern="1200" spc="-150" dirty="0" smtClean="0">
                <a:solidFill>
                  <a:srgbClr val="4E5590"/>
                </a:solidFill>
                <a:latin typeface="Arial Bold"/>
                <a:ea typeface="+mn-ea"/>
                <a:cs typeface="Arial Bold"/>
              </a:defRPr>
            </a:lvl1pPr>
            <a:lvl3pPr>
              <a:buNone/>
              <a:defRPr/>
            </a:lvl3pPr>
            <a:lvl5pPr>
              <a:buNone/>
              <a:defRPr/>
            </a:lvl5pPr>
          </a:lstStyle>
          <a:p>
            <a:pPr lvl="0"/>
            <a:r>
              <a:rPr lang="en-US"/>
              <a:t>Click to edit Master text styles</a:t>
            </a:r>
          </a:p>
        </p:txBody>
      </p:sp>
      <p:sp>
        <p:nvSpPr>
          <p:cNvPr id="3" name="Content Placeholder 2"/>
          <p:cNvSpPr>
            <a:spLocks noGrp="1"/>
          </p:cNvSpPr>
          <p:nvPr>
            <p:ph idx="1"/>
          </p:nvPr>
        </p:nvSpPr>
        <p:spPr>
          <a:xfrm>
            <a:off x="609600" y="2714621"/>
            <a:ext cx="10972800" cy="341154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4"/>
          </p:nvPr>
        </p:nvSpPr>
        <p:spPr/>
        <p:txBody>
          <a:bodyPr/>
          <a:lstStyle>
            <a:lvl1pPr>
              <a:defRPr/>
            </a:lvl1pPr>
          </a:lstStyle>
          <a:p>
            <a:pPr>
              <a:defRPr/>
            </a:pPr>
            <a:fld id="{520677A7-52CB-4217-A0E8-5E351B39BC72}" type="datetimeFigureOut">
              <a:rPr lang="en-US"/>
              <a:pPr>
                <a:defRPr/>
              </a:pPr>
              <a:t>1/17/2019</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0BCE7FAB-859E-49C4-8687-D120E79E491B}" type="slidenum">
              <a:rPr lang="en-US" altLang="en-US"/>
              <a:pPr>
                <a:defRPr/>
              </a:pPr>
              <a:t>‹#›</a:t>
            </a:fld>
            <a:endParaRPr lang="en-US" altLang="en-US"/>
          </a:p>
        </p:txBody>
      </p:sp>
    </p:spTree>
    <p:extLst>
      <p:ext uri="{BB962C8B-B14F-4D97-AF65-F5344CB8AC3E}">
        <p14:creationId xmlns:p14="http://schemas.microsoft.com/office/powerpoint/2010/main" val="18974160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4" name="Picture 7" descr="CSP MASTER LOGO cmyk.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228600"/>
            <a:ext cx="21336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p:cNvSpPr>
            <a:spLocks noGrp="1"/>
          </p:cNvSpPr>
          <p:nvPr>
            <p:ph type="body" sz="quarter" idx="13"/>
          </p:nvPr>
        </p:nvSpPr>
        <p:spPr>
          <a:xfrm>
            <a:off x="623392" y="1628800"/>
            <a:ext cx="11233149" cy="936625"/>
          </a:xfrm>
        </p:spPr>
        <p:txBody>
          <a:bodyPr/>
          <a:lstStyle>
            <a:lvl1pPr>
              <a:buNone/>
              <a:defRPr lang="en-US" sz="4200" b="1" kern="1200" spc="-150" dirty="0" smtClean="0">
                <a:solidFill>
                  <a:srgbClr val="4E5590"/>
                </a:solidFill>
                <a:latin typeface="Arial Bold"/>
                <a:ea typeface="+mn-ea"/>
                <a:cs typeface="Arial Bold"/>
              </a:defRPr>
            </a:lvl1pPr>
            <a:lvl3pPr>
              <a:buNone/>
              <a:defRPr/>
            </a:lvl3pPr>
            <a:lvl5pPr>
              <a:buNone/>
              <a:defRPr/>
            </a:lvl5pPr>
          </a:lstStyle>
          <a:p>
            <a:pPr lvl="0"/>
            <a:r>
              <a:rPr lang="en-US"/>
              <a:t>Click to edit Master text styles</a:t>
            </a:r>
          </a:p>
        </p:txBody>
      </p:sp>
      <p:sp>
        <p:nvSpPr>
          <p:cNvPr id="3" name="Content Placeholder 2"/>
          <p:cNvSpPr>
            <a:spLocks noGrp="1"/>
          </p:cNvSpPr>
          <p:nvPr>
            <p:ph idx="1"/>
          </p:nvPr>
        </p:nvSpPr>
        <p:spPr>
          <a:xfrm>
            <a:off x="609600" y="2714621"/>
            <a:ext cx="10972800" cy="341154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4"/>
          </p:nvPr>
        </p:nvSpPr>
        <p:spPr/>
        <p:txBody>
          <a:bodyPr/>
          <a:lstStyle>
            <a:lvl1pPr>
              <a:defRPr/>
            </a:lvl1pPr>
          </a:lstStyle>
          <a:p>
            <a:pPr>
              <a:defRPr/>
            </a:pPr>
            <a:fld id="{7B6417A6-C1D2-4A22-A535-450A851CF8FA}" type="datetimeFigureOut">
              <a:rPr lang="en-US"/>
              <a:pPr>
                <a:defRPr/>
              </a:pPr>
              <a:t>1/17/2019</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4DA6543A-66AD-4916-A52C-AE442430DF54}" type="slidenum">
              <a:rPr lang="en-US" altLang="en-US"/>
              <a:pPr>
                <a:defRPr/>
              </a:pPr>
              <a:t>‹#›</a:t>
            </a:fld>
            <a:endParaRPr lang="en-US" altLang="en-US"/>
          </a:p>
        </p:txBody>
      </p:sp>
    </p:spTree>
    <p:extLst>
      <p:ext uri="{BB962C8B-B14F-4D97-AF65-F5344CB8AC3E}">
        <p14:creationId xmlns:p14="http://schemas.microsoft.com/office/powerpoint/2010/main" val="27923149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4" name="Picture 7" descr="CSP MASTER LOGO cmyk.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228600"/>
            <a:ext cx="21336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p:cNvSpPr>
            <a:spLocks noGrp="1"/>
          </p:cNvSpPr>
          <p:nvPr>
            <p:ph type="body" sz="quarter" idx="13"/>
          </p:nvPr>
        </p:nvSpPr>
        <p:spPr>
          <a:xfrm>
            <a:off x="623392" y="1628800"/>
            <a:ext cx="11233149" cy="936625"/>
          </a:xfrm>
        </p:spPr>
        <p:txBody>
          <a:bodyPr/>
          <a:lstStyle>
            <a:lvl1pPr>
              <a:buNone/>
              <a:defRPr lang="en-US" sz="4200" b="1" kern="1200" spc="-150" dirty="0" smtClean="0">
                <a:solidFill>
                  <a:srgbClr val="4E5590"/>
                </a:solidFill>
                <a:latin typeface="Arial Bold"/>
                <a:ea typeface="+mn-ea"/>
                <a:cs typeface="Arial Bold"/>
              </a:defRPr>
            </a:lvl1pPr>
            <a:lvl3pPr>
              <a:buNone/>
              <a:defRPr/>
            </a:lvl3pPr>
            <a:lvl5pPr>
              <a:buNone/>
              <a:defRPr/>
            </a:lvl5pPr>
          </a:lstStyle>
          <a:p>
            <a:pPr lvl="0"/>
            <a:r>
              <a:rPr lang="en-US"/>
              <a:t>Click to edit Master text styles</a:t>
            </a:r>
          </a:p>
        </p:txBody>
      </p:sp>
      <p:sp>
        <p:nvSpPr>
          <p:cNvPr id="3" name="Content Placeholder 2"/>
          <p:cNvSpPr>
            <a:spLocks noGrp="1"/>
          </p:cNvSpPr>
          <p:nvPr>
            <p:ph idx="1"/>
          </p:nvPr>
        </p:nvSpPr>
        <p:spPr>
          <a:xfrm>
            <a:off x="609600" y="2714621"/>
            <a:ext cx="10972800" cy="341154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4"/>
          </p:nvPr>
        </p:nvSpPr>
        <p:spPr/>
        <p:txBody>
          <a:bodyPr/>
          <a:lstStyle>
            <a:lvl1pPr>
              <a:defRPr/>
            </a:lvl1pPr>
          </a:lstStyle>
          <a:p>
            <a:pPr>
              <a:defRPr/>
            </a:pPr>
            <a:fld id="{255788B8-A504-41F0-852A-48BAB440D59A}" type="datetimeFigureOut">
              <a:rPr lang="en-US"/>
              <a:pPr>
                <a:defRPr/>
              </a:pPr>
              <a:t>1/17/2019</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F7EFCDFF-7342-442D-B4C5-EABFBAC9F993}" type="slidenum">
              <a:rPr lang="en-US" altLang="en-US"/>
              <a:pPr>
                <a:defRPr/>
              </a:pPr>
              <a:t>‹#›</a:t>
            </a:fld>
            <a:endParaRPr lang="en-US" altLang="en-US"/>
          </a:p>
        </p:txBody>
      </p:sp>
    </p:spTree>
    <p:extLst>
      <p:ext uri="{BB962C8B-B14F-4D97-AF65-F5344CB8AC3E}">
        <p14:creationId xmlns:p14="http://schemas.microsoft.com/office/powerpoint/2010/main" val="2486426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92AAC5-EC85-EB4A-8FA5-E63B38239DDE}" type="datetimeFigureOut">
              <a:rPr lang="en-US" smtClean="0"/>
              <a:t>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20830615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4" name="Picture 7" descr="CSP MASTER LOGO cmyk.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228600"/>
            <a:ext cx="21336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p:cNvSpPr>
            <a:spLocks noGrp="1"/>
          </p:cNvSpPr>
          <p:nvPr>
            <p:ph type="body" sz="quarter" idx="13"/>
          </p:nvPr>
        </p:nvSpPr>
        <p:spPr>
          <a:xfrm>
            <a:off x="623392" y="1628800"/>
            <a:ext cx="11233149" cy="936625"/>
          </a:xfrm>
        </p:spPr>
        <p:txBody>
          <a:bodyPr/>
          <a:lstStyle>
            <a:lvl1pPr>
              <a:buNone/>
              <a:defRPr lang="en-US" sz="4200" b="1" kern="1200" spc="-150" dirty="0" smtClean="0">
                <a:solidFill>
                  <a:srgbClr val="4E5590"/>
                </a:solidFill>
                <a:latin typeface="Arial Bold"/>
                <a:ea typeface="+mn-ea"/>
                <a:cs typeface="Arial Bold"/>
              </a:defRPr>
            </a:lvl1pPr>
            <a:lvl3pPr>
              <a:buNone/>
              <a:defRPr/>
            </a:lvl3pPr>
            <a:lvl5pPr>
              <a:buNone/>
              <a:defRPr/>
            </a:lvl5pPr>
          </a:lstStyle>
          <a:p>
            <a:pPr lvl="0"/>
            <a:r>
              <a:rPr lang="en-US"/>
              <a:t>Click to edit Master text styles</a:t>
            </a:r>
          </a:p>
        </p:txBody>
      </p:sp>
      <p:sp>
        <p:nvSpPr>
          <p:cNvPr id="3" name="Content Placeholder 2"/>
          <p:cNvSpPr>
            <a:spLocks noGrp="1"/>
          </p:cNvSpPr>
          <p:nvPr>
            <p:ph idx="1"/>
          </p:nvPr>
        </p:nvSpPr>
        <p:spPr>
          <a:xfrm>
            <a:off x="609600" y="2714621"/>
            <a:ext cx="10972800" cy="341154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4"/>
          </p:nvPr>
        </p:nvSpPr>
        <p:spPr/>
        <p:txBody>
          <a:bodyPr/>
          <a:lstStyle>
            <a:lvl1pPr>
              <a:defRPr/>
            </a:lvl1pPr>
          </a:lstStyle>
          <a:p>
            <a:pPr>
              <a:defRPr/>
            </a:pPr>
            <a:fld id="{6388E1D0-A01E-4DAB-9347-B41D191F580E}" type="datetimeFigureOut">
              <a:rPr lang="en-US"/>
              <a:pPr>
                <a:defRPr/>
              </a:pPr>
              <a:t>1/17/2019</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BC496872-8F4E-43AD-9191-AACA7829061B}" type="slidenum">
              <a:rPr lang="en-US" altLang="en-US"/>
              <a:pPr>
                <a:defRPr/>
              </a:pPr>
              <a:t>‹#›</a:t>
            </a:fld>
            <a:endParaRPr lang="en-US" altLang="en-US"/>
          </a:p>
        </p:txBody>
      </p:sp>
    </p:spTree>
    <p:extLst>
      <p:ext uri="{BB962C8B-B14F-4D97-AF65-F5344CB8AC3E}">
        <p14:creationId xmlns:p14="http://schemas.microsoft.com/office/powerpoint/2010/main" val="15579525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7" descr="CSP MASTER LOGO cmyk.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228600"/>
            <a:ext cx="21336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p:cNvSpPr>
            <a:spLocks noGrp="1"/>
          </p:cNvSpPr>
          <p:nvPr>
            <p:ph type="body" sz="quarter" idx="13"/>
          </p:nvPr>
        </p:nvSpPr>
        <p:spPr>
          <a:xfrm>
            <a:off x="623392" y="1628800"/>
            <a:ext cx="11233149" cy="936625"/>
          </a:xfrm>
        </p:spPr>
        <p:txBody>
          <a:bodyPr/>
          <a:lstStyle>
            <a:lvl1pPr>
              <a:buNone/>
              <a:defRPr lang="en-US" sz="4200" b="1" kern="1200" spc="-150" dirty="0" smtClean="0">
                <a:solidFill>
                  <a:srgbClr val="4E5590"/>
                </a:solidFill>
                <a:latin typeface="Arial Bold"/>
                <a:ea typeface="+mn-ea"/>
                <a:cs typeface="Arial Bold"/>
              </a:defRPr>
            </a:lvl1pPr>
            <a:lvl3pPr>
              <a:buNone/>
              <a:defRPr/>
            </a:lvl3pPr>
            <a:lvl5pPr>
              <a:buNone/>
              <a:defRPr/>
            </a:lvl5pPr>
          </a:lstStyle>
          <a:p>
            <a:pPr lvl="0"/>
            <a:r>
              <a:rPr lang="en-US"/>
              <a:t>Click to edit Master text styles</a:t>
            </a:r>
          </a:p>
        </p:txBody>
      </p:sp>
      <p:sp>
        <p:nvSpPr>
          <p:cNvPr id="3" name="Content Placeholder 2"/>
          <p:cNvSpPr>
            <a:spLocks noGrp="1"/>
          </p:cNvSpPr>
          <p:nvPr>
            <p:ph idx="1"/>
          </p:nvPr>
        </p:nvSpPr>
        <p:spPr>
          <a:xfrm>
            <a:off x="609600" y="2714621"/>
            <a:ext cx="10972800" cy="341154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4"/>
          </p:nvPr>
        </p:nvSpPr>
        <p:spPr/>
        <p:txBody>
          <a:bodyPr/>
          <a:lstStyle>
            <a:lvl1pPr>
              <a:defRPr/>
            </a:lvl1pPr>
          </a:lstStyle>
          <a:p>
            <a:pPr>
              <a:defRPr/>
            </a:pPr>
            <a:fld id="{B4755FC4-B94B-4187-B50D-4E96C41E8C4D}" type="datetimeFigureOut">
              <a:rPr lang="en-US"/>
              <a:pPr>
                <a:defRPr/>
              </a:pPr>
              <a:t>1/17/2019</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9845DF4C-C1E5-4C41-ACD0-9BB2B90D6473}" type="slidenum">
              <a:rPr lang="en-US" altLang="en-US"/>
              <a:pPr>
                <a:defRPr/>
              </a:pPr>
              <a:t>‹#›</a:t>
            </a:fld>
            <a:endParaRPr lang="en-US" altLang="en-US"/>
          </a:p>
        </p:txBody>
      </p:sp>
    </p:spTree>
    <p:extLst>
      <p:ext uri="{BB962C8B-B14F-4D97-AF65-F5344CB8AC3E}">
        <p14:creationId xmlns:p14="http://schemas.microsoft.com/office/powerpoint/2010/main" val="1014840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92AAC5-EC85-EB4A-8FA5-E63B38239DDE}" type="datetimeFigureOut">
              <a:rPr lang="en-US" smtClean="0"/>
              <a:t>1/17/2019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1737007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92AAC5-EC85-EB4A-8FA5-E63B38239DDE}" type="datetimeFigureOut">
              <a:rPr lang="en-US" smtClean="0"/>
              <a:t>1/17/2019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984539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92AAC5-EC85-EB4A-8FA5-E63B38239DDE}" type="datetimeFigureOut">
              <a:rPr lang="en-US" smtClean="0"/>
              <a:t>1/17/2019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801052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92AAC5-EC85-EB4A-8FA5-E63B38239DDE}" type="datetimeFigureOut">
              <a:rPr lang="en-US" smtClean="0"/>
              <a:t>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722014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92AAC5-EC85-EB4A-8FA5-E63B38239DDE}" type="datetimeFigureOut">
              <a:rPr lang="en-US" smtClean="0"/>
              <a:t>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1620726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theme" Target="../theme/theme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92AAC5-EC85-EB4A-8FA5-E63B38239DDE}" type="datetimeFigureOut">
              <a:rPr lang="en-US" smtClean="0"/>
              <a:t>1/17/2019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5C453F-66CE-9649-8778-FA1C7507999F}" type="slidenum">
              <a:rPr lang="en-US" smtClean="0"/>
              <a:t>‹#›</a:t>
            </a:fld>
            <a:endParaRPr lang="en-US"/>
          </a:p>
        </p:txBody>
      </p:sp>
    </p:spTree>
    <p:extLst>
      <p:ext uri="{BB962C8B-B14F-4D97-AF65-F5344CB8AC3E}">
        <p14:creationId xmlns:p14="http://schemas.microsoft.com/office/powerpoint/2010/main" val="98324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3CD2EE-58CC-004C-A6A7-5F7B7AF5C2D2}" type="datetimeFigureOut">
              <a:rPr lang="en-US" smtClean="0"/>
              <a:t>1/17/2019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6F054B-E6F7-DD4F-BAB8-1C8178B4DDE5}" type="slidenum">
              <a:rPr lang="en-US" smtClean="0"/>
              <a:t>‹#›</a:t>
            </a:fld>
            <a:endParaRPr lang="en-US" dirty="0"/>
          </a:p>
        </p:txBody>
      </p:sp>
    </p:spTree>
    <p:extLst>
      <p:ext uri="{BB962C8B-B14F-4D97-AF65-F5344CB8AC3E}">
        <p14:creationId xmlns:p14="http://schemas.microsoft.com/office/powerpoint/2010/main" val="2263711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F28F17-05AD-43B7-A422-AD1E94F58A9D}" type="datetimeFigureOut">
              <a:rPr lang="en-GB" smtClean="0"/>
              <a:t>17/01/2019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1BB56B-8E9D-49E6-BAC0-AA76AE00DB28}" type="slidenum">
              <a:rPr lang="en-GB" smtClean="0"/>
              <a:t>‹#›</a:t>
            </a:fld>
            <a:endParaRPr lang="en-GB"/>
          </a:p>
        </p:txBody>
      </p:sp>
    </p:spTree>
    <p:extLst>
      <p:ext uri="{BB962C8B-B14F-4D97-AF65-F5344CB8AC3E}">
        <p14:creationId xmlns:p14="http://schemas.microsoft.com/office/powerpoint/2010/main" val="238906099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3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9.png"/><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www.youtube.com/embed/dw41yI_txKU" TargetMode="External"/><Relationship Id="rId6" Type="http://schemas.openxmlformats.org/officeDocument/2006/relationships/image" Target="../media/image11.png"/><Relationship Id="rId5" Type="http://schemas.openxmlformats.org/officeDocument/2006/relationships/image" Target="../media/image3.emf"/><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jpe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microsoft.com/office/2007/relationships/hdphoto" Target="../media/hdphoto1.wdp"/><Relationship Id="rId4" Type="http://schemas.openxmlformats.org/officeDocument/2006/relationships/image" Target="../media/image3.emf"/><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7" Type="http://schemas.microsoft.com/office/2007/relationships/hdphoto" Target="../media/hdphoto2.wdp"/><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62746" y="151050"/>
            <a:ext cx="2039977" cy="545635"/>
          </a:xfrm>
          <a:prstGeom prst="rect">
            <a:avLst/>
          </a:prstGeom>
        </p:spPr>
      </p:pic>
      <p:sp>
        <p:nvSpPr>
          <p:cNvPr id="6" name="TextBox 5"/>
          <p:cNvSpPr txBox="1"/>
          <p:nvPr/>
        </p:nvSpPr>
        <p:spPr>
          <a:xfrm>
            <a:off x="1742807" y="3429000"/>
            <a:ext cx="8645482" cy="1733808"/>
          </a:xfrm>
          <a:prstGeom prst="rect">
            <a:avLst/>
          </a:prstGeom>
          <a:noFill/>
        </p:spPr>
        <p:txBody>
          <a:bodyPr wrap="square" rtlCol="0">
            <a:spAutoFit/>
          </a:bodyPr>
          <a:lstStyle/>
          <a:p>
            <a:pPr algn="ctr"/>
            <a:r>
              <a:rPr lang="en-GB" sz="4000" baseline="30000" dirty="0">
                <a:solidFill>
                  <a:srgbClr val="002060"/>
                </a:solidFill>
                <a:latin typeface="Arial" charset="0"/>
                <a:ea typeface="Arial" charset="0"/>
                <a:cs typeface="Arial" charset="0"/>
              </a:rPr>
              <a:t>Alex </a:t>
            </a:r>
            <a:r>
              <a:rPr lang="en-GB" sz="4000" baseline="30000" dirty="0" err="1">
                <a:solidFill>
                  <a:srgbClr val="002060"/>
                </a:solidFill>
                <a:latin typeface="Arial" charset="0"/>
                <a:ea typeface="Arial" charset="0"/>
                <a:cs typeface="Arial" charset="0"/>
              </a:rPr>
              <a:t>MacKenzie</a:t>
            </a:r>
            <a:endParaRPr lang="en-GB" sz="4000" baseline="30000" dirty="0">
              <a:solidFill>
                <a:srgbClr val="002060"/>
              </a:solidFill>
              <a:latin typeface="Arial" charset="0"/>
              <a:ea typeface="Arial" charset="0"/>
              <a:cs typeface="Arial" charset="0"/>
            </a:endParaRPr>
          </a:p>
          <a:p>
            <a:pPr algn="ctr"/>
            <a:r>
              <a:rPr lang="en-GB" sz="4000" baseline="30000" dirty="0">
                <a:solidFill>
                  <a:srgbClr val="002060"/>
                </a:solidFill>
                <a:latin typeface="Arial" charset="0"/>
                <a:ea typeface="Arial" charset="0"/>
                <a:cs typeface="Arial" charset="0"/>
              </a:rPr>
              <a:t>Chair of Council, </a:t>
            </a:r>
          </a:p>
          <a:p>
            <a:pPr algn="ctr"/>
            <a:r>
              <a:rPr lang="en-GB" sz="4000" baseline="30000" dirty="0">
                <a:solidFill>
                  <a:srgbClr val="002060"/>
                </a:solidFill>
                <a:latin typeface="Arial" charset="0"/>
                <a:ea typeface="Arial" charset="0"/>
                <a:cs typeface="Arial" charset="0"/>
              </a:rPr>
              <a:t>The Chartered Society of Physiotherapy</a:t>
            </a:r>
          </a:p>
          <a:p>
            <a:pPr algn="ctr"/>
            <a:r>
              <a:rPr lang="en-GB" sz="4000" baseline="30000" dirty="0">
                <a:solidFill>
                  <a:srgbClr val="002060"/>
                </a:solidFill>
                <a:latin typeface="Arial" charset="0"/>
                <a:ea typeface="Arial" charset="0"/>
                <a:cs typeface="Arial" charset="0"/>
              </a:rPr>
              <a:t>Twitter: @AlexMacKenzie11</a:t>
            </a:r>
          </a:p>
        </p:txBody>
      </p:sp>
      <p:sp>
        <p:nvSpPr>
          <p:cNvPr id="7" name="Rectangle 6"/>
          <p:cNvSpPr/>
          <p:nvPr/>
        </p:nvSpPr>
        <p:spPr>
          <a:xfrm>
            <a:off x="1455387" y="1968620"/>
            <a:ext cx="9220323" cy="830997"/>
          </a:xfrm>
          <a:prstGeom prst="rect">
            <a:avLst/>
          </a:prstGeom>
        </p:spPr>
        <p:txBody>
          <a:bodyPr wrap="square">
            <a:spAutoFit/>
          </a:bodyPr>
          <a:lstStyle/>
          <a:p>
            <a:pPr algn="ctr"/>
            <a:r>
              <a:rPr lang="en-GB" sz="4800" b="1" kern="1000" spc="-100" dirty="0">
                <a:solidFill>
                  <a:srgbClr val="002060"/>
                </a:solidFill>
                <a:latin typeface="Arial" charset="0"/>
                <a:ea typeface="Arial" charset="0"/>
                <a:cs typeface="Arial" charset="0"/>
              </a:rPr>
              <a:t>The CSP’s Mission</a:t>
            </a:r>
          </a:p>
        </p:txBody>
      </p:sp>
    </p:spTree>
    <p:extLst>
      <p:ext uri="{BB962C8B-B14F-4D97-AF65-F5344CB8AC3E}">
        <p14:creationId xmlns:p14="http://schemas.microsoft.com/office/powerpoint/2010/main" val="69457667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62746" y="151050"/>
            <a:ext cx="2039977" cy="545635"/>
          </a:xfrm>
          <a:prstGeom prst="rect">
            <a:avLst/>
          </a:prstGeom>
        </p:spPr>
      </p:pic>
      <p:sp>
        <p:nvSpPr>
          <p:cNvPr id="11" name="TextBox 10"/>
          <p:cNvSpPr txBox="1"/>
          <p:nvPr/>
        </p:nvSpPr>
        <p:spPr>
          <a:xfrm>
            <a:off x="1455386" y="3216822"/>
            <a:ext cx="4853973" cy="2718693"/>
          </a:xfrm>
          <a:prstGeom prst="rect">
            <a:avLst/>
          </a:prstGeom>
          <a:noFill/>
        </p:spPr>
        <p:txBody>
          <a:bodyPr wrap="square" rtlCol="0">
            <a:spAutoFit/>
          </a:bodyPr>
          <a:lstStyle/>
          <a:p>
            <a:pPr lvl="0">
              <a:defRPr/>
            </a:pPr>
            <a:r>
              <a:rPr lang="en-GB" sz="3200" baseline="30000" dirty="0">
                <a:solidFill>
                  <a:srgbClr val="002060"/>
                </a:solidFill>
                <a:latin typeface="Arial" panose="020B0604020202020204" pitchFamily="34" charset="0"/>
                <a:ea typeface="Arial" charset="0"/>
                <a:cs typeface="Arial" panose="020B0604020202020204" pitchFamily="34" charset="0"/>
              </a:rPr>
              <a:t>The most difficult thing is the decision to act, the rest is merely tenacity. The fears are paper tigers. You can do anything you decide to do. You can act to change and control your life; and the procedure, the process is its own reward.</a:t>
            </a:r>
          </a:p>
          <a:p>
            <a:pPr lvl="0" algn="r">
              <a:defRPr/>
            </a:pPr>
            <a:r>
              <a:rPr lang="en-GB" sz="3200" baseline="30000" dirty="0">
                <a:solidFill>
                  <a:srgbClr val="002060"/>
                </a:solidFill>
                <a:latin typeface="Arial" panose="020B0604020202020204" pitchFamily="34" charset="0"/>
                <a:ea typeface="Arial" charset="0"/>
                <a:cs typeface="Arial" panose="020B0604020202020204" pitchFamily="34" charset="0"/>
              </a:rPr>
              <a:t>Earhart, 1936</a:t>
            </a:r>
            <a:endParaRPr kumimoji="0" lang="en-GB" sz="3200" b="0" i="0" u="none" strike="noStrike" kern="1200" cap="none" spc="0" normalizeH="0" baseline="30000" noProof="0" dirty="0">
              <a:ln>
                <a:noFill/>
              </a:ln>
              <a:solidFill>
                <a:srgbClr val="002060"/>
              </a:solidFill>
              <a:effectLst/>
              <a:uLnTx/>
              <a:uFillTx/>
              <a:latin typeface="Arial" panose="020B0604020202020204" pitchFamily="34" charset="0"/>
              <a:ea typeface="Arial" charset="0"/>
              <a:cs typeface="Arial" panose="020B0604020202020204" pitchFamily="34" charset="0"/>
            </a:endParaRPr>
          </a:p>
        </p:txBody>
      </p:sp>
      <p:sp>
        <p:nvSpPr>
          <p:cNvPr id="12" name="Rectangle 11"/>
          <p:cNvSpPr/>
          <p:nvPr/>
        </p:nvSpPr>
        <p:spPr>
          <a:xfrm>
            <a:off x="1455388" y="2098567"/>
            <a:ext cx="5922158" cy="1118255"/>
          </a:xfrm>
          <a:prstGeom prst="rect">
            <a:avLst/>
          </a:prstGeom>
        </p:spPr>
        <p:txBody>
          <a:bodyPr wrap="square">
            <a:spAutoFit/>
          </a:bodyPr>
          <a:lstStyle/>
          <a:p>
            <a:pPr marL="0" marR="0" lvl="0" indent="0" algn="l" defTabSz="914400" rtl="0" eaLnBrk="1" fontAlgn="auto" latinLnBrk="0" hangingPunct="1">
              <a:lnSpc>
                <a:spcPts val="4000"/>
              </a:lnSpc>
              <a:spcBef>
                <a:spcPts val="0"/>
              </a:spcBef>
              <a:spcAft>
                <a:spcPts val="600"/>
              </a:spcAft>
              <a:buClrTx/>
              <a:buSzTx/>
              <a:buFontTx/>
              <a:buNone/>
              <a:tabLst/>
              <a:defRPr/>
            </a:pPr>
            <a:r>
              <a:rPr kumimoji="0" lang="en-US" sz="4800" b="1" i="0" u="none" strike="noStrike" kern="1000" cap="none" spc="-100" normalizeH="0" baseline="0" noProof="0" dirty="0">
                <a:ln>
                  <a:noFill/>
                </a:ln>
                <a:solidFill>
                  <a:srgbClr val="002060"/>
                </a:solidFill>
                <a:effectLst/>
                <a:uLnTx/>
                <a:uFillTx/>
                <a:latin typeface="Arial" charset="0"/>
                <a:ea typeface="Arial" charset="0"/>
                <a:cs typeface="Arial" charset="0"/>
              </a:rPr>
              <a:t>Change</a:t>
            </a:r>
            <a:r>
              <a:rPr kumimoji="0" lang="en-US" sz="4800" b="1" i="0" u="none" strike="noStrike" kern="1000" cap="none" spc="-100" normalizeH="0" noProof="0" dirty="0">
                <a:ln>
                  <a:noFill/>
                </a:ln>
                <a:solidFill>
                  <a:srgbClr val="002060"/>
                </a:solidFill>
                <a:effectLst/>
                <a:uLnTx/>
                <a:uFillTx/>
                <a:latin typeface="Arial" charset="0"/>
                <a:ea typeface="Arial" charset="0"/>
                <a:cs typeface="Arial" charset="0"/>
              </a:rPr>
              <a:t> is only constant</a:t>
            </a:r>
            <a:endParaRPr kumimoji="0" lang="en-US" sz="4800" b="1" i="0" u="none" strike="noStrike" kern="1000" cap="none" spc="-100" normalizeH="0" baseline="0" noProof="0" dirty="0">
              <a:ln>
                <a:noFill/>
              </a:ln>
              <a:solidFill>
                <a:srgbClr val="002060"/>
              </a:solidFill>
              <a:effectLst/>
              <a:uLnTx/>
              <a:uFillTx/>
              <a:latin typeface="Arial" charset="0"/>
              <a:ea typeface="Arial" charset="0"/>
              <a:cs typeface="Arial" charset="0"/>
            </a:endParaRPr>
          </a:p>
        </p:txBody>
      </p:sp>
      <p:pic>
        <p:nvPicPr>
          <p:cNvPr id="3" name="Picture 2"/>
          <p:cNvPicPr>
            <a:picLocks noChangeAspect="1"/>
          </p:cNvPicPr>
          <p:nvPr/>
        </p:nvPicPr>
        <p:blipFill>
          <a:blip r:embed="rId5"/>
          <a:stretch>
            <a:fillRect/>
          </a:stretch>
        </p:blipFill>
        <p:spPr>
          <a:xfrm>
            <a:off x="6309359" y="625772"/>
            <a:ext cx="5560253" cy="5525646"/>
          </a:xfrm>
          <a:prstGeom prst="rect">
            <a:avLst/>
          </a:prstGeom>
        </p:spPr>
      </p:pic>
    </p:spTree>
    <p:extLst>
      <p:ext uri="{BB962C8B-B14F-4D97-AF65-F5344CB8AC3E}">
        <p14:creationId xmlns:p14="http://schemas.microsoft.com/office/powerpoint/2010/main" val="100520551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38" y="0"/>
            <a:ext cx="6678202"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0" y="1961804"/>
            <a:ext cx="3017520" cy="4032077"/>
          </a:xfrm>
          <a:prstGeom prst="rect">
            <a:avLst/>
          </a:prstGeom>
          <a:ln>
            <a:solidFill>
              <a:schemeClr val="bg1">
                <a:lumMod val="50000"/>
              </a:schemeClr>
            </a:solidFill>
          </a:ln>
        </p:spPr>
      </p:pic>
      <p:grpSp>
        <p:nvGrpSpPr>
          <p:cNvPr id="4" name="Group 3"/>
          <p:cNvGrpSpPr/>
          <p:nvPr/>
        </p:nvGrpSpPr>
        <p:grpSpPr>
          <a:xfrm>
            <a:off x="3599411" y="3133898"/>
            <a:ext cx="4713316" cy="3724102"/>
            <a:chOff x="3302758" y="1895910"/>
            <a:chExt cx="6124655" cy="4115952"/>
          </a:xfrm>
        </p:grpSpPr>
        <p:sp>
          <p:nvSpPr>
            <p:cNvPr id="5" name="Rectangle 4">
              <a:extLst>
                <a:ext uri="{FF2B5EF4-FFF2-40B4-BE49-F238E27FC236}">
                  <a16:creationId xmlns:a16="http://schemas.microsoft.com/office/drawing/2014/main" id="{01F2F818-92BF-1743-8B69-E61E0B6DCD4B}"/>
                </a:ext>
              </a:extLst>
            </p:cNvPr>
            <p:cNvSpPr/>
            <p:nvPr/>
          </p:nvSpPr>
          <p:spPr>
            <a:xfrm>
              <a:off x="3302758" y="1895910"/>
              <a:ext cx="6124655" cy="4115952"/>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5975" y="2101189"/>
              <a:ext cx="5003041" cy="3734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70422" y="2529769"/>
            <a:ext cx="3549534" cy="4328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6954156" y="1172095"/>
            <a:ext cx="4713317"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NIHR Signal: Exercise therapy may still improve balance when started a long time after a stroke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RIGHT EVIDENCE, BETTER DECISIONS</a:t>
            </a:r>
          </a:p>
        </p:txBody>
      </p:sp>
      <p:pic>
        <p:nvPicPr>
          <p:cNvPr id="9" name="Picture 8"/>
          <p:cNvPicPr>
            <a:picLocks noChangeAspect="1"/>
          </p:cNvPicPr>
          <p:nvPr/>
        </p:nvPicPr>
        <p:blipFill>
          <a:blip r:embed="rId7"/>
          <a:stretch>
            <a:fillRect/>
          </a:stretch>
        </p:blipFill>
        <p:spPr>
          <a:xfrm>
            <a:off x="6714173" y="133622"/>
            <a:ext cx="2405764" cy="879145"/>
          </a:xfrm>
          <a:prstGeom prst="rect">
            <a:avLst/>
          </a:prstGeom>
        </p:spPr>
      </p:pic>
      <p:pic>
        <p:nvPicPr>
          <p:cNvPr id="1026" name="Picture 1" descr="e-sig_cahpr_White_Fina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52273" y="1961804"/>
            <a:ext cx="3657601" cy="101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descr="image00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68830" y="183318"/>
            <a:ext cx="1098643" cy="988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9582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62746" y="151050"/>
            <a:ext cx="2039977" cy="545635"/>
          </a:xfrm>
          <a:prstGeom prst="rect">
            <a:avLst/>
          </a:prstGeom>
        </p:spPr>
      </p:pic>
      <p:pic>
        <p:nvPicPr>
          <p:cNvPr id="2" name="Picture 1"/>
          <p:cNvPicPr>
            <a:picLocks noChangeAspect="1"/>
          </p:cNvPicPr>
          <p:nvPr/>
        </p:nvPicPr>
        <p:blipFill>
          <a:blip r:embed="rId5"/>
          <a:stretch>
            <a:fillRect/>
          </a:stretch>
        </p:blipFill>
        <p:spPr>
          <a:xfrm>
            <a:off x="1272021" y="1017010"/>
            <a:ext cx="9647959" cy="4823980"/>
          </a:xfrm>
          <a:prstGeom prst="rect">
            <a:avLst/>
          </a:prstGeom>
        </p:spPr>
      </p:pic>
    </p:spTree>
    <p:extLst>
      <p:ext uri="{BB962C8B-B14F-4D97-AF65-F5344CB8AC3E}">
        <p14:creationId xmlns:p14="http://schemas.microsoft.com/office/powerpoint/2010/main" val="281433679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62746" y="151050"/>
            <a:ext cx="2039977" cy="545635"/>
          </a:xfrm>
          <a:prstGeom prst="rect">
            <a:avLst/>
          </a:prstGeom>
        </p:spPr>
      </p:pic>
      <p:sp>
        <p:nvSpPr>
          <p:cNvPr id="12" name="Rectangle 11"/>
          <p:cNvSpPr/>
          <p:nvPr/>
        </p:nvSpPr>
        <p:spPr>
          <a:xfrm>
            <a:off x="1455387" y="2098567"/>
            <a:ext cx="9220323" cy="617157"/>
          </a:xfrm>
          <a:prstGeom prst="rect">
            <a:avLst/>
          </a:prstGeom>
        </p:spPr>
        <p:txBody>
          <a:bodyPr wrap="square">
            <a:spAutoFit/>
          </a:bodyPr>
          <a:lstStyle/>
          <a:p>
            <a:pPr marL="0" marR="0" lvl="0" indent="0" algn="l" defTabSz="914400" rtl="0" eaLnBrk="1" fontAlgn="auto" latinLnBrk="0" hangingPunct="1">
              <a:lnSpc>
                <a:spcPts val="4000"/>
              </a:lnSpc>
              <a:spcBef>
                <a:spcPts val="0"/>
              </a:spcBef>
              <a:spcAft>
                <a:spcPts val="600"/>
              </a:spcAft>
              <a:buClrTx/>
              <a:buSzTx/>
              <a:buFontTx/>
              <a:buNone/>
              <a:tabLst/>
              <a:defRPr/>
            </a:pPr>
            <a:r>
              <a:rPr kumimoji="0" lang="en-US" sz="4800" b="1" i="0" u="none" strike="noStrike" kern="1000" cap="none" spc="-100" normalizeH="0" baseline="0" noProof="0" dirty="0">
                <a:ln>
                  <a:noFill/>
                </a:ln>
                <a:solidFill>
                  <a:srgbClr val="002060"/>
                </a:solidFill>
                <a:effectLst/>
                <a:uLnTx/>
                <a:uFillTx/>
                <a:latin typeface="Arial" charset="0"/>
                <a:ea typeface="Arial" charset="0"/>
                <a:cs typeface="Arial" charset="0"/>
              </a:rPr>
              <a:t>Any Questions</a:t>
            </a:r>
          </a:p>
        </p:txBody>
      </p:sp>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backgroundRemoval t="0" b="100000" l="829" r="98619">
                        <a14:foregroundMark x1="7182" y1="66906" x2="7182" y2="66906"/>
                        <a14:foregroundMark x1="22099" y1="71942" x2="22099" y2="71942"/>
                        <a14:foregroundMark x1="36188" y1="69065" x2="36188" y2="69065"/>
                        <a14:foregroundMark x1="54144" y1="66187" x2="54144" y2="66187"/>
                        <a14:foregroundMark x1="69337" y1="70504" x2="69337" y2="70504"/>
                        <a14:foregroundMark x1="91160" y1="71223" x2="91160" y2="71223"/>
                        <a14:foregroundMark x1="85912" y1="96403" x2="85912" y2="96403"/>
                        <a14:foregroundMark x1="81768" y1="95683" x2="81768" y2="95683"/>
                        <a14:foregroundMark x1="77348" y1="96403" x2="77348" y2="96403"/>
                        <a14:foregroundMark x1="73204" y1="92806" x2="73204" y2="92806"/>
                        <a14:foregroundMark x1="48895" y1="94245" x2="48895" y2="94245"/>
                        <a14:foregroundMark x1="42818" y1="84892" x2="42818" y2="84892"/>
                        <a14:foregroundMark x1="25414" y1="89209" x2="25414" y2="89209"/>
                        <a14:foregroundMark x1="13536" y1="96403" x2="13536" y2="96403"/>
                        <a14:foregroundMark x1="4144" y1="91367" x2="4144" y2="91367"/>
                        <a14:foregroundMark x1="58287" y1="88489" x2="58287" y2="88489"/>
                        <a14:foregroundMark x1="68232" y1="95683" x2="68232" y2="95683"/>
                        <a14:foregroundMark x1="93646" y1="93525" x2="93646" y2="93525"/>
                        <a14:foregroundMark x1="90055" y1="79856" x2="90055" y2="79856"/>
                        <a14:foregroundMark x1="91989" y1="82734" x2="91989" y2="82734"/>
                        <a14:foregroundMark x1="60221" y1="92086" x2="60221" y2="92086"/>
                        <a14:foregroundMark x1="56906" y1="94964" x2="56906" y2="94964"/>
                        <a14:foregroundMark x1="56077" y1="73381" x2="56077" y2="73381"/>
                        <a14:foregroundMark x1="37017" y1="88489" x2="37017" y2="88489"/>
                        <a14:foregroundMark x1="32044" y1="94245" x2="32044" y2="94245"/>
                        <a14:foregroundMark x1="44199" y1="69065" x2="44199" y2="69065"/>
                        <a14:foregroundMark x1="36740" y1="61871" x2="36740" y2="61871"/>
                        <a14:foregroundMark x1="17680" y1="68345" x2="17680" y2="68345"/>
                        <a14:foregroundMark x1="19061" y1="87770" x2="19061" y2="87770"/>
                        <a14:foregroundMark x1="27901" y1="94964" x2="27901" y2="94964"/>
                        <a14:foregroundMark x1="6354" y1="97122" x2="6354" y2="97122"/>
                        <a14:foregroundMark x1="4972" y1="76978" x2="4972" y2="76978"/>
                        <a14:foregroundMark x1="89779" y1="17266" x2="89779" y2="17266"/>
                        <a14:foregroundMark x1="92265" y1="35252" x2="92265" y2="35252"/>
                        <a14:foregroundMark x1="93923" y1="21583" x2="93923" y2="21583"/>
                        <a14:foregroundMark x1="86740" y1="28777" x2="86740" y2="28777"/>
                        <a14:foregroundMark x1="85359" y1="37410" x2="85359" y2="37410"/>
                        <a14:foregroundMark x1="96961" y1="35971" x2="96961" y2="35971"/>
                        <a14:foregroundMark x1="89779" y1="7194" x2="89779" y2="7194"/>
                        <a14:foregroundMark x1="85635" y1="15827" x2="85635" y2="15827"/>
                        <a14:foregroundMark x1="93923" y1="11511" x2="93923" y2="11511"/>
                        <a14:foregroundMark x1="96685" y1="29496" x2="96685" y2="29496"/>
                        <a14:foregroundMark x1="90608" y1="28058" x2="90608" y2="28058"/>
                        <a14:foregroundMark x1="88950" y1="37410" x2="88950" y2="37410"/>
                        <a14:foregroundMark x1="83702" y1="41007" x2="83702" y2="41007"/>
                        <a14:foregroundMark x1="83149" y1="51079" x2="83149" y2="51079"/>
                        <a14:foregroundMark x1="83978" y1="58273" x2="83978" y2="58273"/>
                        <a14:foregroundMark x1="94199" y1="41727" x2="94199" y2="41727"/>
                        <a14:foregroundMark x1="8287" y1="74820" x2="8287" y2="74820"/>
                        <a14:foregroundMark x1="3867" y1="66906" x2="3867" y2="66906"/>
                        <a14:foregroundMark x1="4696" y1="88489" x2="4696" y2="88489"/>
                        <a14:foregroundMark x1="19613" y1="72662" x2="19613" y2="72662"/>
                        <a14:foregroundMark x1="22928" y1="83453" x2="22928" y2="83453"/>
                        <a14:foregroundMark x1="21271" y1="64748" x2="21271" y2="64748"/>
                        <a14:foregroundMark x1="18785" y1="61871" x2="18785" y2="61871"/>
                        <a14:foregroundMark x1="23481" y1="95683" x2="23481" y2="95683"/>
                        <a14:foregroundMark x1="34254" y1="81295" x2="34254" y2="81295"/>
                        <a14:foregroundMark x1="37017" y1="97122" x2="37017" y2="97122"/>
                        <a14:foregroundMark x1="33425" y1="90647" x2="33425" y2="90647"/>
                        <a14:foregroundMark x1="37845" y1="76978" x2="37845" y2="76978"/>
                        <a14:foregroundMark x1="33425" y1="64029" x2="33425" y2="64029"/>
                        <a14:foregroundMark x1="38950" y1="69065" x2="38950" y2="69065"/>
                        <a14:foregroundMark x1="57459" y1="79137" x2="57459" y2="79137"/>
                        <a14:foregroundMark x1="57182" y1="64029" x2="57182" y2="64029"/>
                        <a14:foregroundMark x1="51934" y1="73381" x2="51934" y2="73381"/>
                        <a14:foregroundMark x1="51657" y1="58993" x2="51657" y2="58993"/>
                        <a14:foregroundMark x1="70166" y1="80576" x2="70166" y2="80576"/>
                        <a14:foregroundMark x1="71823" y1="76259" x2="71823" y2="76259"/>
                        <a14:foregroundMark x1="66851" y1="76978" x2="66851" y2="76978"/>
                        <a14:foregroundMark x1="90055" y1="92086" x2="90055" y2="92086"/>
                        <a14:foregroundMark x1="96133" y1="92806" x2="96133" y2="92806"/>
                        <a14:foregroundMark x1="93094" y1="64748" x2="93094" y2="64748"/>
                        <a14:foregroundMark x1="87569" y1="61151" x2="87569" y2="61151"/>
                        <a14:foregroundMark x1="90608" y1="62590" x2="90608" y2="62590"/>
                        <a14:foregroundMark x1="88122" y1="24460" x2="88122" y2="24460"/>
                        <a14:foregroundMark x1="85359" y1="20863" x2="85359" y2="20863"/>
                        <a14:foregroundMark x1="37569" y1="43885" x2="37569" y2="43885"/>
                        <a14:foregroundMark x1="37845" y1="48201" x2="37845" y2="48201"/>
                        <a14:foregroundMark x1="25967" y1="60432" x2="25967" y2="60432"/>
                        <a14:foregroundMark x1="4420" y1="48201" x2="4420" y2="48201"/>
                        <a14:foregroundMark x1="5249" y1="52518" x2="5249" y2="52518"/>
                        <a14:foregroundMark x1="40055" y1="90647" x2="40055" y2="90647"/>
                        <a14:foregroundMark x1="68785" y1="87050" x2="68785" y2="87050"/>
                        <a14:backgroundMark x1="25691" y1="4317" x2="25691" y2="4317"/>
                        <a14:backgroundMark x1="34807" y1="46043" x2="34807" y2="46043"/>
                        <a14:backgroundMark x1="22928" y1="56835" x2="22928" y2="56835"/>
                        <a14:backgroundMark x1="44475" y1="43165" x2="44475" y2="43165"/>
                        <a14:backgroundMark x1="44475" y1="2878" x2="44475" y2="2878"/>
                        <a14:backgroundMark x1="47238" y1="5755" x2="47238" y2="5755"/>
                        <a14:backgroundMark x1="37017" y1="2158" x2="37017" y2="2158"/>
                        <a14:backgroundMark x1="96133" y1="2158" x2="96133" y2="2158"/>
                      </a14:backgroundRemoval>
                    </a14:imgEffect>
                  </a14:imgLayer>
                </a14:imgProps>
              </a:ext>
            </a:extLst>
          </a:blip>
          <a:stretch>
            <a:fillRect/>
          </a:stretch>
        </p:blipFill>
        <p:spPr>
          <a:xfrm>
            <a:off x="1455387" y="2793631"/>
            <a:ext cx="8528252" cy="3274660"/>
          </a:xfrm>
          <a:prstGeom prst="rect">
            <a:avLst/>
          </a:prstGeom>
        </p:spPr>
      </p:pic>
    </p:spTree>
    <p:extLst>
      <p:ext uri="{BB962C8B-B14F-4D97-AF65-F5344CB8AC3E}">
        <p14:creationId xmlns:p14="http://schemas.microsoft.com/office/powerpoint/2010/main" val="103581157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96750" y="2144880"/>
            <a:ext cx="7923376" cy="2119275"/>
          </a:xfrm>
          <a:prstGeom prst="rect">
            <a:avLst/>
          </a:prstGeom>
        </p:spPr>
      </p:pic>
      <p:sp>
        <p:nvSpPr>
          <p:cNvPr id="6" name="Rectangle 5"/>
          <p:cNvSpPr/>
          <p:nvPr/>
        </p:nvSpPr>
        <p:spPr>
          <a:xfrm>
            <a:off x="7584618" y="6268173"/>
            <a:ext cx="4433208" cy="584775"/>
          </a:xfrm>
          <a:prstGeom prst="rect">
            <a:avLst/>
          </a:prstGeom>
          <a:noFill/>
        </p:spPr>
        <p:txBody>
          <a:bodyPr wrap="square">
            <a:spAutoFit/>
          </a:bodyPr>
          <a:lstStyle/>
          <a:p>
            <a:pPr algn="r"/>
            <a:r>
              <a:rPr lang="en-US" sz="4800" b="1" i="1" baseline="30000" dirty="0">
                <a:solidFill>
                  <a:srgbClr val="6F64C3"/>
                </a:solidFill>
                <a:latin typeface="Arial" charset="0"/>
                <a:ea typeface="Arial" charset="0"/>
                <a:cs typeface="Arial" charset="0"/>
              </a:rPr>
              <a:t>www.csp.org.uk</a:t>
            </a:r>
          </a:p>
        </p:txBody>
      </p:sp>
    </p:spTree>
    <p:extLst>
      <p:ext uri="{BB962C8B-B14F-4D97-AF65-F5344CB8AC3E}">
        <p14:creationId xmlns:p14="http://schemas.microsoft.com/office/powerpoint/2010/main" val="1449501813"/>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A61D"/>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164136" y="1165789"/>
            <a:ext cx="3448374" cy="4346690"/>
          </a:xfrm>
          <a:prstGeom prst="rect">
            <a:avLst/>
          </a:prstGeom>
        </p:spPr>
      </p:pic>
      <p:pic>
        <p:nvPicPr>
          <p:cNvPr id="6" name="Picture 5"/>
          <p:cNvPicPr>
            <a:picLocks noChangeAspect="1"/>
          </p:cNvPicPr>
          <p:nvPr/>
        </p:nvPicPr>
        <p:blipFill>
          <a:blip r:embed="rId4"/>
          <a:stretch>
            <a:fillRect/>
          </a:stretch>
        </p:blipFill>
        <p:spPr>
          <a:xfrm>
            <a:off x="1560823" y="1165789"/>
            <a:ext cx="3165290" cy="5087589"/>
          </a:xfrm>
          <a:prstGeom prst="rect">
            <a:avLst/>
          </a:prstGeom>
          <a:effectLst>
            <a:glow>
              <a:schemeClr val="accent1">
                <a:alpha val="40000"/>
              </a:schemeClr>
            </a:glow>
          </a:effectLst>
        </p:spPr>
      </p:pic>
    </p:spTree>
    <p:extLst>
      <p:ext uri="{BB962C8B-B14F-4D97-AF65-F5344CB8AC3E}">
        <p14:creationId xmlns:p14="http://schemas.microsoft.com/office/powerpoint/2010/main" val="7022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62746" y="151050"/>
            <a:ext cx="2039977" cy="545635"/>
          </a:xfrm>
          <a:prstGeom prst="rect">
            <a:avLst/>
          </a:prstGeom>
        </p:spPr>
      </p:pic>
      <p:sp>
        <p:nvSpPr>
          <p:cNvPr id="11" name="TextBox 10"/>
          <p:cNvSpPr txBox="1"/>
          <p:nvPr/>
        </p:nvSpPr>
        <p:spPr>
          <a:xfrm>
            <a:off x="1455388" y="3406437"/>
            <a:ext cx="4853973" cy="3662541"/>
          </a:xfrm>
          <a:prstGeom prst="rect">
            <a:avLst/>
          </a:prstGeom>
          <a:noFill/>
        </p:spPr>
        <p:txBody>
          <a:bodyPr wrap="square" rtlCol="0">
            <a:spAutoFit/>
          </a:bodyPr>
          <a:lstStyle/>
          <a:p>
            <a:pPr marL="457200" lvl="0" indent="-457200">
              <a:buFont typeface="Arial" panose="020B0604020202020204" pitchFamily="34" charset="0"/>
              <a:buChar char="•"/>
            </a:pPr>
            <a:r>
              <a:rPr lang="en-GB" sz="2400" dirty="0">
                <a:solidFill>
                  <a:srgbClr val="002060"/>
                </a:solidFill>
                <a:latin typeface="Arial" panose="020B0604020202020204" pitchFamily="34" charset="0"/>
                <a:ea typeface="Arial" charset="0"/>
                <a:cs typeface="Arial" panose="020B0604020202020204" pitchFamily="34" charset="0"/>
              </a:rPr>
              <a:t>Commitments for more physiotherapists working as FCPs and in primary care</a:t>
            </a:r>
          </a:p>
          <a:p>
            <a:pPr marL="457200" lvl="0" indent="-457200">
              <a:buFont typeface="Arial" panose="020B0604020202020204" pitchFamily="34" charset="0"/>
              <a:buChar char="•"/>
            </a:pPr>
            <a:r>
              <a:rPr kumimoji="0" lang="en-US" sz="2400" b="0" i="0" u="none" strike="noStrike" kern="1200" cap="none" spc="0" normalizeH="0" noProof="0" dirty="0">
                <a:ln>
                  <a:noFill/>
                </a:ln>
                <a:solidFill>
                  <a:srgbClr val="002060"/>
                </a:solidFill>
                <a:effectLst/>
                <a:uLnTx/>
                <a:uFillTx/>
                <a:latin typeface="Arial" panose="020B0604020202020204" pitchFamily="34" charset="0"/>
                <a:ea typeface="Arial" charset="0"/>
                <a:cs typeface="Arial" panose="020B0604020202020204" pitchFamily="34" charset="0"/>
              </a:rPr>
              <a:t>Funded expansion of community multidisciplinary teams</a:t>
            </a:r>
          </a:p>
          <a:p>
            <a:pPr marL="457200" lvl="0" indent="-457200">
              <a:buFont typeface="Arial" panose="020B0604020202020204" pitchFamily="34" charset="0"/>
              <a:buChar char="•"/>
            </a:pPr>
            <a:r>
              <a:rPr lang="en-US" sz="2400" dirty="0">
                <a:solidFill>
                  <a:srgbClr val="002060"/>
                </a:solidFill>
                <a:latin typeface="Arial" panose="020B0604020202020204" pitchFamily="34" charset="0"/>
                <a:ea typeface="Arial" charset="0"/>
                <a:cs typeface="Arial" panose="020B0604020202020204" pitchFamily="34" charset="0"/>
              </a:rPr>
              <a:t>Improved access to postnatal PT; more therapists at the start of acute pathways.</a:t>
            </a:r>
            <a:endParaRPr kumimoji="0" lang="en-US" sz="2400" b="0" i="0" u="none" strike="noStrike" kern="1200" cap="none" spc="0" normalizeH="0" noProof="0" dirty="0">
              <a:ln>
                <a:noFill/>
              </a:ln>
              <a:solidFill>
                <a:srgbClr val="002060"/>
              </a:solidFill>
              <a:effectLst/>
              <a:uLnTx/>
              <a:uFillTx/>
              <a:latin typeface="Arial" panose="020B0604020202020204" pitchFamily="34" charset="0"/>
              <a:ea typeface="Arial" charset="0"/>
              <a:cs typeface="Arial" panose="020B0604020202020204" pitchFamily="34" charset="0"/>
            </a:endParaRPr>
          </a:p>
          <a:p>
            <a:pPr marL="457200" lvl="0" indent="-457200">
              <a:buFont typeface="Arial" panose="020B0604020202020204" pitchFamily="34" charset="0"/>
              <a:buChar char="•"/>
            </a:pPr>
            <a:endParaRPr kumimoji="0" lang="en-GB" sz="2400" b="0" i="0" u="none" strike="noStrike" kern="1200" cap="none" spc="0" normalizeH="0" baseline="30000" noProof="0" dirty="0">
              <a:ln>
                <a:noFill/>
              </a:ln>
              <a:solidFill>
                <a:srgbClr val="002060"/>
              </a:solidFill>
              <a:effectLst/>
              <a:uLnTx/>
              <a:uFillTx/>
              <a:latin typeface="Arial" panose="020B0604020202020204" pitchFamily="34" charset="0"/>
              <a:ea typeface="Arial" charset="0"/>
              <a:cs typeface="Arial" panose="020B0604020202020204" pitchFamily="34" charset="0"/>
            </a:endParaRPr>
          </a:p>
        </p:txBody>
      </p:sp>
      <p:sp>
        <p:nvSpPr>
          <p:cNvPr id="7" name="Rectangle 6"/>
          <p:cNvSpPr/>
          <p:nvPr/>
        </p:nvSpPr>
        <p:spPr>
          <a:xfrm>
            <a:off x="1238250" y="979472"/>
            <a:ext cx="4850824" cy="2144177"/>
          </a:xfrm>
          <a:prstGeom prst="rect">
            <a:avLst/>
          </a:prstGeom>
        </p:spPr>
        <p:txBody>
          <a:bodyPr wrap="square">
            <a:spAutoFit/>
          </a:bodyPr>
          <a:lstStyle/>
          <a:p>
            <a:pPr lvl="0">
              <a:lnSpc>
                <a:spcPts val="4000"/>
              </a:lnSpc>
              <a:spcAft>
                <a:spcPts val="600"/>
              </a:spcAft>
              <a:defRPr/>
            </a:pPr>
            <a:r>
              <a:rPr lang="en-US" sz="4400" b="1" kern="1000" spc="-100" dirty="0">
                <a:solidFill>
                  <a:srgbClr val="002060"/>
                </a:solidFill>
                <a:latin typeface="Arial" charset="0"/>
                <a:ea typeface="Arial" charset="0"/>
                <a:cs typeface="Arial" charset="0"/>
              </a:rPr>
              <a:t>NHS England Long Term Plan - seizing the opportunity </a:t>
            </a:r>
          </a:p>
        </p:txBody>
      </p:sp>
      <p:pic>
        <p:nvPicPr>
          <p:cNvPr id="2" name="Picture 1"/>
          <p:cNvPicPr>
            <a:picLocks noChangeAspect="1"/>
          </p:cNvPicPr>
          <p:nvPr/>
        </p:nvPicPr>
        <p:blipFill>
          <a:blip r:embed="rId5"/>
          <a:stretch>
            <a:fillRect/>
          </a:stretch>
        </p:blipFill>
        <p:spPr>
          <a:xfrm>
            <a:off x="7829881" y="696685"/>
            <a:ext cx="3575762" cy="5262562"/>
          </a:xfrm>
          <a:prstGeom prst="rect">
            <a:avLst/>
          </a:prstGeom>
        </p:spPr>
      </p:pic>
    </p:spTree>
    <p:extLst>
      <p:ext uri="{BB962C8B-B14F-4D97-AF65-F5344CB8AC3E}">
        <p14:creationId xmlns:p14="http://schemas.microsoft.com/office/powerpoint/2010/main" val="114849956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62746" y="151050"/>
            <a:ext cx="2039977" cy="545635"/>
          </a:xfrm>
          <a:prstGeom prst="rect">
            <a:avLst/>
          </a:prstGeom>
        </p:spPr>
      </p:pic>
      <p:sp>
        <p:nvSpPr>
          <p:cNvPr id="11" name="TextBox 10"/>
          <p:cNvSpPr txBox="1"/>
          <p:nvPr/>
        </p:nvSpPr>
        <p:spPr>
          <a:xfrm>
            <a:off x="1455388" y="3461673"/>
            <a:ext cx="4853973" cy="1405513"/>
          </a:xfrm>
          <a:prstGeom prst="rect">
            <a:avLst/>
          </a:prstGeom>
          <a:noFill/>
        </p:spPr>
        <p:txBody>
          <a:bodyPr wrap="square" rtlCol="0">
            <a:spAutoFit/>
          </a:bodyPr>
          <a:lstStyle/>
          <a:p>
            <a:pPr lvl="0">
              <a:defRPr/>
            </a:pPr>
            <a:r>
              <a:rPr lang="en-GB" sz="3200" baseline="30000" dirty="0">
                <a:solidFill>
                  <a:srgbClr val="002060"/>
                </a:solidFill>
                <a:latin typeface="Arial" panose="020B0604020202020204" pitchFamily="34" charset="0"/>
                <a:ea typeface="Arial" charset="0"/>
                <a:cs typeface="Arial" panose="020B0604020202020204" pitchFamily="34" charset="0"/>
              </a:rPr>
              <a:t>We aim to position physiotherapy at the leading edge of transforming the delivery of health and social care throughout the UK.</a:t>
            </a:r>
            <a:endParaRPr kumimoji="0" lang="en-GB" sz="3200" b="0" i="0" u="none" strike="noStrike" kern="1200" cap="none" spc="0" normalizeH="0" baseline="30000" noProof="0" dirty="0">
              <a:ln>
                <a:noFill/>
              </a:ln>
              <a:solidFill>
                <a:srgbClr val="002060"/>
              </a:solidFill>
              <a:effectLst/>
              <a:uLnTx/>
              <a:uFillTx/>
              <a:latin typeface="Arial" panose="020B0604020202020204" pitchFamily="34" charset="0"/>
              <a:ea typeface="Arial" charset="0"/>
              <a:cs typeface="Arial" panose="020B0604020202020204" pitchFamily="34" charset="0"/>
            </a:endParaRPr>
          </a:p>
        </p:txBody>
      </p:sp>
      <p:sp>
        <p:nvSpPr>
          <p:cNvPr id="12" name="Rectangle 11"/>
          <p:cNvSpPr/>
          <p:nvPr/>
        </p:nvSpPr>
        <p:spPr>
          <a:xfrm>
            <a:off x="1455388" y="1830457"/>
            <a:ext cx="5559188" cy="1631216"/>
          </a:xfrm>
          <a:prstGeom prst="rect">
            <a:avLst/>
          </a:prstGeom>
        </p:spPr>
        <p:txBody>
          <a:bodyPr wrap="square">
            <a:spAutoFit/>
          </a:bodyPr>
          <a:lstStyle/>
          <a:p>
            <a:pPr marL="0" marR="0" lvl="0" indent="0" algn="l" defTabSz="914400" rtl="0" eaLnBrk="1" fontAlgn="auto" latinLnBrk="0" hangingPunct="1">
              <a:lnSpc>
                <a:spcPts val="4000"/>
              </a:lnSpc>
              <a:spcBef>
                <a:spcPts val="0"/>
              </a:spcBef>
              <a:spcAft>
                <a:spcPts val="600"/>
              </a:spcAft>
              <a:buClrTx/>
              <a:buSzTx/>
              <a:buFontTx/>
              <a:buNone/>
              <a:tabLst/>
              <a:defRPr/>
            </a:pPr>
            <a:r>
              <a:rPr kumimoji="0" lang="en-US" sz="4800" b="1" i="0" u="none" strike="noStrike" kern="1000" cap="none" spc="-100" normalizeH="0" baseline="0" noProof="0" dirty="0">
                <a:ln>
                  <a:noFill/>
                </a:ln>
                <a:solidFill>
                  <a:srgbClr val="002060"/>
                </a:solidFill>
                <a:effectLst/>
                <a:uLnTx/>
                <a:uFillTx/>
                <a:latin typeface="Arial" charset="0"/>
                <a:ea typeface="Arial" charset="0"/>
                <a:cs typeface="Arial" charset="0"/>
              </a:rPr>
              <a:t>Where the profession is heading</a:t>
            </a:r>
          </a:p>
        </p:txBody>
      </p:sp>
      <p:pic>
        <p:nvPicPr>
          <p:cNvPr id="3" name="Picture 2"/>
          <p:cNvPicPr>
            <a:picLocks noChangeAspect="1"/>
          </p:cNvPicPr>
          <p:nvPr/>
        </p:nvPicPr>
        <p:blipFill>
          <a:blip r:embed="rId5"/>
          <a:stretch>
            <a:fillRect/>
          </a:stretch>
        </p:blipFill>
        <p:spPr>
          <a:xfrm>
            <a:off x="6116991" y="1734843"/>
            <a:ext cx="6075009" cy="3388315"/>
          </a:xfrm>
          <a:prstGeom prst="rect">
            <a:avLst/>
          </a:prstGeom>
        </p:spPr>
      </p:pic>
    </p:spTree>
    <p:extLst>
      <p:ext uri="{BB962C8B-B14F-4D97-AF65-F5344CB8AC3E}">
        <p14:creationId xmlns:p14="http://schemas.microsoft.com/office/powerpoint/2010/main" val="423914170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62746" y="151050"/>
            <a:ext cx="2039977" cy="545635"/>
          </a:xfrm>
          <a:prstGeom prst="rect">
            <a:avLst/>
          </a:prstGeom>
        </p:spPr>
      </p:pic>
      <p:sp>
        <p:nvSpPr>
          <p:cNvPr id="11" name="TextBox 10"/>
          <p:cNvSpPr txBox="1"/>
          <p:nvPr/>
        </p:nvSpPr>
        <p:spPr>
          <a:xfrm>
            <a:off x="1455388" y="3406437"/>
            <a:ext cx="4853973" cy="1405513"/>
          </a:xfrm>
          <a:prstGeom prst="rect">
            <a:avLst/>
          </a:prstGeom>
          <a:noFill/>
        </p:spPr>
        <p:txBody>
          <a:bodyPr wrap="square" rtlCol="0">
            <a:spAutoFit/>
          </a:bodyPr>
          <a:lstStyle/>
          <a:p>
            <a:pPr lvl="0"/>
            <a:r>
              <a:rPr lang="en-GB" sz="3200" baseline="30000" dirty="0">
                <a:solidFill>
                  <a:srgbClr val="002060"/>
                </a:solidFill>
                <a:latin typeface="Arial" panose="020B0604020202020204" pitchFamily="34" charset="0"/>
                <a:ea typeface="Arial" charset="0"/>
                <a:cs typeface="Arial" panose="020B0604020202020204" pitchFamily="34" charset="0"/>
              </a:rPr>
              <a:t>First Contact Practitioners: Physiotherapists providing a first point of contact service in general practice in the community.</a:t>
            </a:r>
            <a:endParaRPr kumimoji="0" lang="en-GB" sz="3200" b="0" i="0" u="none" strike="noStrike" kern="1200" cap="none" spc="0" normalizeH="0" baseline="30000" noProof="0" dirty="0">
              <a:ln>
                <a:noFill/>
              </a:ln>
              <a:solidFill>
                <a:srgbClr val="002060"/>
              </a:solidFill>
              <a:effectLst/>
              <a:uLnTx/>
              <a:uFillTx/>
              <a:latin typeface="Arial" panose="020B0604020202020204" pitchFamily="34" charset="0"/>
              <a:ea typeface="Arial" charset="0"/>
              <a:cs typeface="Arial" panose="020B0604020202020204" pitchFamily="34" charset="0"/>
            </a:endParaRPr>
          </a:p>
        </p:txBody>
      </p:sp>
      <p:sp>
        <p:nvSpPr>
          <p:cNvPr id="7" name="Rectangle 6"/>
          <p:cNvSpPr/>
          <p:nvPr/>
        </p:nvSpPr>
        <p:spPr>
          <a:xfrm>
            <a:off x="1455388" y="1731169"/>
            <a:ext cx="4633686" cy="1643079"/>
          </a:xfrm>
          <a:prstGeom prst="rect">
            <a:avLst/>
          </a:prstGeom>
        </p:spPr>
        <p:txBody>
          <a:bodyPr wrap="square">
            <a:spAutoFit/>
          </a:bodyPr>
          <a:lstStyle/>
          <a:p>
            <a:pPr lvl="0">
              <a:lnSpc>
                <a:spcPts val="4000"/>
              </a:lnSpc>
              <a:spcAft>
                <a:spcPts val="600"/>
              </a:spcAft>
              <a:defRPr/>
            </a:pPr>
            <a:r>
              <a:rPr lang="en-GB" sz="4800" b="1" kern="1000" spc="-100" dirty="0">
                <a:solidFill>
                  <a:srgbClr val="002060"/>
                </a:solidFill>
                <a:latin typeface="Arial" charset="0"/>
                <a:ea typeface="Arial" charset="0"/>
                <a:cs typeface="Arial" charset="0"/>
              </a:rPr>
              <a:t>Being the first contact for individuals </a:t>
            </a:r>
            <a:endParaRPr lang="en-US" sz="4800" b="1" kern="1000" spc="-100" dirty="0">
              <a:solidFill>
                <a:srgbClr val="002060"/>
              </a:solidFill>
              <a:latin typeface="Arial" charset="0"/>
              <a:ea typeface="Arial" charset="0"/>
              <a:cs typeface="Arial" charset="0"/>
            </a:endParaRPr>
          </a:p>
        </p:txBody>
      </p:sp>
      <p:pic>
        <p:nvPicPr>
          <p:cNvPr id="3" name="Picture 2"/>
          <p:cNvPicPr>
            <a:picLocks noChangeAspect="1"/>
          </p:cNvPicPr>
          <p:nvPr/>
        </p:nvPicPr>
        <p:blipFill>
          <a:blip r:embed="rId5"/>
          <a:stretch>
            <a:fillRect/>
          </a:stretch>
        </p:blipFill>
        <p:spPr>
          <a:xfrm>
            <a:off x="6309360" y="1780934"/>
            <a:ext cx="5865005" cy="3296133"/>
          </a:xfrm>
          <a:prstGeom prst="rect">
            <a:avLst/>
          </a:prstGeom>
        </p:spPr>
      </p:pic>
    </p:spTree>
    <p:extLst>
      <p:ext uri="{BB962C8B-B14F-4D97-AF65-F5344CB8AC3E}">
        <p14:creationId xmlns:p14="http://schemas.microsoft.com/office/powerpoint/2010/main" val="403430287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62746" y="151050"/>
            <a:ext cx="2039977" cy="545635"/>
          </a:xfrm>
          <a:prstGeom prst="rect">
            <a:avLst/>
          </a:prstGeom>
        </p:spPr>
      </p:pic>
      <p:sp>
        <p:nvSpPr>
          <p:cNvPr id="11" name="TextBox 10"/>
          <p:cNvSpPr txBox="1"/>
          <p:nvPr/>
        </p:nvSpPr>
        <p:spPr>
          <a:xfrm>
            <a:off x="1455388" y="3406437"/>
            <a:ext cx="4853973" cy="2062103"/>
          </a:xfrm>
          <a:prstGeom prst="rect">
            <a:avLst/>
          </a:prstGeom>
          <a:noFill/>
        </p:spPr>
        <p:txBody>
          <a:bodyPr wrap="square" rtlCol="0">
            <a:spAutoFit/>
          </a:bodyPr>
          <a:lstStyle/>
          <a:p>
            <a:pPr lvl="0"/>
            <a:r>
              <a:rPr lang="en-GB" sz="3200" dirty="0">
                <a:solidFill>
                  <a:srgbClr val="002060"/>
                </a:solidFill>
                <a:latin typeface="Arial" panose="020B0604020202020204" pitchFamily="34" charset="0"/>
                <a:ea typeface="Arial" charset="0"/>
                <a:cs typeface="Arial" panose="020B0604020202020204" pitchFamily="34" charset="0"/>
              </a:rPr>
              <a:t>Supporting people to remain independent in the community #</a:t>
            </a:r>
            <a:r>
              <a:rPr lang="en-GB" sz="3200" dirty="0" err="1">
                <a:solidFill>
                  <a:srgbClr val="002060"/>
                </a:solidFill>
                <a:latin typeface="Arial" panose="020B0604020202020204" pitchFamily="34" charset="0"/>
                <a:ea typeface="Arial" charset="0"/>
                <a:cs typeface="Arial" panose="020B0604020202020204" pitchFamily="34" charset="0"/>
              </a:rPr>
              <a:t>RehabMatters</a:t>
            </a:r>
            <a:endParaRPr kumimoji="0" lang="en-GB" sz="3200" b="0" i="0" u="none" strike="noStrike" kern="1200" cap="none" spc="0" normalizeH="0" baseline="30000" noProof="0" dirty="0">
              <a:ln>
                <a:noFill/>
              </a:ln>
              <a:solidFill>
                <a:srgbClr val="002060"/>
              </a:solidFill>
              <a:effectLst/>
              <a:uLnTx/>
              <a:uFillTx/>
              <a:latin typeface="Arial" panose="020B0604020202020204" pitchFamily="34" charset="0"/>
              <a:ea typeface="Arial" charset="0"/>
              <a:cs typeface="Arial" panose="020B0604020202020204" pitchFamily="34" charset="0"/>
            </a:endParaRPr>
          </a:p>
        </p:txBody>
      </p:sp>
      <p:sp>
        <p:nvSpPr>
          <p:cNvPr id="7" name="Rectangle 6"/>
          <p:cNvSpPr/>
          <p:nvPr/>
        </p:nvSpPr>
        <p:spPr>
          <a:xfrm>
            <a:off x="1455388" y="1731169"/>
            <a:ext cx="4633686" cy="1643079"/>
          </a:xfrm>
          <a:prstGeom prst="rect">
            <a:avLst/>
          </a:prstGeom>
        </p:spPr>
        <p:txBody>
          <a:bodyPr wrap="square">
            <a:spAutoFit/>
          </a:bodyPr>
          <a:lstStyle/>
          <a:p>
            <a:pPr lvl="0">
              <a:lnSpc>
                <a:spcPts val="4000"/>
              </a:lnSpc>
              <a:spcAft>
                <a:spcPts val="600"/>
              </a:spcAft>
              <a:defRPr/>
            </a:pPr>
            <a:r>
              <a:rPr lang="en-GB" sz="4800" b="1" kern="1000" spc="-100" dirty="0">
                <a:solidFill>
                  <a:srgbClr val="002060"/>
                </a:solidFill>
                <a:latin typeface="Arial" charset="0"/>
                <a:ea typeface="Arial" charset="0"/>
                <a:cs typeface="Arial" charset="0"/>
              </a:rPr>
              <a:t>New models of community rehab</a:t>
            </a:r>
            <a:endParaRPr lang="en-US" sz="4800" b="1" kern="1000" spc="-100" dirty="0">
              <a:solidFill>
                <a:srgbClr val="002060"/>
              </a:solidFill>
              <a:latin typeface="Arial" charset="0"/>
              <a:ea typeface="Arial" charset="0"/>
              <a:cs typeface="Arial" charset="0"/>
            </a:endParaRPr>
          </a:p>
        </p:txBody>
      </p:sp>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9361" y="1010926"/>
            <a:ext cx="2949438" cy="36118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3" descr="P0000256"/>
          <p:cNvPicPr>
            <a:picLocks noChangeAspect="1" noChangeArrowheads="1"/>
          </p:cNvPicPr>
          <p:nvPr/>
        </p:nvPicPr>
        <p:blipFill>
          <a:blip r:embed="rId6">
            <a:extLst>
              <a:ext uri="{28A0092B-C50C-407E-A947-70E740481C1C}">
                <a14:useLocalDpi xmlns:a14="http://schemas.microsoft.com/office/drawing/2010/main" val="0"/>
              </a:ext>
            </a:extLst>
          </a:blip>
          <a:srcRect l="25000" t="29480" r="21739" b="6937"/>
          <a:stretch>
            <a:fillRect/>
          </a:stretch>
        </p:blipFill>
        <p:spPr bwMode="auto">
          <a:xfrm>
            <a:off x="9479118" y="2359719"/>
            <a:ext cx="2214562" cy="406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4311502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5"/>
          <a:stretch>
            <a:fillRect/>
          </a:stretch>
        </p:blipFill>
        <p:spPr>
          <a:xfrm>
            <a:off x="162746" y="151050"/>
            <a:ext cx="2039977" cy="545635"/>
          </a:xfrm>
          <a:prstGeom prst="rect">
            <a:avLst/>
          </a:prstGeom>
        </p:spPr>
      </p:pic>
      <p:sp>
        <p:nvSpPr>
          <p:cNvPr id="11" name="TextBox 10"/>
          <p:cNvSpPr txBox="1"/>
          <p:nvPr/>
        </p:nvSpPr>
        <p:spPr>
          <a:xfrm>
            <a:off x="1455387" y="2778293"/>
            <a:ext cx="4853973" cy="1733808"/>
          </a:xfrm>
          <a:prstGeom prst="rect">
            <a:avLst/>
          </a:prstGeom>
          <a:noFill/>
        </p:spPr>
        <p:txBody>
          <a:bodyPr wrap="square" rtlCol="0">
            <a:spAutoFit/>
          </a:bodyPr>
          <a:lstStyle/>
          <a:p>
            <a:pPr lvl="0">
              <a:defRPr/>
            </a:pPr>
            <a:r>
              <a:rPr lang="en-GB" sz="3200" baseline="30000" dirty="0">
                <a:solidFill>
                  <a:srgbClr val="002060"/>
                </a:solidFill>
                <a:latin typeface="Arial" panose="020B0604020202020204" pitchFamily="34" charset="0"/>
                <a:ea typeface="Arial" charset="0"/>
                <a:cs typeface="Arial" panose="020B0604020202020204" pitchFamily="34" charset="0"/>
              </a:rPr>
              <a:t>Physical inactivity is a major public health problem and something that CSP members want to tackle through a new campaign, ‘Love activity, Hate exercise?’</a:t>
            </a:r>
          </a:p>
        </p:txBody>
      </p:sp>
      <p:sp>
        <p:nvSpPr>
          <p:cNvPr id="12" name="Rectangle 11"/>
          <p:cNvSpPr/>
          <p:nvPr/>
        </p:nvSpPr>
        <p:spPr>
          <a:xfrm>
            <a:off x="1455388" y="1648175"/>
            <a:ext cx="5083198" cy="1130118"/>
          </a:xfrm>
          <a:prstGeom prst="rect">
            <a:avLst/>
          </a:prstGeom>
        </p:spPr>
        <p:txBody>
          <a:bodyPr wrap="square">
            <a:spAutoFit/>
          </a:bodyPr>
          <a:lstStyle/>
          <a:p>
            <a:pPr marL="0" marR="0" lvl="0" indent="0" algn="l" defTabSz="914400" rtl="0" eaLnBrk="1" fontAlgn="auto" latinLnBrk="0" hangingPunct="1">
              <a:lnSpc>
                <a:spcPts val="4000"/>
              </a:lnSpc>
              <a:spcBef>
                <a:spcPts val="0"/>
              </a:spcBef>
              <a:spcAft>
                <a:spcPts val="600"/>
              </a:spcAft>
              <a:buClrTx/>
              <a:buSzTx/>
              <a:buFontTx/>
              <a:buNone/>
              <a:tabLst/>
              <a:defRPr/>
            </a:pPr>
            <a:r>
              <a:rPr kumimoji="0" lang="en-US" sz="4800" b="1" i="0" u="none" strike="noStrike" kern="1000" cap="none" spc="-100" normalizeH="0" baseline="0" noProof="0" dirty="0">
                <a:ln>
                  <a:noFill/>
                </a:ln>
                <a:solidFill>
                  <a:srgbClr val="002060"/>
                </a:solidFill>
                <a:effectLst/>
                <a:uLnTx/>
                <a:uFillTx/>
                <a:latin typeface="Arial" charset="0"/>
                <a:ea typeface="Arial" charset="0"/>
                <a:cs typeface="Arial" charset="0"/>
              </a:rPr>
              <a:t>Involvement in public health</a:t>
            </a:r>
          </a:p>
        </p:txBody>
      </p:sp>
      <p:pic>
        <p:nvPicPr>
          <p:cNvPr id="2" name="Picture 1"/>
          <p:cNvPicPr>
            <a:picLocks noChangeAspect="1"/>
          </p:cNvPicPr>
          <p:nvPr/>
        </p:nvPicPr>
        <p:blipFill>
          <a:blip r:embed="rId6"/>
          <a:stretch>
            <a:fillRect/>
          </a:stretch>
        </p:blipFill>
        <p:spPr>
          <a:xfrm>
            <a:off x="7169727" y="1648175"/>
            <a:ext cx="4499510" cy="3374633"/>
          </a:xfrm>
          <a:prstGeom prst="rect">
            <a:avLst/>
          </a:prstGeom>
        </p:spPr>
      </p:pic>
      <p:pic>
        <p:nvPicPr>
          <p:cNvPr id="3" name="dw41yI_txKU"/>
          <p:cNvPicPr>
            <a:picLocks noRot="1" noChangeAspect="1"/>
          </p:cNvPicPr>
          <p:nvPr>
            <a:videoFile r:link="rId1"/>
          </p:nvPr>
        </p:nvPicPr>
        <p:blipFill>
          <a:blip r:embed="rId7"/>
          <a:stretch>
            <a:fillRect/>
          </a:stretch>
        </p:blipFill>
        <p:spPr>
          <a:xfrm>
            <a:off x="6093319" y="1648175"/>
            <a:ext cx="6098681" cy="3430508"/>
          </a:xfrm>
          <a:prstGeom prst="rect">
            <a:avLst/>
          </a:prstGeom>
        </p:spPr>
      </p:pic>
    </p:spTree>
    <p:extLst>
      <p:ext uri="{BB962C8B-B14F-4D97-AF65-F5344CB8AC3E}">
        <p14:creationId xmlns:p14="http://schemas.microsoft.com/office/powerpoint/2010/main" val="211533810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21" fill="remove" display="0">
                  <p:stCondLst>
                    <p:cond delay="indefinite"/>
                  </p:stCondLst>
                </p:cTn>
                <p:tgtEl>
                  <p:spTgt spid="3"/>
                </p:tgtEl>
              </p:cMediaNode>
            </p:video>
            <p:seq concurrent="1" nextAc="seek">
              <p:cTn id="22" restart="whenNotActive" fill="hold" evtFilter="cancelBubble" nodeType="interactiveSeq">
                <p:stCondLst>
                  <p:cond evt="onClick" delay="0">
                    <p:tgtEl>
                      <p:spTgt spid="3"/>
                    </p:tgtEl>
                  </p:cond>
                </p:stCondLst>
                <p:endSync evt="end" delay="0">
                  <p:rtn val="all"/>
                </p:endSync>
                <p:childTnLst>
                  <p:par>
                    <p:cTn id="23" fill="hold">
                      <p:stCondLst>
                        <p:cond delay="0"/>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1" fill="hold"/>
                                        <p:tgtEl>
                                          <p:spTgt spid="3"/>
                                        </p:tgtEl>
                                      </p:cBhvr>
                                    </p:cmd>
                                  </p:childTnLst>
                                </p:cTn>
                              </p:par>
                            </p:childTnLst>
                          </p:cTn>
                        </p:par>
                      </p:childTnLst>
                    </p:cTn>
                  </p:par>
                </p:childTnLst>
              </p:cTn>
              <p:nextCondLst>
                <p:cond evt="onClick" delay="0">
                  <p:tgtEl>
                    <p:spTgt spid="3"/>
                  </p:tgtEl>
                </p:cond>
              </p:nextCondLst>
            </p:seq>
          </p:childTnLst>
        </p:cTn>
      </p:par>
    </p:tnLst>
    <p:bldLst>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62746" y="151050"/>
            <a:ext cx="2039977" cy="545635"/>
          </a:xfrm>
          <a:prstGeom prst="rect">
            <a:avLst/>
          </a:prstGeom>
        </p:spPr>
      </p:pic>
      <p:sp>
        <p:nvSpPr>
          <p:cNvPr id="11" name="TextBox 10"/>
          <p:cNvSpPr txBox="1"/>
          <p:nvPr/>
        </p:nvSpPr>
        <p:spPr>
          <a:xfrm>
            <a:off x="1455388" y="3043261"/>
            <a:ext cx="3650139" cy="3046988"/>
          </a:xfrm>
          <a:prstGeom prst="rect">
            <a:avLst/>
          </a:prstGeom>
          <a:noFill/>
        </p:spPr>
        <p:txBody>
          <a:bodyPr wrap="square" rtlCol="0">
            <a:spAutoFit/>
          </a:bodyPr>
          <a:lstStyle/>
          <a:p>
            <a:pPr lvl="0">
              <a:defRPr/>
            </a:pPr>
            <a:r>
              <a:rPr lang="en-GB" sz="3200" baseline="30000" dirty="0">
                <a:solidFill>
                  <a:srgbClr val="002060"/>
                </a:solidFill>
                <a:latin typeface="Arial" panose="020B0604020202020204" pitchFamily="34" charset="0"/>
                <a:ea typeface="Arial" charset="0"/>
                <a:cs typeface="Arial" panose="020B0604020202020204" pitchFamily="34" charset="0"/>
              </a:rPr>
              <a:t>The digital trends of connectivity, mobility and big data will impact health and social care and present new</a:t>
            </a:r>
          </a:p>
          <a:p>
            <a:pPr lvl="0">
              <a:defRPr/>
            </a:pPr>
            <a:r>
              <a:rPr lang="en-GB" sz="3200" baseline="30000" dirty="0">
                <a:solidFill>
                  <a:srgbClr val="002060"/>
                </a:solidFill>
                <a:latin typeface="Arial" panose="020B0604020202020204" pitchFamily="34" charset="0"/>
                <a:ea typeface="Arial" charset="0"/>
                <a:cs typeface="Arial" panose="020B0604020202020204" pitchFamily="34" charset="0"/>
              </a:rPr>
              <a:t>opportunities for public physiotherapy provision &amp; increased service accessibility in the community.</a:t>
            </a:r>
            <a:endParaRPr kumimoji="0" lang="en-GB" sz="3200" b="0" i="0" u="none" strike="noStrike" kern="1200" cap="none" spc="0" normalizeH="0" baseline="30000" noProof="0" dirty="0">
              <a:ln>
                <a:noFill/>
              </a:ln>
              <a:solidFill>
                <a:srgbClr val="002060"/>
              </a:solidFill>
              <a:effectLst/>
              <a:uLnTx/>
              <a:uFillTx/>
              <a:latin typeface="Arial" panose="020B0604020202020204" pitchFamily="34" charset="0"/>
              <a:ea typeface="Arial" charset="0"/>
              <a:cs typeface="Arial" panose="020B0604020202020204" pitchFamily="34" charset="0"/>
            </a:endParaRPr>
          </a:p>
        </p:txBody>
      </p:sp>
      <p:sp>
        <p:nvSpPr>
          <p:cNvPr id="12" name="Rectangle 11"/>
          <p:cNvSpPr/>
          <p:nvPr/>
        </p:nvSpPr>
        <p:spPr>
          <a:xfrm>
            <a:off x="1455388" y="1648175"/>
            <a:ext cx="5083198" cy="1130118"/>
          </a:xfrm>
          <a:prstGeom prst="rect">
            <a:avLst/>
          </a:prstGeom>
        </p:spPr>
        <p:txBody>
          <a:bodyPr wrap="square">
            <a:spAutoFit/>
          </a:bodyPr>
          <a:lstStyle/>
          <a:p>
            <a:pPr lvl="0">
              <a:lnSpc>
                <a:spcPts val="4000"/>
              </a:lnSpc>
              <a:spcAft>
                <a:spcPts val="600"/>
              </a:spcAft>
              <a:defRPr/>
            </a:pPr>
            <a:r>
              <a:rPr lang="en-US" sz="4800" b="1" kern="1000" spc="-100" dirty="0">
                <a:solidFill>
                  <a:srgbClr val="002060"/>
                </a:solidFill>
                <a:latin typeface="Arial" charset="0"/>
                <a:ea typeface="Arial" charset="0"/>
                <a:cs typeface="Arial" charset="0"/>
              </a:rPr>
              <a:t>‘</a:t>
            </a:r>
            <a:r>
              <a:rPr lang="en-US" sz="4800" b="1" kern="1000" spc="-100" dirty="0" err="1">
                <a:solidFill>
                  <a:srgbClr val="002060"/>
                </a:solidFill>
                <a:latin typeface="Arial" charset="0"/>
                <a:ea typeface="Arial" charset="0"/>
                <a:cs typeface="Arial" charset="0"/>
              </a:rPr>
              <a:t>Teched</a:t>
            </a:r>
            <a:r>
              <a:rPr lang="en-US" sz="4800" b="1" kern="1000" spc="-100" dirty="0">
                <a:solidFill>
                  <a:srgbClr val="002060"/>
                </a:solidFill>
                <a:latin typeface="Arial" charset="0"/>
                <a:ea typeface="Arial" charset="0"/>
                <a:cs typeface="Arial" charset="0"/>
              </a:rPr>
              <a:t> up’ practice </a:t>
            </a:r>
            <a:endParaRPr kumimoji="0" lang="en-US" sz="4800" b="1" i="0" u="none" strike="noStrike" kern="1000" cap="none" spc="-100" normalizeH="0" baseline="0" noProof="0" dirty="0">
              <a:ln>
                <a:noFill/>
              </a:ln>
              <a:solidFill>
                <a:srgbClr val="002060"/>
              </a:solidFill>
              <a:effectLst/>
              <a:uLnTx/>
              <a:uFillTx/>
              <a:latin typeface="Arial" charset="0"/>
              <a:ea typeface="Arial" charset="0"/>
              <a:cs typeface="Arial" charset="0"/>
            </a:endParaRPr>
          </a:p>
        </p:txBody>
      </p:sp>
      <p:pic>
        <p:nvPicPr>
          <p:cNvPr id="7" name="Picture 6"/>
          <p:cNvPicPr>
            <a:picLocks noChangeAspect="1"/>
          </p:cNvPicPr>
          <p:nvPr/>
        </p:nvPicPr>
        <p:blipFill rotWithShape="1">
          <a:blip r:embed="rId5"/>
          <a:srcRect l="7861" t="2800" r="6469" b="25918"/>
          <a:stretch/>
        </p:blipFill>
        <p:spPr>
          <a:xfrm>
            <a:off x="8251594" y="1849581"/>
            <a:ext cx="3965468" cy="2198087"/>
          </a:xfrm>
          <a:prstGeom prst="rect">
            <a:avLst/>
          </a:prstGeom>
        </p:spPr>
      </p:pic>
      <p:pic>
        <p:nvPicPr>
          <p:cNvPr id="3" name="Picture 2"/>
          <p:cNvPicPr>
            <a:picLocks noChangeAspect="1"/>
          </p:cNvPicPr>
          <p:nvPr/>
        </p:nvPicPr>
        <p:blipFill rotWithShape="1">
          <a:blip r:embed="rId6"/>
          <a:srcRect l="16479"/>
          <a:stretch/>
        </p:blipFill>
        <p:spPr>
          <a:xfrm>
            <a:off x="9642764" y="3761092"/>
            <a:ext cx="2573173" cy="2054559"/>
          </a:xfrm>
          <a:prstGeom prst="rect">
            <a:avLst/>
          </a:prstGeom>
        </p:spPr>
      </p:pic>
      <p:pic>
        <p:nvPicPr>
          <p:cNvPr id="5" name="Picture 4"/>
          <p:cNvPicPr>
            <a:picLocks noChangeAspect="1"/>
          </p:cNvPicPr>
          <p:nvPr/>
        </p:nvPicPr>
        <p:blipFill rotWithShape="1">
          <a:blip r:embed="rId7"/>
          <a:srcRect l="14410" r="16804"/>
          <a:stretch/>
        </p:blipFill>
        <p:spPr>
          <a:xfrm>
            <a:off x="7066406" y="3761092"/>
            <a:ext cx="2597727" cy="2054559"/>
          </a:xfrm>
          <a:prstGeom prst="rect">
            <a:avLst/>
          </a:prstGeom>
        </p:spPr>
      </p:pic>
      <p:pic>
        <p:nvPicPr>
          <p:cNvPr id="6" name="Picture 5"/>
          <p:cNvPicPr>
            <a:picLocks noChangeAspect="1"/>
          </p:cNvPicPr>
          <p:nvPr/>
        </p:nvPicPr>
        <p:blipFill rotWithShape="1">
          <a:blip r:embed="rId8"/>
          <a:srcRect l="1956" t="3542" r="50168" b="10598"/>
          <a:stretch/>
        </p:blipFill>
        <p:spPr>
          <a:xfrm>
            <a:off x="5105527" y="3761092"/>
            <a:ext cx="2097753" cy="2114735"/>
          </a:xfrm>
          <a:prstGeom prst="rect">
            <a:avLst/>
          </a:prstGeom>
        </p:spPr>
      </p:pic>
      <p:pic>
        <p:nvPicPr>
          <p:cNvPr id="2" name="Picture 1"/>
          <p:cNvPicPr>
            <a:picLocks noChangeAspect="1"/>
          </p:cNvPicPr>
          <p:nvPr/>
        </p:nvPicPr>
        <p:blipFill rotWithShape="1">
          <a:blip r:embed="rId9">
            <a:extLst>
              <a:ext uri="{BEBA8EAE-BF5A-486C-A8C5-ECC9F3942E4B}">
                <a14:imgProps xmlns:a14="http://schemas.microsoft.com/office/drawing/2010/main">
                  <a14:imgLayer r:embed="rId10">
                    <a14:imgEffect>
                      <a14:backgroundRemoval t="9500" b="100000" l="21818" r="90364"/>
                    </a14:imgEffect>
                  </a14:imgLayer>
                </a14:imgProps>
              </a:ext>
            </a:extLst>
          </a:blip>
          <a:srcRect l="23041" t="10505" r="9918"/>
          <a:stretch/>
        </p:blipFill>
        <p:spPr>
          <a:xfrm>
            <a:off x="5105527" y="714817"/>
            <a:ext cx="3137755" cy="3046275"/>
          </a:xfrm>
          <a:prstGeom prst="rect">
            <a:avLst/>
          </a:prstGeom>
        </p:spPr>
      </p:pic>
    </p:spTree>
    <p:extLst>
      <p:ext uri="{BB962C8B-B14F-4D97-AF65-F5344CB8AC3E}">
        <p14:creationId xmlns:p14="http://schemas.microsoft.com/office/powerpoint/2010/main" val="320806692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3500"/>
                            </p:stCondLst>
                            <p:childTnLst>
                              <p:par>
                                <p:cTn id="25" presetID="10"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4000"/>
                            </p:stCondLst>
                            <p:childTnLst>
                              <p:par>
                                <p:cTn id="29" presetID="10" presetClass="entr" presetSubtype="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62746" y="151050"/>
            <a:ext cx="2039977" cy="545635"/>
          </a:xfrm>
          <a:prstGeom prst="rect">
            <a:avLst/>
          </a:prstGeom>
        </p:spPr>
      </p:pic>
      <p:sp>
        <p:nvSpPr>
          <p:cNvPr id="11" name="TextBox 10"/>
          <p:cNvSpPr txBox="1"/>
          <p:nvPr/>
        </p:nvSpPr>
        <p:spPr>
          <a:xfrm>
            <a:off x="1446067" y="2862879"/>
            <a:ext cx="4853973" cy="1733808"/>
          </a:xfrm>
          <a:prstGeom prst="rect">
            <a:avLst/>
          </a:prstGeom>
          <a:noFill/>
        </p:spPr>
        <p:txBody>
          <a:bodyPr wrap="square" rtlCol="0">
            <a:spAutoFit/>
          </a:bodyPr>
          <a:lstStyle/>
          <a:p>
            <a:pPr lvl="0">
              <a:defRPr/>
            </a:pPr>
            <a:r>
              <a:rPr lang="en-GB" sz="3200" baseline="30000" dirty="0">
                <a:solidFill>
                  <a:srgbClr val="002060"/>
                </a:solidFill>
                <a:latin typeface="Arial" panose="020B0604020202020204" pitchFamily="34" charset="0"/>
                <a:ea typeface="Arial" charset="0"/>
                <a:cs typeface="Arial" panose="020B0604020202020204" pitchFamily="34" charset="0"/>
              </a:rPr>
              <a:t>The emergence of personalised medicine may create entirely new</a:t>
            </a:r>
          </a:p>
          <a:p>
            <a:pPr lvl="0">
              <a:defRPr/>
            </a:pPr>
            <a:r>
              <a:rPr lang="en-GB" sz="3200" baseline="30000" dirty="0">
                <a:solidFill>
                  <a:srgbClr val="002060"/>
                </a:solidFill>
                <a:latin typeface="Arial" panose="020B0604020202020204" pitchFamily="34" charset="0"/>
                <a:ea typeface="Arial" charset="0"/>
                <a:cs typeface="Arial" panose="020B0604020202020204" pitchFamily="34" charset="0"/>
              </a:rPr>
              <a:t>areas of practice for physiotherapy services focused on prevention and early intervention. </a:t>
            </a:r>
            <a:endParaRPr kumimoji="0" lang="en-GB" sz="3200" b="0" i="0" u="none" strike="noStrike" kern="1200" cap="none" spc="0" normalizeH="0" baseline="30000" noProof="0" dirty="0">
              <a:ln>
                <a:noFill/>
              </a:ln>
              <a:solidFill>
                <a:srgbClr val="002060"/>
              </a:solidFill>
              <a:effectLst/>
              <a:uLnTx/>
              <a:uFillTx/>
              <a:latin typeface="Arial" panose="020B0604020202020204" pitchFamily="34" charset="0"/>
              <a:ea typeface="Arial" charset="0"/>
              <a:cs typeface="Arial" panose="020B0604020202020204" pitchFamily="34" charset="0"/>
            </a:endParaRPr>
          </a:p>
        </p:txBody>
      </p:sp>
      <p:sp>
        <p:nvSpPr>
          <p:cNvPr id="12" name="Rectangle 11"/>
          <p:cNvSpPr/>
          <p:nvPr/>
        </p:nvSpPr>
        <p:spPr>
          <a:xfrm>
            <a:off x="1455388" y="1648175"/>
            <a:ext cx="5083198" cy="1130118"/>
          </a:xfrm>
          <a:prstGeom prst="rect">
            <a:avLst/>
          </a:prstGeom>
        </p:spPr>
        <p:txBody>
          <a:bodyPr wrap="square">
            <a:spAutoFit/>
          </a:bodyPr>
          <a:lstStyle/>
          <a:p>
            <a:pPr lvl="0">
              <a:lnSpc>
                <a:spcPts val="4000"/>
              </a:lnSpc>
              <a:spcAft>
                <a:spcPts val="600"/>
              </a:spcAft>
              <a:defRPr/>
            </a:pPr>
            <a:r>
              <a:rPr lang="en-US" sz="4800" b="1" kern="1000" spc="-100" dirty="0">
                <a:solidFill>
                  <a:srgbClr val="002060"/>
                </a:solidFill>
                <a:latin typeface="Arial" charset="0"/>
                <a:ea typeface="Arial" charset="0"/>
                <a:cs typeface="Arial" charset="0"/>
              </a:rPr>
              <a:t>Proactive Intervention </a:t>
            </a:r>
            <a:endParaRPr kumimoji="0" lang="en-US" sz="4800" b="1" i="0" u="none" strike="noStrike" kern="1000" cap="none" spc="-100" normalizeH="0" baseline="0" noProof="0" dirty="0">
              <a:ln>
                <a:noFill/>
              </a:ln>
              <a:solidFill>
                <a:srgbClr val="002060"/>
              </a:solidFill>
              <a:effectLst/>
              <a:uLnTx/>
              <a:uFillTx/>
              <a:latin typeface="Arial" charset="0"/>
              <a:ea typeface="Arial" charset="0"/>
              <a:cs typeface="Arial" charset="0"/>
            </a:endParaRPr>
          </a:p>
        </p:txBody>
      </p:sp>
      <p:pic>
        <p:nvPicPr>
          <p:cNvPr id="2" name="Picture 1"/>
          <p:cNvPicPr>
            <a:picLocks noChangeAspect="1"/>
          </p:cNvPicPr>
          <p:nvPr/>
        </p:nvPicPr>
        <p:blipFill>
          <a:blip r:embed="rId5"/>
          <a:stretch>
            <a:fillRect/>
          </a:stretch>
        </p:blipFill>
        <p:spPr>
          <a:xfrm>
            <a:off x="5989655" y="1648175"/>
            <a:ext cx="6223127" cy="3038637"/>
          </a:xfrm>
          <a:prstGeom prst="rect">
            <a:avLst/>
          </a:prstGeom>
        </p:spPr>
      </p:pic>
      <p:pic>
        <p:nvPicPr>
          <p:cNvPr id="3" name="Picture 2"/>
          <p:cNvPicPr>
            <a:picLocks noChangeAspect="1"/>
          </p:cNvPicPr>
          <p:nvPr/>
        </p:nvPicPr>
        <p:blipFill>
          <a:blip r:embed="rId6">
            <a:extLst>
              <a:ext uri="{BEBA8EAE-BF5A-486C-A8C5-ECC9F3942E4B}">
                <a14:imgProps xmlns:a14="http://schemas.microsoft.com/office/drawing/2010/main">
                  <a14:imgLayer r:embed="rId7">
                    <a14:imgEffect>
                      <a14:backgroundRemoval t="1743" b="97386" l="4661" r="91102"/>
                    </a14:imgEffect>
                  </a14:imgLayer>
                </a14:imgProps>
              </a:ext>
            </a:extLst>
          </a:blip>
          <a:stretch>
            <a:fillRect/>
          </a:stretch>
        </p:blipFill>
        <p:spPr>
          <a:xfrm>
            <a:off x="5869930" y="3167493"/>
            <a:ext cx="1337311" cy="2600957"/>
          </a:xfrm>
          <a:prstGeom prst="rect">
            <a:avLst/>
          </a:prstGeom>
        </p:spPr>
      </p:pic>
    </p:spTree>
    <p:extLst>
      <p:ext uri="{BB962C8B-B14F-4D97-AF65-F5344CB8AC3E}">
        <p14:creationId xmlns:p14="http://schemas.microsoft.com/office/powerpoint/2010/main" val="236605852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8916</TotalTime>
  <Words>2863</Words>
  <Application>Microsoft Office PowerPoint</Application>
  <PresentationFormat>Widescreen</PresentationFormat>
  <Paragraphs>184</Paragraphs>
  <Slides>14</Slides>
  <Notes>14</Notes>
  <HiddenSlides>0</HiddenSlides>
  <MMClips>1</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14</vt:i4>
      </vt:variant>
    </vt:vector>
  </HeadingPairs>
  <TitlesOfParts>
    <vt:vector size="21" baseType="lpstr">
      <vt:lpstr>Arial</vt:lpstr>
      <vt:lpstr>Arial Bold</vt:lpstr>
      <vt:lpstr>Calibri</vt:lpstr>
      <vt:lpstr>Calibri Light</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Tristan Reignier</dc:creator>
  <cp:lastModifiedBy>Alex MacKenzie</cp:lastModifiedBy>
  <cp:revision>138</cp:revision>
  <cp:lastPrinted>2019-01-17T14:09:06Z</cp:lastPrinted>
  <dcterms:created xsi:type="dcterms:W3CDTF">2017-10-23T10:46:01Z</dcterms:created>
  <dcterms:modified xsi:type="dcterms:W3CDTF">2019-01-20T14:28:10Z</dcterms:modified>
</cp:coreProperties>
</file>