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53" r:id="rId3"/>
    <p:sldId id="355" r:id="rId4"/>
    <p:sldId id="268" r:id="rId5"/>
    <p:sldId id="356" r:id="rId6"/>
    <p:sldId id="367" r:id="rId7"/>
    <p:sldId id="368" r:id="rId8"/>
    <p:sldId id="362" r:id="rId9"/>
    <p:sldId id="358" r:id="rId10"/>
    <p:sldId id="361" r:id="rId11"/>
    <p:sldId id="360" r:id="rId12"/>
    <p:sldId id="369" r:id="rId13"/>
    <p:sldId id="370" r:id="rId14"/>
    <p:sldId id="373" r:id="rId15"/>
    <p:sldId id="364" r:id="rId16"/>
    <p:sldId id="365" r:id="rId17"/>
    <p:sldId id="366" r:id="rId18"/>
    <p:sldId id="371" r:id="rId19"/>
    <p:sldId id="372" r:id="rId20"/>
    <p:sldId id="35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FC7"/>
    <a:srgbClr val="009F87"/>
    <a:srgbClr val="ED6D96"/>
    <a:srgbClr val="F0BC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9758" autoAdjust="0"/>
  </p:normalViewPr>
  <p:slideViewPr>
    <p:cSldViewPr>
      <p:cViewPr>
        <p:scale>
          <a:sx n="110" d="100"/>
          <a:sy n="110" d="100"/>
        </p:scale>
        <p:origin x="-514" y="7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216"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DC8D6-3520-4E18-8CDC-0A4C9DB82E65}" type="doc">
      <dgm:prSet loTypeId="urn:microsoft.com/office/officeart/2005/8/layout/hProcess9" loCatId="process" qsTypeId="urn:microsoft.com/office/officeart/2005/8/quickstyle/simple1" qsCatId="simple" csTypeId="urn:microsoft.com/office/officeart/2005/8/colors/accent1_2" csCatId="accent1" phldr="1"/>
      <dgm:spPr/>
    </dgm:pt>
    <dgm:pt modelId="{8FE64ADE-ED68-47C2-9369-D70CDE7B3C6F}">
      <dgm:prSet phldrT="[Text]"/>
      <dgm:spPr/>
      <dgm:t>
        <a:bodyPr/>
        <a:lstStyle/>
        <a:p>
          <a:r>
            <a:rPr lang="en-GB" dirty="0" smtClean="0"/>
            <a:t>Project Lead</a:t>
          </a:r>
        </a:p>
        <a:p>
          <a:r>
            <a:rPr lang="en-GB" dirty="0" smtClean="0"/>
            <a:t>-clinical background</a:t>
          </a:r>
        </a:p>
        <a:p>
          <a:r>
            <a:rPr lang="en-GB" dirty="0" smtClean="0"/>
            <a:t>-protected time</a:t>
          </a:r>
        </a:p>
        <a:p>
          <a:r>
            <a:rPr lang="en-GB" dirty="0" smtClean="0"/>
            <a:t>-project objectives</a:t>
          </a:r>
        </a:p>
        <a:p>
          <a:r>
            <a:rPr lang="en-GB" dirty="0" smtClean="0"/>
            <a:t>-project group/workshops</a:t>
          </a:r>
          <a:endParaRPr lang="en-GB" dirty="0"/>
        </a:p>
      </dgm:t>
    </dgm:pt>
    <dgm:pt modelId="{4AFEBC30-2FC4-4D48-ACC1-80455B5D55B6}" type="parTrans" cxnId="{4019015D-5BD8-403A-ADB8-883F399C4020}">
      <dgm:prSet/>
      <dgm:spPr/>
      <dgm:t>
        <a:bodyPr/>
        <a:lstStyle/>
        <a:p>
          <a:endParaRPr lang="en-GB"/>
        </a:p>
      </dgm:t>
    </dgm:pt>
    <dgm:pt modelId="{8E1493C1-68F7-4B72-842F-4BCA20FDC2B8}" type="sibTrans" cxnId="{4019015D-5BD8-403A-ADB8-883F399C4020}">
      <dgm:prSet/>
      <dgm:spPr/>
      <dgm:t>
        <a:bodyPr/>
        <a:lstStyle/>
        <a:p>
          <a:endParaRPr lang="en-GB"/>
        </a:p>
      </dgm:t>
    </dgm:pt>
    <dgm:pt modelId="{23899008-E3F7-4D35-9B9E-C1F31BF39213}">
      <dgm:prSet phldrT="[Text]"/>
      <dgm:spPr/>
      <dgm:t>
        <a:bodyPr/>
        <a:lstStyle/>
        <a:p>
          <a:r>
            <a:rPr lang="en-GB" dirty="0" smtClean="0"/>
            <a:t>Engagement</a:t>
          </a:r>
        </a:p>
        <a:p>
          <a:r>
            <a:rPr lang="en-GB" dirty="0" smtClean="0"/>
            <a:t>-research/evidence</a:t>
          </a:r>
        </a:p>
        <a:p>
          <a:r>
            <a:rPr lang="en-GB" dirty="0" smtClean="0"/>
            <a:t>-guidance</a:t>
          </a:r>
        </a:p>
        <a:p>
          <a:r>
            <a:rPr lang="en-GB" dirty="0" smtClean="0"/>
            <a:t>-subject matter experts</a:t>
          </a:r>
        </a:p>
        <a:p>
          <a:r>
            <a:rPr lang="en-GB" dirty="0" smtClean="0"/>
            <a:t>-GP partners</a:t>
          </a:r>
        </a:p>
        <a:p>
          <a:r>
            <a:rPr lang="en-GB" dirty="0" smtClean="0"/>
            <a:t>-patient representative</a:t>
          </a:r>
          <a:endParaRPr lang="en-GB" dirty="0"/>
        </a:p>
      </dgm:t>
    </dgm:pt>
    <dgm:pt modelId="{D7E3C6D0-4761-4C59-B9C8-E257571B5895}" type="parTrans" cxnId="{0B6DA427-30E2-44E3-8383-B7EDCC33F9A0}">
      <dgm:prSet/>
      <dgm:spPr/>
      <dgm:t>
        <a:bodyPr/>
        <a:lstStyle/>
        <a:p>
          <a:endParaRPr lang="en-GB"/>
        </a:p>
      </dgm:t>
    </dgm:pt>
    <dgm:pt modelId="{DBB3F6DF-7B01-46CB-A390-75FED2E59720}" type="sibTrans" cxnId="{0B6DA427-30E2-44E3-8383-B7EDCC33F9A0}">
      <dgm:prSet/>
      <dgm:spPr/>
      <dgm:t>
        <a:bodyPr/>
        <a:lstStyle/>
        <a:p>
          <a:endParaRPr lang="en-GB"/>
        </a:p>
      </dgm:t>
    </dgm:pt>
    <dgm:pt modelId="{BF6CEA29-87CE-46ED-8B0D-651D9F0CD794}">
      <dgm:prSet phldrT="[Text]"/>
      <dgm:spPr/>
      <dgm:t>
        <a:bodyPr/>
        <a:lstStyle/>
        <a:p>
          <a:r>
            <a:rPr lang="en-GB" dirty="0" smtClean="0"/>
            <a:t>Business Case</a:t>
          </a:r>
        </a:p>
        <a:p>
          <a:r>
            <a:rPr lang="en-GB" dirty="0" smtClean="0"/>
            <a:t>Strategic Executive Board </a:t>
          </a:r>
          <a:endParaRPr lang="en-GB" dirty="0" smtClean="0"/>
        </a:p>
        <a:p>
          <a:r>
            <a:rPr lang="en-GB" smtClean="0"/>
            <a:t>NHCP</a:t>
          </a:r>
          <a:endParaRPr lang="en-GB" dirty="0" smtClean="0"/>
        </a:p>
        <a:p>
          <a:r>
            <a:rPr lang="en-GB" dirty="0" smtClean="0"/>
            <a:t>GP Federation</a:t>
          </a:r>
          <a:endParaRPr lang="en-GB" dirty="0"/>
        </a:p>
      </dgm:t>
    </dgm:pt>
    <dgm:pt modelId="{A1A323FF-BF57-4F60-AC4E-30409FF81881}" type="parTrans" cxnId="{DCFBDEC9-6B5F-432B-82AC-038E3DC8E0D3}">
      <dgm:prSet/>
      <dgm:spPr/>
      <dgm:t>
        <a:bodyPr/>
        <a:lstStyle/>
        <a:p>
          <a:endParaRPr lang="en-GB"/>
        </a:p>
      </dgm:t>
    </dgm:pt>
    <dgm:pt modelId="{A468639D-205B-4E7D-A34D-A431AC187F3E}" type="sibTrans" cxnId="{DCFBDEC9-6B5F-432B-82AC-038E3DC8E0D3}">
      <dgm:prSet/>
      <dgm:spPr/>
      <dgm:t>
        <a:bodyPr/>
        <a:lstStyle/>
        <a:p>
          <a:endParaRPr lang="en-GB"/>
        </a:p>
      </dgm:t>
    </dgm:pt>
    <dgm:pt modelId="{6AFC55E7-B437-4A63-9F08-AE9CCAC6532F}" type="pres">
      <dgm:prSet presAssocID="{1C3DC8D6-3520-4E18-8CDC-0A4C9DB82E65}" presName="CompostProcess" presStyleCnt="0">
        <dgm:presLayoutVars>
          <dgm:dir/>
          <dgm:resizeHandles val="exact"/>
        </dgm:presLayoutVars>
      </dgm:prSet>
      <dgm:spPr/>
    </dgm:pt>
    <dgm:pt modelId="{DD74A4EA-20F0-4692-9B81-3B7678513CFC}" type="pres">
      <dgm:prSet presAssocID="{1C3DC8D6-3520-4E18-8CDC-0A4C9DB82E65}" presName="arrow" presStyleLbl="bgShp" presStyleIdx="0" presStyleCnt="1"/>
      <dgm:spPr/>
    </dgm:pt>
    <dgm:pt modelId="{51BCA6D7-3C5F-4EC1-A6B9-D9E56E8CB90C}" type="pres">
      <dgm:prSet presAssocID="{1C3DC8D6-3520-4E18-8CDC-0A4C9DB82E65}" presName="linearProcess" presStyleCnt="0"/>
      <dgm:spPr/>
    </dgm:pt>
    <dgm:pt modelId="{9E5B439A-DF6B-4512-BFAB-DD1240D42168}" type="pres">
      <dgm:prSet presAssocID="{8FE64ADE-ED68-47C2-9369-D70CDE7B3C6F}" presName="textNode" presStyleLbl="node1" presStyleIdx="0" presStyleCnt="3">
        <dgm:presLayoutVars>
          <dgm:bulletEnabled val="1"/>
        </dgm:presLayoutVars>
      </dgm:prSet>
      <dgm:spPr/>
      <dgm:t>
        <a:bodyPr/>
        <a:lstStyle/>
        <a:p>
          <a:endParaRPr lang="en-GB"/>
        </a:p>
      </dgm:t>
    </dgm:pt>
    <dgm:pt modelId="{FF3813F7-8EFB-4793-8DF4-467DF759B817}" type="pres">
      <dgm:prSet presAssocID="{8E1493C1-68F7-4B72-842F-4BCA20FDC2B8}" presName="sibTrans" presStyleCnt="0"/>
      <dgm:spPr/>
    </dgm:pt>
    <dgm:pt modelId="{054C16FE-AB22-466D-A281-0723112AF119}" type="pres">
      <dgm:prSet presAssocID="{23899008-E3F7-4D35-9B9E-C1F31BF39213}" presName="textNode" presStyleLbl="node1" presStyleIdx="1" presStyleCnt="3" custLinFactNeighborX="-42595" custLinFactNeighborY="2152">
        <dgm:presLayoutVars>
          <dgm:bulletEnabled val="1"/>
        </dgm:presLayoutVars>
      </dgm:prSet>
      <dgm:spPr/>
      <dgm:t>
        <a:bodyPr/>
        <a:lstStyle/>
        <a:p>
          <a:endParaRPr lang="en-GB"/>
        </a:p>
      </dgm:t>
    </dgm:pt>
    <dgm:pt modelId="{35DDC3EF-4C40-45AE-AC5B-2AF93AD9EB36}" type="pres">
      <dgm:prSet presAssocID="{DBB3F6DF-7B01-46CB-A390-75FED2E59720}" presName="sibTrans" presStyleCnt="0"/>
      <dgm:spPr/>
    </dgm:pt>
    <dgm:pt modelId="{B5559A14-47E3-4E9E-A0FD-B958CD636926}" type="pres">
      <dgm:prSet presAssocID="{BF6CEA29-87CE-46ED-8B0D-651D9F0CD794}" presName="textNode" presStyleLbl="node1" presStyleIdx="2" presStyleCnt="3">
        <dgm:presLayoutVars>
          <dgm:bulletEnabled val="1"/>
        </dgm:presLayoutVars>
      </dgm:prSet>
      <dgm:spPr/>
      <dgm:t>
        <a:bodyPr/>
        <a:lstStyle/>
        <a:p>
          <a:endParaRPr lang="en-GB"/>
        </a:p>
      </dgm:t>
    </dgm:pt>
  </dgm:ptLst>
  <dgm:cxnLst>
    <dgm:cxn modelId="{1276908F-E1C1-46FE-9A2A-A8CF4ABB5E2D}" type="presOf" srcId="{1C3DC8D6-3520-4E18-8CDC-0A4C9DB82E65}" destId="{6AFC55E7-B437-4A63-9F08-AE9CCAC6532F}" srcOrd="0" destOrd="0" presId="urn:microsoft.com/office/officeart/2005/8/layout/hProcess9"/>
    <dgm:cxn modelId="{65C4904A-9654-4C1F-981B-040C5E734EAD}" type="presOf" srcId="{BF6CEA29-87CE-46ED-8B0D-651D9F0CD794}" destId="{B5559A14-47E3-4E9E-A0FD-B958CD636926}" srcOrd="0" destOrd="0" presId="urn:microsoft.com/office/officeart/2005/8/layout/hProcess9"/>
    <dgm:cxn modelId="{562FB5C9-3D13-448E-B5DD-A3FCF7ACA4FB}" type="presOf" srcId="{23899008-E3F7-4D35-9B9E-C1F31BF39213}" destId="{054C16FE-AB22-466D-A281-0723112AF119}" srcOrd="0" destOrd="0" presId="urn:microsoft.com/office/officeart/2005/8/layout/hProcess9"/>
    <dgm:cxn modelId="{0B6DA427-30E2-44E3-8383-B7EDCC33F9A0}" srcId="{1C3DC8D6-3520-4E18-8CDC-0A4C9DB82E65}" destId="{23899008-E3F7-4D35-9B9E-C1F31BF39213}" srcOrd="1" destOrd="0" parTransId="{D7E3C6D0-4761-4C59-B9C8-E257571B5895}" sibTransId="{DBB3F6DF-7B01-46CB-A390-75FED2E59720}"/>
    <dgm:cxn modelId="{4019015D-5BD8-403A-ADB8-883F399C4020}" srcId="{1C3DC8D6-3520-4E18-8CDC-0A4C9DB82E65}" destId="{8FE64ADE-ED68-47C2-9369-D70CDE7B3C6F}" srcOrd="0" destOrd="0" parTransId="{4AFEBC30-2FC4-4D48-ACC1-80455B5D55B6}" sibTransId="{8E1493C1-68F7-4B72-842F-4BCA20FDC2B8}"/>
    <dgm:cxn modelId="{3028963A-58C4-4D28-B796-D1915B55882B}" type="presOf" srcId="{8FE64ADE-ED68-47C2-9369-D70CDE7B3C6F}" destId="{9E5B439A-DF6B-4512-BFAB-DD1240D42168}" srcOrd="0" destOrd="0" presId="urn:microsoft.com/office/officeart/2005/8/layout/hProcess9"/>
    <dgm:cxn modelId="{DCFBDEC9-6B5F-432B-82AC-038E3DC8E0D3}" srcId="{1C3DC8D6-3520-4E18-8CDC-0A4C9DB82E65}" destId="{BF6CEA29-87CE-46ED-8B0D-651D9F0CD794}" srcOrd="2" destOrd="0" parTransId="{A1A323FF-BF57-4F60-AC4E-30409FF81881}" sibTransId="{A468639D-205B-4E7D-A34D-A431AC187F3E}"/>
    <dgm:cxn modelId="{ABEC7FAC-74BF-42A4-877C-8DD7A5B22E61}" type="presParOf" srcId="{6AFC55E7-B437-4A63-9F08-AE9CCAC6532F}" destId="{DD74A4EA-20F0-4692-9B81-3B7678513CFC}" srcOrd="0" destOrd="0" presId="urn:microsoft.com/office/officeart/2005/8/layout/hProcess9"/>
    <dgm:cxn modelId="{4651FBD3-9E16-4DD1-B165-0692F59F343F}" type="presParOf" srcId="{6AFC55E7-B437-4A63-9F08-AE9CCAC6532F}" destId="{51BCA6D7-3C5F-4EC1-A6B9-D9E56E8CB90C}" srcOrd="1" destOrd="0" presId="urn:microsoft.com/office/officeart/2005/8/layout/hProcess9"/>
    <dgm:cxn modelId="{2FBD80E2-C45C-44ED-B2AB-4F088FEE8253}" type="presParOf" srcId="{51BCA6D7-3C5F-4EC1-A6B9-D9E56E8CB90C}" destId="{9E5B439A-DF6B-4512-BFAB-DD1240D42168}" srcOrd="0" destOrd="0" presId="urn:microsoft.com/office/officeart/2005/8/layout/hProcess9"/>
    <dgm:cxn modelId="{FB02FF5F-13CB-4434-B585-5E40AFD5BE11}" type="presParOf" srcId="{51BCA6D7-3C5F-4EC1-A6B9-D9E56E8CB90C}" destId="{FF3813F7-8EFB-4793-8DF4-467DF759B817}" srcOrd="1" destOrd="0" presId="urn:microsoft.com/office/officeart/2005/8/layout/hProcess9"/>
    <dgm:cxn modelId="{00870322-498B-498C-8898-7DA7149AF982}" type="presParOf" srcId="{51BCA6D7-3C5F-4EC1-A6B9-D9E56E8CB90C}" destId="{054C16FE-AB22-466D-A281-0723112AF119}" srcOrd="2" destOrd="0" presId="urn:microsoft.com/office/officeart/2005/8/layout/hProcess9"/>
    <dgm:cxn modelId="{674864AE-CEA6-45D5-9713-360FF8EB83EB}" type="presParOf" srcId="{51BCA6D7-3C5F-4EC1-A6B9-D9E56E8CB90C}" destId="{35DDC3EF-4C40-45AE-AC5B-2AF93AD9EB36}" srcOrd="3" destOrd="0" presId="urn:microsoft.com/office/officeart/2005/8/layout/hProcess9"/>
    <dgm:cxn modelId="{C036A6AC-A2DF-44E0-94CA-B22E39736EAD}" type="presParOf" srcId="{51BCA6D7-3C5F-4EC1-A6B9-D9E56E8CB90C}" destId="{B5559A14-47E3-4E9E-A0FD-B958CD63692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EBE22-D369-444F-A064-B4AD3BA657A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6420AA3-5524-41A6-9829-AFDC6AB06690}">
      <dgm:prSet phldrT="[Text]"/>
      <dgm:spPr/>
      <dgm:t>
        <a:bodyPr/>
        <a:lstStyle/>
        <a:p>
          <a:r>
            <a:rPr lang="en-GB" dirty="0" smtClean="0"/>
            <a:t>Suitable</a:t>
          </a:r>
          <a:endParaRPr lang="en-GB" dirty="0"/>
        </a:p>
      </dgm:t>
    </dgm:pt>
    <dgm:pt modelId="{5AF288FF-C3C4-46BF-B70F-6B24EFF4741E}" type="parTrans" cxnId="{C51E1D35-F063-4975-9AD0-762C32311D5E}">
      <dgm:prSet/>
      <dgm:spPr/>
      <dgm:t>
        <a:bodyPr/>
        <a:lstStyle/>
        <a:p>
          <a:endParaRPr lang="en-GB"/>
        </a:p>
      </dgm:t>
    </dgm:pt>
    <dgm:pt modelId="{DFDFBC7E-3B9C-41DD-AFB7-9F6B04E81B6B}" type="sibTrans" cxnId="{C51E1D35-F063-4975-9AD0-762C32311D5E}">
      <dgm:prSet/>
      <dgm:spPr/>
      <dgm:t>
        <a:bodyPr/>
        <a:lstStyle/>
        <a:p>
          <a:endParaRPr lang="en-GB"/>
        </a:p>
      </dgm:t>
    </dgm:pt>
    <dgm:pt modelId="{3AB51D56-403F-4FDA-822C-BA35B9DA1B01}">
      <dgm:prSet phldrT="[Text]" custT="1"/>
      <dgm:spPr/>
      <dgm:t>
        <a:bodyPr/>
        <a:lstStyle/>
        <a:p>
          <a:r>
            <a:rPr lang="en-GB" sz="1600" dirty="0" smtClean="0"/>
            <a:t>Fits with NHSE Guidance for FCP</a:t>
          </a:r>
          <a:endParaRPr lang="en-GB" sz="1600" dirty="0"/>
        </a:p>
      </dgm:t>
    </dgm:pt>
    <dgm:pt modelId="{C6978485-2C82-487D-8B17-4E759537B0B5}" type="parTrans" cxnId="{1CFAAE1D-E788-494C-80BC-8B2C0F98877E}">
      <dgm:prSet/>
      <dgm:spPr/>
      <dgm:t>
        <a:bodyPr/>
        <a:lstStyle/>
        <a:p>
          <a:endParaRPr lang="en-GB"/>
        </a:p>
      </dgm:t>
    </dgm:pt>
    <dgm:pt modelId="{3D33E2E3-CA1F-4D5D-93E6-4F33E5B57BDA}" type="sibTrans" cxnId="{1CFAAE1D-E788-494C-80BC-8B2C0F98877E}">
      <dgm:prSet/>
      <dgm:spPr/>
      <dgm:t>
        <a:bodyPr/>
        <a:lstStyle/>
        <a:p>
          <a:endParaRPr lang="en-GB"/>
        </a:p>
      </dgm:t>
    </dgm:pt>
    <dgm:pt modelId="{BD0ACA7B-BD5A-449D-AA13-061D29B05041}">
      <dgm:prSet phldrT="[Text]"/>
      <dgm:spPr/>
      <dgm:t>
        <a:bodyPr/>
        <a:lstStyle/>
        <a:p>
          <a:r>
            <a:rPr lang="en-GB" dirty="0" smtClean="0"/>
            <a:t>Acceptable</a:t>
          </a:r>
          <a:endParaRPr lang="en-GB" dirty="0"/>
        </a:p>
      </dgm:t>
    </dgm:pt>
    <dgm:pt modelId="{AA12E3CD-CD47-4527-A0B9-A5CB7E1AE1E1}" type="parTrans" cxnId="{2DC4BD1D-A543-4523-95FE-0B1204F5708B}">
      <dgm:prSet/>
      <dgm:spPr/>
      <dgm:t>
        <a:bodyPr/>
        <a:lstStyle/>
        <a:p>
          <a:endParaRPr lang="en-GB"/>
        </a:p>
      </dgm:t>
    </dgm:pt>
    <dgm:pt modelId="{091CB84B-5574-4EA5-B4A2-3C6491ED8F4A}" type="sibTrans" cxnId="{2DC4BD1D-A543-4523-95FE-0B1204F5708B}">
      <dgm:prSet/>
      <dgm:spPr/>
      <dgm:t>
        <a:bodyPr/>
        <a:lstStyle/>
        <a:p>
          <a:endParaRPr lang="en-GB"/>
        </a:p>
      </dgm:t>
    </dgm:pt>
    <dgm:pt modelId="{A352474C-51F1-4D3F-B945-62025E89A106}">
      <dgm:prSet phldrT="[Text]" custT="1"/>
      <dgm:spPr/>
      <dgm:t>
        <a:bodyPr/>
        <a:lstStyle/>
        <a:p>
          <a:r>
            <a:rPr lang="en-GB" sz="1600" dirty="0" smtClean="0"/>
            <a:t>Patient Focused</a:t>
          </a:r>
          <a:endParaRPr lang="en-GB" sz="1600" dirty="0"/>
        </a:p>
      </dgm:t>
    </dgm:pt>
    <dgm:pt modelId="{1185FC32-2285-4773-979D-B6399A62A8AB}" type="parTrans" cxnId="{7568661B-F9D6-4EA1-8B7B-1F6AFBF01C16}">
      <dgm:prSet/>
      <dgm:spPr/>
      <dgm:t>
        <a:bodyPr/>
        <a:lstStyle/>
        <a:p>
          <a:endParaRPr lang="en-GB"/>
        </a:p>
      </dgm:t>
    </dgm:pt>
    <dgm:pt modelId="{0E78A2A5-6A61-4324-91C9-D675DE3B08E6}" type="sibTrans" cxnId="{7568661B-F9D6-4EA1-8B7B-1F6AFBF01C16}">
      <dgm:prSet/>
      <dgm:spPr/>
      <dgm:t>
        <a:bodyPr/>
        <a:lstStyle/>
        <a:p>
          <a:endParaRPr lang="en-GB"/>
        </a:p>
      </dgm:t>
    </dgm:pt>
    <dgm:pt modelId="{56A44A3B-2C73-4951-8E47-B49FAC4B99EA}">
      <dgm:prSet phldrT="[Text]"/>
      <dgm:spPr/>
      <dgm:t>
        <a:bodyPr/>
        <a:lstStyle/>
        <a:p>
          <a:r>
            <a:rPr lang="en-GB" dirty="0" smtClean="0"/>
            <a:t>Feasible</a:t>
          </a:r>
          <a:endParaRPr lang="en-GB" dirty="0"/>
        </a:p>
      </dgm:t>
    </dgm:pt>
    <dgm:pt modelId="{D6BB8300-409B-4BA6-B76D-FBD717EC8BC0}" type="parTrans" cxnId="{2BEABA76-AEE2-4CEA-A480-16ECEF643F1E}">
      <dgm:prSet/>
      <dgm:spPr/>
      <dgm:t>
        <a:bodyPr/>
        <a:lstStyle/>
        <a:p>
          <a:endParaRPr lang="en-GB"/>
        </a:p>
      </dgm:t>
    </dgm:pt>
    <dgm:pt modelId="{09C99C04-9BD8-4B4A-B9B7-C0657D705B9B}" type="sibTrans" cxnId="{2BEABA76-AEE2-4CEA-A480-16ECEF643F1E}">
      <dgm:prSet/>
      <dgm:spPr/>
      <dgm:t>
        <a:bodyPr/>
        <a:lstStyle/>
        <a:p>
          <a:endParaRPr lang="en-GB"/>
        </a:p>
      </dgm:t>
    </dgm:pt>
    <dgm:pt modelId="{60956830-058F-4E7F-8705-6D10A0DA0F56}">
      <dgm:prSet phldrT="[Text]" custT="1"/>
      <dgm:spPr/>
      <dgm:t>
        <a:bodyPr/>
        <a:lstStyle/>
        <a:p>
          <a:r>
            <a:rPr lang="en-GB" sz="1400" dirty="0" smtClean="0"/>
            <a:t>Appointment Model</a:t>
          </a:r>
          <a:endParaRPr lang="en-GB" sz="1400" dirty="0"/>
        </a:p>
      </dgm:t>
    </dgm:pt>
    <dgm:pt modelId="{2BDC29D8-BE22-4F23-8BE4-C09E553F6F50}" type="parTrans" cxnId="{6D344229-8585-444A-A301-3C4C4347F9BD}">
      <dgm:prSet/>
      <dgm:spPr/>
      <dgm:t>
        <a:bodyPr/>
        <a:lstStyle/>
        <a:p>
          <a:endParaRPr lang="en-GB"/>
        </a:p>
      </dgm:t>
    </dgm:pt>
    <dgm:pt modelId="{D2D13721-0331-447A-B5C0-FA8BA5D973B2}" type="sibTrans" cxnId="{6D344229-8585-444A-A301-3C4C4347F9BD}">
      <dgm:prSet/>
      <dgm:spPr/>
      <dgm:t>
        <a:bodyPr/>
        <a:lstStyle/>
        <a:p>
          <a:endParaRPr lang="en-GB"/>
        </a:p>
      </dgm:t>
    </dgm:pt>
    <dgm:pt modelId="{ED935C59-0B7C-4E62-AAE5-E106EDF2C625}">
      <dgm:prSet phldrT="[Text]" custT="1"/>
      <dgm:spPr/>
      <dgm:t>
        <a:bodyPr/>
        <a:lstStyle/>
        <a:p>
          <a:r>
            <a:rPr lang="en-GB" sz="1600" dirty="0" smtClean="0"/>
            <a:t>Alignment with current MSK Physiotherapy, staffing, skill mix</a:t>
          </a:r>
          <a:endParaRPr lang="en-GB" sz="1600" dirty="0"/>
        </a:p>
      </dgm:t>
    </dgm:pt>
    <dgm:pt modelId="{C6570377-9CC2-4209-AC53-4901C8AC2D11}" type="parTrans" cxnId="{9A768EB3-DD4E-4F81-ADBD-D4D15EDE5CE3}">
      <dgm:prSet/>
      <dgm:spPr/>
      <dgm:t>
        <a:bodyPr/>
        <a:lstStyle/>
        <a:p>
          <a:endParaRPr lang="en-GB"/>
        </a:p>
      </dgm:t>
    </dgm:pt>
    <dgm:pt modelId="{4678C78A-0D22-4258-BB03-2FEC46C30D87}" type="sibTrans" cxnId="{9A768EB3-DD4E-4F81-ADBD-D4D15EDE5CE3}">
      <dgm:prSet/>
      <dgm:spPr/>
      <dgm:t>
        <a:bodyPr/>
        <a:lstStyle/>
        <a:p>
          <a:endParaRPr lang="en-GB"/>
        </a:p>
      </dgm:t>
    </dgm:pt>
    <dgm:pt modelId="{DEA1A716-FA33-4A80-84F5-72B0C84056B2}">
      <dgm:prSet phldrT="[Text]" custT="1"/>
      <dgm:spPr/>
      <dgm:t>
        <a:bodyPr/>
        <a:lstStyle/>
        <a:p>
          <a:r>
            <a:rPr lang="en-GB" sz="1600" dirty="0" smtClean="0"/>
            <a:t>MSK Pathway </a:t>
          </a:r>
          <a:endParaRPr lang="en-GB" sz="1600" dirty="0"/>
        </a:p>
      </dgm:t>
    </dgm:pt>
    <dgm:pt modelId="{09C15601-F7F9-4FC4-A624-77AFFF6E8F25}" type="parTrans" cxnId="{07D1110E-5B7E-41CC-91DD-D11A675887A8}">
      <dgm:prSet/>
      <dgm:spPr/>
      <dgm:t>
        <a:bodyPr/>
        <a:lstStyle/>
        <a:p>
          <a:endParaRPr lang="en-GB"/>
        </a:p>
      </dgm:t>
    </dgm:pt>
    <dgm:pt modelId="{9DDA20D5-6FAB-47A5-BD6A-F994B7F5D600}" type="sibTrans" cxnId="{07D1110E-5B7E-41CC-91DD-D11A675887A8}">
      <dgm:prSet/>
      <dgm:spPr/>
      <dgm:t>
        <a:bodyPr/>
        <a:lstStyle/>
        <a:p>
          <a:endParaRPr lang="en-GB"/>
        </a:p>
      </dgm:t>
    </dgm:pt>
    <dgm:pt modelId="{9DA023CD-865F-4679-B6E7-89C75B49DE26}">
      <dgm:prSet phldrT="[Text]" custT="1"/>
      <dgm:spPr/>
      <dgm:t>
        <a:bodyPr/>
        <a:lstStyle/>
        <a:p>
          <a:r>
            <a:rPr lang="en-GB" sz="1600" dirty="0" smtClean="0"/>
            <a:t>Sustainable</a:t>
          </a:r>
          <a:endParaRPr lang="en-GB" sz="1600" dirty="0"/>
        </a:p>
      </dgm:t>
    </dgm:pt>
    <dgm:pt modelId="{C9EDAEC6-DE55-4AD1-8777-28411800EC9D}" type="parTrans" cxnId="{335B7EDF-C3F9-4248-86F3-0BAF9A9CC9F4}">
      <dgm:prSet/>
      <dgm:spPr/>
      <dgm:t>
        <a:bodyPr/>
        <a:lstStyle/>
        <a:p>
          <a:endParaRPr lang="en-GB"/>
        </a:p>
      </dgm:t>
    </dgm:pt>
    <dgm:pt modelId="{2DC3C44B-51B5-44D2-B0D1-BDF625A74B10}" type="sibTrans" cxnId="{335B7EDF-C3F9-4248-86F3-0BAF9A9CC9F4}">
      <dgm:prSet/>
      <dgm:spPr/>
      <dgm:t>
        <a:bodyPr/>
        <a:lstStyle/>
        <a:p>
          <a:endParaRPr lang="en-GB"/>
        </a:p>
      </dgm:t>
    </dgm:pt>
    <dgm:pt modelId="{68E26082-5B31-4D4C-B0AE-BB30291811D9}">
      <dgm:prSet phldrT="[Text]" custT="1"/>
      <dgm:spPr/>
      <dgm:t>
        <a:bodyPr/>
        <a:lstStyle/>
        <a:p>
          <a:r>
            <a:rPr lang="en-GB" sz="1600" dirty="0" smtClean="0"/>
            <a:t>GP and Care Navigators</a:t>
          </a:r>
          <a:endParaRPr lang="en-GB" sz="1600" dirty="0"/>
        </a:p>
      </dgm:t>
    </dgm:pt>
    <dgm:pt modelId="{DAB65932-A26A-45DC-B151-9CC50100000F}" type="parTrans" cxnId="{0CC4D634-5FAF-44DE-958D-A3D79314373F}">
      <dgm:prSet/>
      <dgm:spPr/>
      <dgm:t>
        <a:bodyPr/>
        <a:lstStyle/>
        <a:p>
          <a:endParaRPr lang="en-GB"/>
        </a:p>
      </dgm:t>
    </dgm:pt>
    <dgm:pt modelId="{284561CC-4398-4E58-9915-25A31850DC15}" type="sibTrans" cxnId="{0CC4D634-5FAF-44DE-958D-A3D79314373F}">
      <dgm:prSet/>
      <dgm:spPr/>
      <dgm:t>
        <a:bodyPr/>
        <a:lstStyle/>
        <a:p>
          <a:endParaRPr lang="en-GB"/>
        </a:p>
      </dgm:t>
    </dgm:pt>
    <dgm:pt modelId="{6CFA02B2-7A8F-4B53-810F-A83D9731A047}">
      <dgm:prSet phldrT="[Text]" custT="1"/>
      <dgm:spPr/>
      <dgm:t>
        <a:bodyPr/>
        <a:lstStyle/>
        <a:p>
          <a:r>
            <a:rPr lang="en-GB" sz="1600" dirty="0" smtClean="0"/>
            <a:t>Quality Care and Patient Outcomes</a:t>
          </a:r>
          <a:endParaRPr lang="en-GB" sz="1600" dirty="0"/>
        </a:p>
      </dgm:t>
    </dgm:pt>
    <dgm:pt modelId="{AE2709E8-D123-4E62-AD9A-2564894FB2D1}" type="parTrans" cxnId="{A00BAC74-0DD0-4DF5-82E7-8D71BE3C431E}">
      <dgm:prSet/>
      <dgm:spPr/>
      <dgm:t>
        <a:bodyPr/>
        <a:lstStyle/>
        <a:p>
          <a:endParaRPr lang="en-GB"/>
        </a:p>
      </dgm:t>
    </dgm:pt>
    <dgm:pt modelId="{0A9E81AF-57EE-4D0A-A7F0-9DA3515897B0}" type="sibTrans" cxnId="{A00BAC74-0DD0-4DF5-82E7-8D71BE3C431E}">
      <dgm:prSet/>
      <dgm:spPr/>
      <dgm:t>
        <a:bodyPr/>
        <a:lstStyle/>
        <a:p>
          <a:endParaRPr lang="en-GB"/>
        </a:p>
      </dgm:t>
    </dgm:pt>
    <dgm:pt modelId="{E49E6573-2943-4A01-BE89-7977FC3ADAC2}">
      <dgm:prSet phldrT="[Text]" custT="1"/>
      <dgm:spPr/>
      <dgm:t>
        <a:bodyPr/>
        <a:lstStyle/>
        <a:p>
          <a:r>
            <a:rPr lang="en-GB" sz="1400" dirty="0" smtClean="0"/>
            <a:t>Locations- MSK bases/co-locations</a:t>
          </a:r>
          <a:endParaRPr lang="en-GB" sz="1400" dirty="0"/>
        </a:p>
      </dgm:t>
    </dgm:pt>
    <dgm:pt modelId="{62129746-9E69-4732-98A1-5217931F4754}" type="parTrans" cxnId="{D2E93EA8-24B7-4FF2-A429-90A499BDC81C}">
      <dgm:prSet/>
      <dgm:spPr/>
      <dgm:t>
        <a:bodyPr/>
        <a:lstStyle/>
        <a:p>
          <a:endParaRPr lang="en-GB"/>
        </a:p>
      </dgm:t>
    </dgm:pt>
    <dgm:pt modelId="{D1C64681-BEAA-4861-BE7C-9884244F1498}" type="sibTrans" cxnId="{D2E93EA8-24B7-4FF2-A429-90A499BDC81C}">
      <dgm:prSet/>
      <dgm:spPr/>
      <dgm:t>
        <a:bodyPr/>
        <a:lstStyle/>
        <a:p>
          <a:endParaRPr lang="en-GB"/>
        </a:p>
      </dgm:t>
    </dgm:pt>
    <dgm:pt modelId="{A2990866-DEAF-4331-808D-84A184C4F076}">
      <dgm:prSet phldrT="[Text]" custT="1"/>
      <dgm:spPr/>
      <dgm:t>
        <a:bodyPr/>
        <a:lstStyle/>
        <a:p>
          <a:r>
            <a:rPr lang="en-GB" sz="1400" dirty="0" smtClean="0"/>
            <a:t>Staffing</a:t>
          </a:r>
          <a:endParaRPr lang="en-GB" sz="1400" dirty="0"/>
        </a:p>
      </dgm:t>
    </dgm:pt>
    <dgm:pt modelId="{C0DCD992-F750-4197-823E-6AA8C5DCDA5D}" type="parTrans" cxnId="{751C4267-3902-44C2-AE9A-7122887A7239}">
      <dgm:prSet/>
      <dgm:spPr/>
      <dgm:t>
        <a:bodyPr/>
        <a:lstStyle/>
        <a:p>
          <a:endParaRPr lang="en-GB"/>
        </a:p>
      </dgm:t>
    </dgm:pt>
    <dgm:pt modelId="{A7A6DDCF-B130-4A9A-A7CF-E5C557DE366C}" type="sibTrans" cxnId="{751C4267-3902-44C2-AE9A-7122887A7239}">
      <dgm:prSet/>
      <dgm:spPr/>
      <dgm:t>
        <a:bodyPr/>
        <a:lstStyle/>
        <a:p>
          <a:endParaRPr lang="en-GB"/>
        </a:p>
      </dgm:t>
    </dgm:pt>
    <dgm:pt modelId="{4B11D7C8-DE0D-41C2-ACCD-F53A77774A23}">
      <dgm:prSet phldrT="[Text]" custT="1"/>
      <dgm:spPr/>
      <dgm:t>
        <a:bodyPr/>
        <a:lstStyle/>
        <a:p>
          <a:r>
            <a:rPr lang="en-GB" sz="1400" dirty="0" smtClean="0"/>
            <a:t>Outcomes</a:t>
          </a:r>
          <a:endParaRPr lang="en-GB" sz="1400" dirty="0"/>
        </a:p>
      </dgm:t>
    </dgm:pt>
    <dgm:pt modelId="{5F8B0152-27A6-417C-B600-9A1C01FE26D8}" type="parTrans" cxnId="{818B2319-244C-4D5A-A5A4-637FF7E53F1F}">
      <dgm:prSet/>
      <dgm:spPr/>
      <dgm:t>
        <a:bodyPr/>
        <a:lstStyle/>
        <a:p>
          <a:endParaRPr lang="en-GB"/>
        </a:p>
      </dgm:t>
    </dgm:pt>
    <dgm:pt modelId="{1DA206F4-5528-430B-9104-67FDC9C73506}" type="sibTrans" cxnId="{818B2319-244C-4D5A-A5A4-637FF7E53F1F}">
      <dgm:prSet/>
      <dgm:spPr/>
      <dgm:t>
        <a:bodyPr/>
        <a:lstStyle/>
        <a:p>
          <a:endParaRPr lang="en-GB"/>
        </a:p>
      </dgm:t>
    </dgm:pt>
    <dgm:pt modelId="{52439A7D-20C7-42D9-B9F4-C29163009D36}">
      <dgm:prSet phldrT="[Text]" custT="1"/>
      <dgm:spPr/>
      <dgm:t>
        <a:bodyPr/>
        <a:lstStyle/>
        <a:p>
          <a:r>
            <a:rPr lang="en-GB" sz="1600" dirty="0" smtClean="0"/>
            <a:t>GP Federations</a:t>
          </a:r>
          <a:endParaRPr lang="en-GB" sz="1600" dirty="0"/>
        </a:p>
      </dgm:t>
    </dgm:pt>
    <dgm:pt modelId="{D02DE3BA-073B-49F6-AD10-FA113E3A8558}" type="parTrans" cxnId="{337B6F36-4A01-4372-A678-2FFD8BDFFCEC}">
      <dgm:prSet/>
      <dgm:spPr/>
      <dgm:t>
        <a:bodyPr/>
        <a:lstStyle/>
        <a:p>
          <a:endParaRPr lang="en-GB"/>
        </a:p>
      </dgm:t>
    </dgm:pt>
    <dgm:pt modelId="{18EC7D40-5E94-47ED-A171-6CBA5F2C28A5}" type="sibTrans" cxnId="{337B6F36-4A01-4372-A678-2FFD8BDFFCEC}">
      <dgm:prSet/>
      <dgm:spPr/>
      <dgm:t>
        <a:bodyPr/>
        <a:lstStyle/>
        <a:p>
          <a:endParaRPr lang="en-GB"/>
        </a:p>
      </dgm:t>
    </dgm:pt>
    <dgm:pt modelId="{A50188B1-BABF-4977-B193-7A36D9C2F6A5}">
      <dgm:prSet phldrT="[Text]" custT="1"/>
      <dgm:spPr/>
      <dgm:t>
        <a:bodyPr/>
        <a:lstStyle/>
        <a:p>
          <a:r>
            <a:rPr lang="en-GB" sz="1400" dirty="0" smtClean="0"/>
            <a:t>Investment</a:t>
          </a:r>
          <a:endParaRPr lang="en-GB" sz="1400" dirty="0"/>
        </a:p>
      </dgm:t>
    </dgm:pt>
    <dgm:pt modelId="{7B0C9EB8-9E6D-46FE-9BA6-FBB79BDC6F1D}" type="parTrans" cxnId="{7EE54CF8-D032-48D5-8235-74633EA9D008}">
      <dgm:prSet/>
      <dgm:spPr/>
      <dgm:t>
        <a:bodyPr/>
        <a:lstStyle/>
        <a:p>
          <a:endParaRPr lang="en-GB"/>
        </a:p>
      </dgm:t>
    </dgm:pt>
    <dgm:pt modelId="{9CA8821E-C34D-4A24-BA95-CFB5E0FC5673}" type="sibTrans" cxnId="{7EE54CF8-D032-48D5-8235-74633EA9D008}">
      <dgm:prSet/>
      <dgm:spPr/>
      <dgm:t>
        <a:bodyPr/>
        <a:lstStyle/>
        <a:p>
          <a:endParaRPr lang="en-GB"/>
        </a:p>
      </dgm:t>
    </dgm:pt>
    <dgm:pt modelId="{169DBC5A-DA62-4985-9B25-F955C83EFF5B}" type="pres">
      <dgm:prSet presAssocID="{EC4EBE22-D369-444F-A064-B4AD3BA657A1}" presName="linearFlow" presStyleCnt="0">
        <dgm:presLayoutVars>
          <dgm:dir/>
          <dgm:animLvl val="lvl"/>
          <dgm:resizeHandles val="exact"/>
        </dgm:presLayoutVars>
      </dgm:prSet>
      <dgm:spPr/>
      <dgm:t>
        <a:bodyPr/>
        <a:lstStyle/>
        <a:p>
          <a:endParaRPr lang="en-GB"/>
        </a:p>
      </dgm:t>
    </dgm:pt>
    <dgm:pt modelId="{600B6D9D-699B-4951-9476-DD339780E3CF}" type="pres">
      <dgm:prSet presAssocID="{06420AA3-5524-41A6-9829-AFDC6AB06690}" presName="composite" presStyleCnt="0"/>
      <dgm:spPr/>
    </dgm:pt>
    <dgm:pt modelId="{039DD551-FAD8-48D8-9E45-4788C19689E4}" type="pres">
      <dgm:prSet presAssocID="{06420AA3-5524-41A6-9829-AFDC6AB06690}" presName="parentText" presStyleLbl="alignNode1" presStyleIdx="0" presStyleCnt="3">
        <dgm:presLayoutVars>
          <dgm:chMax val="1"/>
          <dgm:bulletEnabled val="1"/>
        </dgm:presLayoutVars>
      </dgm:prSet>
      <dgm:spPr/>
      <dgm:t>
        <a:bodyPr/>
        <a:lstStyle/>
        <a:p>
          <a:endParaRPr lang="en-GB"/>
        </a:p>
      </dgm:t>
    </dgm:pt>
    <dgm:pt modelId="{D810C8F4-757F-43C4-BB95-A6CE77EE09F1}" type="pres">
      <dgm:prSet presAssocID="{06420AA3-5524-41A6-9829-AFDC6AB06690}" presName="descendantText" presStyleLbl="alignAcc1" presStyleIdx="0" presStyleCnt="3">
        <dgm:presLayoutVars>
          <dgm:bulletEnabled val="1"/>
        </dgm:presLayoutVars>
      </dgm:prSet>
      <dgm:spPr/>
      <dgm:t>
        <a:bodyPr/>
        <a:lstStyle/>
        <a:p>
          <a:endParaRPr lang="en-GB"/>
        </a:p>
      </dgm:t>
    </dgm:pt>
    <dgm:pt modelId="{457687C3-235C-4EA6-B712-34B94F9920FB}" type="pres">
      <dgm:prSet presAssocID="{DFDFBC7E-3B9C-41DD-AFB7-9F6B04E81B6B}" presName="sp" presStyleCnt="0"/>
      <dgm:spPr/>
    </dgm:pt>
    <dgm:pt modelId="{DDF1D497-7A58-46E0-9AA4-ECEAE5D3BCEC}" type="pres">
      <dgm:prSet presAssocID="{BD0ACA7B-BD5A-449D-AA13-061D29B05041}" presName="composite" presStyleCnt="0"/>
      <dgm:spPr/>
    </dgm:pt>
    <dgm:pt modelId="{71F0F93D-8709-4298-90B1-0729995EDAEF}" type="pres">
      <dgm:prSet presAssocID="{BD0ACA7B-BD5A-449D-AA13-061D29B05041}" presName="parentText" presStyleLbl="alignNode1" presStyleIdx="1" presStyleCnt="3">
        <dgm:presLayoutVars>
          <dgm:chMax val="1"/>
          <dgm:bulletEnabled val="1"/>
        </dgm:presLayoutVars>
      </dgm:prSet>
      <dgm:spPr/>
      <dgm:t>
        <a:bodyPr/>
        <a:lstStyle/>
        <a:p>
          <a:endParaRPr lang="en-GB"/>
        </a:p>
      </dgm:t>
    </dgm:pt>
    <dgm:pt modelId="{18350384-B06B-4EC2-AE47-8DC35A5D1A30}" type="pres">
      <dgm:prSet presAssocID="{BD0ACA7B-BD5A-449D-AA13-061D29B05041}" presName="descendantText" presStyleLbl="alignAcc1" presStyleIdx="1" presStyleCnt="3">
        <dgm:presLayoutVars>
          <dgm:bulletEnabled val="1"/>
        </dgm:presLayoutVars>
      </dgm:prSet>
      <dgm:spPr/>
      <dgm:t>
        <a:bodyPr/>
        <a:lstStyle/>
        <a:p>
          <a:endParaRPr lang="en-GB"/>
        </a:p>
      </dgm:t>
    </dgm:pt>
    <dgm:pt modelId="{DA695BC4-475D-4055-AB0F-CCF6B7FB1C83}" type="pres">
      <dgm:prSet presAssocID="{091CB84B-5574-4EA5-B4A2-3C6491ED8F4A}" presName="sp" presStyleCnt="0"/>
      <dgm:spPr/>
    </dgm:pt>
    <dgm:pt modelId="{486D8BA4-64AA-47C2-AA8D-8D9A7BF5626C}" type="pres">
      <dgm:prSet presAssocID="{56A44A3B-2C73-4951-8E47-B49FAC4B99EA}" presName="composite" presStyleCnt="0"/>
      <dgm:spPr/>
    </dgm:pt>
    <dgm:pt modelId="{CD57947E-F165-4770-B397-CEC5D3FC473E}" type="pres">
      <dgm:prSet presAssocID="{56A44A3B-2C73-4951-8E47-B49FAC4B99EA}" presName="parentText" presStyleLbl="alignNode1" presStyleIdx="2" presStyleCnt="3">
        <dgm:presLayoutVars>
          <dgm:chMax val="1"/>
          <dgm:bulletEnabled val="1"/>
        </dgm:presLayoutVars>
      </dgm:prSet>
      <dgm:spPr/>
      <dgm:t>
        <a:bodyPr/>
        <a:lstStyle/>
        <a:p>
          <a:endParaRPr lang="en-GB"/>
        </a:p>
      </dgm:t>
    </dgm:pt>
    <dgm:pt modelId="{72643F60-3BEB-43B2-A857-3157A8D3EDA3}" type="pres">
      <dgm:prSet presAssocID="{56A44A3B-2C73-4951-8E47-B49FAC4B99EA}" presName="descendantText" presStyleLbl="alignAcc1" presStyleIdx="2" presStyleCnt="3">
        <dgm:presLayoutVars>
          <dgm:bulletEnabled val="1"/>
        </dgm:presLayoutVars>
      </dgm:prSet>
      <dgm:spPr/>
      <dgm:t>
        <a:bodyPr/>
        <a:lstStyle/>
        <a:p>
          <a:endParaRPr lang="en-GB"/>
        </a:p>
      </dgm:t>
    </dgm:pt>
  </dgm:ptLst>
  <dgm:cxnLst>
    <dgm:cxn modelId="{70424DD9-31D9-40A9-9074-D4F1ABD68319}" type="presOf" srcId="{56A44A3B-2C73-4951-8E47-B49FAC4B99EA}" destId="{CD57947E-F165-4770-B397-CEC5D3FC473E}" srcOrd="0" destOrd="0" presId="urn:microsoft.com/office/officeart/2005/8/layout/chevron2"/>
    <dgm:cxn modelId="{818B2319-244C-4D5A-A5A4-637FF7E53F1F}" srcId="{56A44A3B-2C73-4951-8E47-B49FAC4B99EA}" destId="{4B11D7C8-DE0D-41C2-ACCD-F53A77774A23}" srcOrd="4" destOrd="0" parTransId="{5F8B0152-27A6-417C-B600-9A1C01FE26D8}" sibTransId="{1DA206F4-5528-430B-9104-67FDC9C73506}"/>
    <dgm:cxn modelId="{07D1110E-5B7E-41CC-91DD-D11A675887A8}" srcId="{06420AA3-5524-41A6-9829-AFDC6AB06690}" destId="{DEA1A716-FA33-4A80-84F5-72B0C84056B2}" srcOrd="2" destOrd="0" parTransId="{09C15601-F7F9-4FC4-A624-77AFFF6E8F25}" sibTransId="{9DDA20D5-6FAB-47A5-BD6A-F994B7F5D600}"/>
    <dgm:cxn modelId="{1F85A243-C885-41B3-9A37-C8456B53FE29}" type="presOf" srcId="{ED935C59-0B7C-4E62-AAE5-E106EDF2C625}" destId="{D810C8F4-757F-43C4-BB95-A6CE77EE09F1}" srcOrd="0" destOrd="1" presId="urn:microsoft.com/office/officeart/2005/8/layout/chevron2"/>
    <dgm:cxn modelId="{B97ABD9C-CEB2-4317-AA58-009EC37986C3}" type="presOf" srcId="{A2990866-DEAF-4331-808D-84A184C4F076}" destId="{72643F60-3BEB-43B2-A857-3157A8D3EDA3}" srcOrd="0" destOrd="2" presId="urn:microsoft.com/office/officeart/2005/8/layout/chevron2"/>
    <dgm:cxn modelId="{D0B597CD-351C-4D35-AF38-107F07114148}" type="presOf" srcId="{A50188B1-BABF-4977-B193-7A36D9C2F6A5}" destId="{72643F60-3BEB-43B2-A857-3157A8D3EDA3}" srcOrd="0" destOrd="3" presId="urn:microsoft.com/office/officeart/2005/8/layout/chevron2"/>
    <dgm:cxn modelId="{EFEC1CC3-7238-4335-9C73-58F82A4F1B8C}" type="presOf" srcId="{4B11D7C8-DE0D-41C2-ACCD-F53A77774A23}" destId="{72643F60-3BEB-43B2-A857-3157A8D3EDA3}" srcOrd="0" destOrd="4" presId="urn:microsoft.com/office/officeart/2005/8/layout/chevron2"/>
    <dgm:cxn modelId="{9A768EB3-DD4E-4F81-ADBD-D4D15EDE5CE3}" srcId="{06420AA3-5524-41A6-9829-AFDC6AB06690}" destId="{ED935C59-0B7C-4E62-AAE5-E106EDF2C625}" srcOrd="1" destOrd="0" parTransId="{C6570377-9CC2-4209-AC53-4901C8AC2D11}" sibTransId="{4678C78A-0D22-4258-BB03-2FEC46C30D87}"/>
    <dgm:cxn modelId="{7568661B-F9D6-4EA1-8B7B-1F6AFBF01C16}" srcId="{BD0ACA7B-BD5A-449D-AA13-061D29B05041}" destId="{A352474C-51F1-4D3F-B945-62025E89A106}" srcOrd="0" destOrd="0" parTransId="{1185FC32-2285-4773-979D-B6399A62A8AB}" sibTransId="{0E78A2A5-6A61-4324-91C9-D675DE3B08E6}"/>
    <dgm:cxn modelId="{751C4267-3902-44C2-AE9A-7122887A7239}" srcId="{56A44A3B-2C73-4951-8E47-B49FAC4B99EA}" destId="{A2990866-DEAF-4331-808D-84A184C4F076}" srcOrd="2" destOrd="0" parTransId="{C0DCD992-F750-4197-823E-6AA8C5DCDA5D}" sibTransId="{A7A6DDCF-B130-4A9A-A7CF-E5C557DE366C}"/>
    <dgm:cxn modelId="{337B6F36-4A01-4372-A678-2FFD8BDFFCEC}" srcId="{BD0ACA7B-BD5A-449D-AA13-061D29B05041}" destId="{52439A7D-20C7-42D9-B9F4-C29163009D36}" srcOrd="1" destOrd="0" parTransId="{D02DE3BA-073B-49F6-AD10-FA113E3A8558}" sibTransId="{18EC7D40-5E94-47ED-A171-6CBA5F2C28A5}"/>
    <dgm:cxn modelId="{3EA8936F-9A99-4DB4-BDD0-7C1D0A7A7A65}" type="presOf" srcId="{06420AA3-5524-41A6-9829-AFDC6AB06690}" destId="{039DD551-FAD8-48D8-9E45-4788C19689E4}" srcOrd="0" destOrd="0" presId="urn:microsoft.com/office/officeart/2005/8/layout/chevron2"/>
    <dgm:cxn modelId="{2DC4BD1D-A543-4523-95FE-0B1204F5708B}" srcId="{EC4EBE22-D369-444F-A064-B4AD3BA657A1}" destId="{BD0ACA7B-BD5A-449D-AA13-061D29B05041}" srcOrd="1" destOrd="0" parTransId="{AA12E3CD-CD47-4527-A0B9-A5CB7E1AE1E1}" sibTransId="{091CB84B-5574-4EA5-B4A2-3C6491ED8F4A}"/>
    <dgm:cxn modelId="{122ED601-D9DB-4AF7-A7E1-7438668BDFBE}" type="presOf" srcId="{DEA1A716-FA33-4A80-84F5-72B0C84056B2}" destId="{D810C8F4-757F-43C4-BB95-A6CE77EE09F1}" srcOrd="0" destOrd="2" presId="urn:microsoft.com/office/officeart/2005/8/layout/chevron2"/>
    <dgm:cxn modelId="{7EE54CF8-D032-48D5-8235-74633EA9D008}" srcId="{56A44A3B-2C73-4951-8E47-B49FAC4B99EA}" destId="{A50188B1-BABF-4977-B193-7A36D9C2F6A5}" srcOrd="3" destOrd="0" parTransId="{7B0C9EB8-9E6D-46FE-9BA6-FBB79BDC6F1D}" sibTransId="{9CA8821E-C34D-4A24-BA95-CFB5E0FC5673}"/>
    <dgm:cxn modelId="{D2E93EA8-24B7-4FF2-A429-90A499BDC81C}" srcId="{56A44A3B-2C73-4951-8E47-B49FAC4B99EA}" destId="{E49E6573-2943-4A01-BE89-7977FC3ADAC2}" srcOrd="1" destOrd="0" parTransId="{62129746-9E69-4732-98A1-5217931F4754}" sibTransId="{D1C64681-BEAA-4861-BE7C-9884244F1498}"/>
    <dgm:cxn modelId="{7260B1C6-06D4-49C3-AA3E-7FA05E7B793E}" type="presOf" srcId="{E49E6573-2943-4A01-BE89-7977FC3ADAC2}" destId="{72643F60-3BEB-43B2-A857-3157A8D3EDA3}" srcOrd="0" destOrd="1" presId="urn:microsoft.com/office/officeart/2005/8/layout/chevron2"/>
    <dgm:cxn modelId="{3934E904-68F0-4DE9-B233-05F15F1D149A}" type="presOf" srcId="{BD0ACA7B-BD5A-449D-AA13-061D29B05041}" destId="{71F0F93D-8709-4298-90B1-0729995EDAEF}" srcOrd="0" destOrd="0" presId="urn:microsoft.com/office/officeart/2005/8/layout/chevron2"/>
    <dgm:cxn modelId="{0CC4D634-5FAF-44DE-958D-A3D79314373F}" srcId="{BD0ACA7B-BD5A-449D-AA13-061D29B05041}" destId="{68E26082-5B31-4D4C-B0AE-BB30291811D9}" srcOrd="2" destOrd="0" parTransId="{DAB65932-A26A-45DC-B151-9CC50100000F}" sibTransId="{284561CC-4398-4E58-9915-25A31850DC15}"/>
    <dgm:cxn modelId="{1CFAAE1D-E788-494C-80BC-8B2C0F98877E}" srcId="{06420AA3-5524-41A6-9829-AFDC6AB06690}" destId="{3AB51D56-403F-4FDA-822C-BA35B9DA1B01}" srcOrd="0" destOrd="0" parTransId="{C6978485-2C82-487D-8B17-4E759537B0B5}" sibTransId="{3D33E2E3-CA1F-4D5D-93E6-4F33E5B57BDA}"/>
    <dgm:cxn modelId="{8FC8BD33-4C0B-4910-81B7-3BAC3FF66E51}" type="presOf" srcId="{A352474C-51F1-4D3F-B945-62025E89A106}" destId="{18350384-B06B-4EC2-AE47-8DC35A5D1A30}" srcOrd="0" destOrd="0" presId="urn:microsoft.com/office/officeart/2005/8/layout/chevron2"/>
    <dgm:cxn modelId="{6D344229-8585-444A-A301-3C4C4347F9BD}" srcId="{56A44A3B-2C73-4951-8E47-B49FAC4B99EA}" destId="{60956830-058F-4E7F-8705-6D10A0DA0F56}" srcOrd="0" destOrd="0" parTransId="{2BDC29D8-BE22-4F23-8BE4-C09E553F6F50}" sibTransId="{D2D13721-0331-447A-B5C0-FA8BA5D973B2}"/>
    <dgm:cxn modelId="{A00BAC74-0DD0-4DF5-82E7-8D71BE3C431E}" srcId="{BD0ACA7B-BD5A-449D-AA13-061D29B05041}" destId="{6CFA02B2-7A8F-4B53-810F-A83D9731A047}" srcOrd="3" destOrd="0" parTransId="{AE2709E8-D123-4E62-AD9A-2564894FB2D1}" sibTransId="{0A9E81AF-57EE-4D0A-A7F0-9DA3515897B0}"/>
    <dgm:cxn modelId="{3912BAE4-F6BF-49AB-BEC4-80689B26FD70}" type="presOf" srcId="{60956830-058F-4E7F-8705-6D10A0DA0F56}" destId="{72643F60-3BEB-43B2-A857-3157A8D3EDA3}" srcOrd="0" destOrd="0" presId="urn:microsoft.com/office/officeart/2005/8/layout/chevron2"/>
    <dgm:cxn modelId="{446BFE41-C431-4588-8047-F2F1718F2C6D}" type="presOf" srcId="{6CFA02B2-7A8F-4B53-810F-A83D9731A047}" destId="{18350384-B06B-4EC2-AE47-8DC35A5D1A30}" srcOrd="0" destOrd="3" presId="urn:microsoft.com/office/officeart/2005/8/layout/chevron2"/>
    <dgm:cxn modelId="{C51E1D35-F063-4975-9AD0-762C32311D5E}" srcId="{EC4EBE22-D369-444F-A064-B4AD3BA657A1}" destId="{06420AA3-5524-41A6-9829-AFDC6AB06690}" srcOrd="0" destOrd="0" parTransId="{5AF288FF-C3C4-46BF-B70F-6B24EFF4741E}" sibTransId="{DFDFBC7E-3B9C-41DD-AFB7-9F6B04E81B6B}"/>
    <dgm:cxn modelId="{C2C87020-7FE3-476E-8F5C-4E314AC9305D}" type="presOf" srcId="{3AB51D56-403F-4FDA-822C-BA35B9DA1B01}" destId="{D810C8F4-757F-43C4-BB95-A6CE77EE09F1}" srcOrd="0" destOrd="0" presId="urn:microsoft.com/office/officeart/2005/8/layout/chevron2"/>
    <dgm:cxn modelId="{2BEABA76-AEE2-4CEA-A480-16ECEF643F1E}" srcId="{EC4EBE22-D369-444F-A064-B4AD3BA657A1}" destId="{56A44A3B-2C73-4951-8E47-B49FAC4B99EA}" srcOrd="2" destOrd="0" parTransId="{D6BB8300-409B-4BA6-B76D-FBD717EC8BC0}" sibTransId="{09C99C04-9BD8-4B4A-B9B7-C0657D705B9B}"/>
    <dgm:cxn modelId="{3DD73A18-F44A-461D-A856-967FA9C44EB3}" type="presOf" srcId="{52439A7D-20C7-42D9-B9F4-C29163009D36}" destId="{18350384-B06B-4EC2-AE47-8DC35A5D1A30}" srcOrd="0" destOrd="1" presId="urn:microsoft.com/office/officeart/2005/8/layout/chevron2"/>
    <dgm:cxn modelId="{335B7EDF-C3F9-4248-86F3-0BAF9A9CC9F4}" srcId="{06420AA3-5524-41A6-9829-AFDC6AB06690}" destId="{9DA023CD-865F-4679-B6E7-89C75B49DE26}" srcOrd="3" destOrd="0" parTransId="{C9EDAEC6-DE55-4AD1-8777-28411800EC9D}" sibTransId="{2DC3C44B-51B5-44D2-B0D1-BDF625A74B10}"/>
    <dgm:cxn modelId="{53DA436B-975F-4DD4-855F-B04720EAA207}" type="presOf" srcId="{9DA023CD-865F-4679-B6E7-89C75B49DE26}" destId="{D810C8F4-757F-43C4-BB95-A6CE77EE09F1}" srcOrd="0" destOrd="3" presId="urn:microsoft.com/office/officeart/2005/8/layout/chevron2"/>
    <dgm:cxn modelId="{8FB77A88-F4F3-4B8E-BCD0-F81F63CB2EF1}" type="presOf" srcId="{EC4EBE22-D369-444F-A064-B4AD3BA657A1}" destId="{169DBC5A-DA62-4985-9B25-F955C83EFF5B}" srcOrd="0" destOrd="0" presId="urn:microsoft.com/office/officeart/2005/8/layout/chevron2"/>
    <dgm:cxn modelId="{BA3F391B-C220-4432-82D7-67604344C2AF}" type="presOf" srcId="{68E26082-5B31-4D4C-B0AE-BB30291811D9}" destId="{18350384-B06B-4EC2-AE47-8DC35A5D1A30}" srcOrd="0" destOrd="2" presId="urn:microsoft.com/office/officeart/2005/8/layout/chevron2"/>
    <dgm:cxn modelId="{CE7B99EF-2602-4F88-80CD-D21656518439}" type="presParOf" srcId="{169DBC5A-DA62-4985-9B25-F955C83EFF5B}" destId="{600B6D9D-699B-4951-9476-DD339780E3CF}" srcOrd="0" destOrd="0" presId="urn:microsoft.com/office/officeart/2005/8/layout/chevron2"/>
    <dgm:cxn modelId="{D109021B-BABF-4BFE-89F9-941AB37768C7}" type="presParOf" srcId="{600B6D9D-699B-4951-9476-DD339780E3CF}" destId="{039DD551-FAD8-48D8-9E45-4788C19689E4}" srcOrd="0" destOrd="0" presId="urn:microsoft.com/office/officeart/2005/8/layout/chevron2"/>
    <dgm:cxn modelId="{F4670496-4119-4FAF-90CE-53DB20CD6DBF}" type="presParOf" srcId="{600B6D9D-699B-4951-9476-DD339780E3CF}" destId="{D810C8F4-757F-43C4-BB95-A6CE77EE09F1}" srcOrd="1" destOrd="0" presId="urn:microsoft.com/office/officeart/2005/8/layout/chevron2"/>
    <dgm:cxn modelId="{CE9AE9B8-D454-41BD-9016-398C252DCBD2}" type="presParOf" srcId="{169DBC5A-DA62-4985-9B25-F955C83EFF5B}" destId="{457687C3-235C-4EA6-B712-34B94F9920FB}" srcOrd="1" destOrd="0" presId="urn:microsoft.com/office/officeart/2005/8/layout/chevron2"/>
    <dgm:cxn modelId="{5D9F7572-D04A-4106-ABA5-3104AE08D2E2}" type="presParOf" srcId="{169DBC5A-DA62-4985-9B25-F955C83EFF5B}" destId="{DDF1D497-7A58-46E0-9AA4-ECEAE5D3BCEC}" srcOrd="2" destOrd="0" presId="urn:microsoft.com/office/officeart/2005/8/layout/chevron2"/>
    <dgm:cxn modelId="{2D75AE40-1D7D-4FCE-A28F-2F7490DD8F9B}" type="presParOf" srcId="{DDF1D497-7A58-46E0-9AA4-ECEAE5D3BCEC}" destId="{71F0F93D-8709-4298-90B1-0729995EDAEF}" srcOrd="0" destOrd="0" presId="urn:microsoft.com/office/officeart/2005/8/layout/chevron2"/>
    <dgm:cxn modelId="{38BB9360-1DC6-4433-B7BA-BA65925D25BD}" type="presParOf" srcId="{DDF1D497-7A58-46E0-9AA4-ECEAE5D3BCEC}" destId="{18350384-B06B-4EC2-AE47-8DC35A5D1A30}" srcOrd="1" destOrd="0" presId="urn:microsoft.com/office/officeart/2005/8/layout/chevron2"/>
    <dgm:cxn modelId="{E62D92EC-FC88-48DE-9818-362C061F3B37}" type="presParOf" srcId="{169DBC5A-DA62-4985-9B25-F955C83EFF5B}" destId="{DA695BC4-475D-4055-AB0F-CCF6B7FB1C83}" srcOrd="3" destOrd="0" presId="urn:microsoft.com/office/officeart/2005/8/layout/chevron2"/>
    <dgm:cxn modelId="{16703E0C-ECA7-4C78-8954-BF3240A3BAB6}" type="presParOf" srcId="{169DBC5A-DA62-4985-9B25-F955C83EFF5B}" destId="{486D8BA4-64AA-47C2-AA8D-8D9A7BF5626C}" srcOrd="4" destOrd="0" presId="urn:microsoft.com/office/officeart/2005/8/layout/chevron2"/>
    <dgm:cxn modelId="{FEDA660E-4D50-42F7-A830-29B764DC8987}" type="presParOf" srcId="{486D8BA4-64AA-47C2-AA8D-8D9A7BF5626C}" destId="{CD57947E-F165-4770-B397-CEC5D3FC473E}" srcOrd="0" destOrd="0" presId="urn:microsoft.com/office/officeart/2005/8/layout/chevron2"/>
    <dgm:cxn modelId="{94C0781D-CA49-4511-8650-2AB114EE738C}" type="presParOf" srcId="{486D8BA4-64AA-47C2-AA8D-8D9A7BF5626C}" destId="{72643F60-3BEB-43B2-A857-3157A8D3ED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4844C-E653-4540-AC93-72C5DAF2532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6BFE319-D0BA-4C70-AEA0-67DB8E47CAB2}">
      <dgm:prSet phldrT="[Text]"/>
      <dgm:spPr>
        <a:xfrm rot="5400000">
          <a:off x="-247420" y="275899"/>
          <a:ext cx="1649473" cy="1154631"/>
        </a:xfr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gm:spPr>
      <dgm:t>
        <a:bodyPr/>
        <a:lstStyle/>
        <a:p>
          <a:r>
            <a:rPr lang="en-GB" dirty="0" smtClean="0">
              <a:solidFill>
                <a:sysClr val="window" lastClr="FFFFFF"/>
              </a:solidFill>
              <a:latin typeface="Candara"/>
              <a:ea typeface="+mn-ea"/>
              <a:cs typeface="+mn-cs"/>
            </a:rPr>
            <a:t>First </a:t>
          </a:r>
          <a:endParaRPr lang="en-GB" dirty="0">
            <a:solidFill>
              <a:sysClr val="window" lastClr="FFFFFF"/>
            </a:solidFill>
            <a:latin typeface="Candara"/>
            <a:ea typeface="+mn-ea"/>
            <a:cs typeface="+mn-cs"/>
          </a:endParaRPr>
        </a:p>
      </dgm:t>
    </dgm:pt>
    <dgm:pt modelId="{BDEFC9F0-0105-4FD3-AAD6-FBAC15147012}" type="parTrans" cxnId="{120CA2FA-0210-4734-99D8-1E6D1B735143}">
      <dgm:prSet/>
      <dgm:spPr/>
      <dgm:t>
        <a:bodyPr/>
        <a:lstStyle/>
        <a:p>
          <a:endParaRPr lang="en-GB"/>
        </a:p>
      </dgm:t>
    </dgm:pt>
    <dgm:pt modelId="{8994A540-DD17-4FA7-8E6E-40CD60C0A8F4}" type="sibTrans" cxnId="{120CA2FA-0210-4734-99D8-1E6D1B735143}">
      <dgm:prSet/>
      <dgm:spPr/>
      <dgm:t>
        <a:bodyPr/>
        <a:lstStyle/>
        <a:p>
          <a:endParaRPr lang="en-GB"/>
        </a:p>
      </dgm:t>
    </dgm:pt>
    <dgm:pt modelId="{2F4E5040-E50D-4382-8B0B-0BDCC3CDC4D9}">
      <dgm:prSet phldrT="[Text]"/>
      <dgm:spPr>
        <a:xfrm rot="5400000">
          <a:off x="-247420" y="1943799"/>
          <a:ext cx="1649473" cy="1154631"/>
        </a:xfr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gm:spPr>
      <dgm:t>
        <a:bodyPr/>
        <a:lstStyle/>
        <a:p>
          <a:r>
            <a:rPr lang="en-GB" dirty="0" smtClean="0">
              <a:solidFill>
                <a:sysClr val="window" lastClr="FFFFFF"/>
              </a:solidFill>
              <a:latin typeface="Candara"/>
              <a:ea typeface="+mn-ea"/>
              <a:cs typeface="+mn-cs"/>
            </a:rPr>
            <a:t>Contact</a:t>
          </a:r>
          <a:endParaRPr lang="en-GB" dirty="0">
            <a:solidFill>
              <a:sysClr val="window" lastClr="FFFFFF"/>
            </a:solidFill>
            <a:latin typeface="Candara"/>
            <a:ea typeface="+mn-ea"/>
            <a:cs typeface="+mn-cs"/>
          </a:endParaRPr>
        </a:p>
      </dgm:t>
    </dgm:pt>
    <dgm:pt modelId="{22CA5040-A897-4AC2-86AE-E0625DD2FF38}" type="parTrans" cxnId="{3BB88919-64B6-444F-8F03-B6EF0A29B1CB}">
      <dgm:prSet/>
      <dgm:spPr/>
      <dgm:t>
        <a:bodyPr/>
        <a:lstStyle/>
        <a:p>
          <a:endParaRPr lang="en-GB"/>
        </a:p>
      </dgm:t>
    </dgm:pt>
    <dgm:pt modelId="{FF37FF96-60DA-4E0D-BB07-71D186237FF7}" type="sibTrans" cxnId="{3BB88919-64B6-444F-8F03-B6EF0A29B1CB}">
      <dgm:prSet/>
      <dgm:spPr/>
      <dgm:t>
        <a:bodyPr/>
        <a:lstStyle/>
        <a:p>
          <a:endParaRPr lang="en-GB"/>
        </a:p>
      </dgm:t>
    </dgm:pt>
    <dgm:pt modelId="{652F5E89-7BCF-4B6A-8308-ECF285E2D3F3}">
      <dgm:prSet phldrT="[Text]"/>
      <dgm:spPr>
        <a:xfrm rot="5400000">
          <a:off x="-247420" y="3521060"/>
          <a:ext cx="1649473" cy="1154631"/>
        </a:xfr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gm:spPr>
      <dgm:t>
        <a:bodyPr/>
        <a:lstStyle/>
        <a:p>
          <a:r>
            <a:rPr lang="en-GB" dirty="0" smtClean="0">
              <a:solidFill>
                <a:sysClr val="window" lastClr="FFFFFF"/>
              </a:solidFill>
              <a:latin typeface="Candara"/>
              <a:ea typeface="+mn-ea"/>
              <a:cs typeface="+mn-cs"/>
            </a:rPr>
            <a:t>Physio</a:t>
          </a:r>
          <a:endParaRPr lang="en-GB" dirty="0">
            <a:solidFill>
              <a:sysClr val="window" lastClr="FFFFFF"/>
            </a:solidFill>
            <a:latin typeface="Candara"/>
            <a:ea typeface="+mn-ea"/>
            <a:cs typeface="+mn-cs"/>
          </a:endParaRPr>
        </a:p>
      </dgm:t>
    </dgm:pt>
    <dgm:pt modelId="{C7B5AE55-6FDD-4025-B3E6-08E94A7250B8}" type="parTrans" cxnId="{9C12547D-1184-47AD-BC5B-EADCBC0A3009}">
      <dgm:prSet/>
      <dgm:spPr/>
      <dgm:t>
        <a:bodyPr/>
        <a:lstStyle/>
        <a:p>
          <a:endParaRPr lang="en-GB"/>
        </a:p>
      </dgm:t>
    </dgm:pt>
    <dgm:pt modelId="{4425AE27-9A2A-45E1-B635-FD8C0545BAC7}" type="sibTrans" cxnId="{9C12547D-1184-47AD-BC5B-EADCBC0A3009}">
      <dgm:prSet/>
      <dgm:spPr/>
      <dgm:t>
        <a:bodyPr/>
        <a:lstStyle/>
        <a:p>
          <a:endParaRPr lang="en-GB"/>
        </a:p>
      </dgm:t>
    </dgm:pt>
    <dgm:pt modelId="{40F06F42-5069-4FDC-8345-C5827E5537E7}">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Self Management &amp; Exercise Advice</a:t>
          </a:r>
          <a:endParaRPr lang="en-GB" sz="1400" dirty="0">
            <a:solidFill>
              <a:sysClr val="windowText" lastClr="000000">
                <a:hueOff val="0"/>
                <a:satOff val="0"/>
                <a:lumOff val="0"/>
                <a:alphaOff val="0"/>
              </a:sysClr>
            </a:solidFill>
            <a:latin typeface="Candara"/>
            <a:ea typeface="+mn-ea"/>
            <a:cs typeface="+mn-cs"/>
          </a:endParaRPr>
        </a:p>
      </dgm:t>
    </dgm:pt>
    <dgm:pt modelId="{918EB741-18B9-489E-AB73-FE7FFC604516}" type="parTrans" cxnId="{D53174C0-F7DE-4196-8730-40D610EBA3FC}">
      <dgm:prSet/>
      <dgm:spPr/>
      <dgm:t>
        <a:bodyPr/>
        <a:lstStyle/>
        <a:p>
          <a:endParaRPr lang="en-GB"/>
        </a:p>
      </dgm:t>
    </dgm:pt>
    <dgm:pt modelId="{85DA7CCE-2335-455F-94C3-393A68230D66}" type="sibTrans" cxnId="{D53174C0-F7DE-4196-8730-40D610EBA3FC}">
      <dgm:prSet/>
      <dgm:spPr/>
      <dgm:t>
        <a:bodyPr/>
        <a:lstStyle/>
        <a:p>
          <a:endParaRPr lang="en-GB"/>
        </a:p>
      </dgm:t>
    </dgm:pt>
    <dgm:pt modelId="{A917DF31-E8F2-404D-88F3-5F2EE887BF0A}">
      <dgm:prSet phldrT="[Text]" custT="1"/>
      <dgm:spPr>
        <a:xfrm rot="5400000">
          <a:off x="4234345" y="-3010177"/>
          <a:ext cx="1116962"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Screened by Care Navigators.</a:t>
          </a:r>
          <a:endParaRPr lang="en-GB" sz="1400" dirty="0">
            <a:solidFill>
              <a:sysClr val="windowText" lastClr="000000">
                <a:hueOff val="0"/>
                <a:satOff val="0"/>
                <a:lumOff val="0"/>
                <a:alphaOff val="0"/>
              </a:sysClr>
            </a:solidFill>
            <a:latin typeface="Candara"/>
            <a:ea typeface="+mn-ea"/>
            <a:cs typeface="+mn-cs"/>
          </a:endParaRPr>
        </a:p>
      </dgm:t>
    </dgm:pt>
    <dgm:pt modelId="{2339E146-819B-4D12-8239-52EA5ACD98DE}" type="parTrans" cxnId="{A2FEA114-DABD-4BD3-AC7F-E3FE46219533}">
      <dgm:prSet/>
      <dgm:spPr/>
      <dgm:t>
        <a:bodyPr/>
        <a:lstStyle/>
        <a:p>
          <a:endParaRPr lang="en-GB"/>
        </a:p>
      </dgm:t>
    </dgm:pt>
    <dgm:pt modelId="{073A8635-33C5-49C9-9F42-BAD30196FBF1}" type="sibTrans" cxnId="{A2FEA114-DABD-4BD3-AC7F-E3FE46219533}">
      <dgm:prSet/>
      <dgm:spPr/>
      <dgm:t>
        <a:bodyPr/>
        <a:lstStyle/>
        <a:p>
          <a:endParaRPr lang="en-GB"/>
        </a:p>
      </dgm:t>
    </dgm:pt>
    <dgm:pt modelId="{129F4B65-CB0C-4DA4-8995-236CA7D00093}">
      <dgm:prSet custT="1"/>
      <dgm:spPr>
        <a:xfrm rot="5400000">
          <a:off x="4061539" y="-1408214"/>
          <a:ext cx="1467526"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One Appointment: First Contact</a:t>
          </a:r>
          <a:endParaRPr lang="en-GB" sz="2000" dirty="0">
            <a:solidFill>
              <a:sysClr val="windowText" lastClr="000000">
                <a:hueOff val="0"/>
                <a:satOff val="0"/>
                <a:lumOff val="0"/>
                <a:alphaOff val="0"/>
              </a:sysClr>
            </a:solidFill>
            <a:latin typeface="Candara"/>
            <a:ea typeface="+mn-ea"/>
            <a:cs typeface="+mn-cs"/>
          </a:endParaRPr>
        </a:p>
      </dgm:t>
    </dgm:pt>
    <dgm:pt modelId="{237ABBD4-7F43-49ED-941D-7FF5F56034F5}" type="parTrans" cxnId="{0919FC2F-31AA-4735-948F-5419A3AB037E}">
      <dgm:prSet/>
      <dgm:spPr/>
      <dgm:t>
        <a:bodyPr/>
        <a:lstStyle/>
        <a:p>
          <a:endParaRPr lang="en-GB"/>
        </a:p>
      </dgm:t>
    </dgm:pt>
    <dgm:pt modelId="{01E2703E-AFC9-4D89-8B07-E20406266F21}" type="sibTrans" cxnId="{0919FC2F-31AA-4735-948F-5419A3AB037E}">
      <dgm:prSet/>
      <dgm:spPr/>
      <dgm:t>
        <a:bodyPr/>
        <a:lstStyle/>
        <a:p>
          <a:endParaRPr lang="en-GB"/>
        </a:p>
      </dgm:t>
    </dgm:pt>
    <dgm:pt modelId="{5DDCDDD8-9608-49F3-8AE2-0FDF863D3917}">
      <dgm:prSet phldrT="[Text]" custT="1"/>
      <dgm:spPr>
        <a:xfrm rot="5400000">
          <a:off x="4234345" y="-3010177"/>
          <a:ext cx="1116962"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Offered to appropriate patients for MSK complaint instead of GP</a:t>
          </a:r>
          <a:endParaRPr lang="en-GB" sz="1400" dirty="0">
            <a:solidFill>
              <a:sysClr val="windowText" lastClr="000000">
                <a:hueOff val="0"/>
                <a:satOff val="0"/>
                <a:lumOff val="0"/>
                <a:alphaOff val="0"/>
              </a:sysClr>
            </a:solidFill>
            <a:latin typeface="Candara"/>
            <a:ea typeface="+mn-ea"/>
            <a:cs typeface="+mn-cs"/>
          </a:endParaRPr>
        </a:p>
      </dgm:t>
    </dgm:pt>
    <dgm:pt modelId="{54B30E51-D82C-4817-BF2B-B07B64F84DEB}" type="parTrans" cxnId="{00F309BA-6C2C-401F-982D-1FDA306DE5A2}">
      <dgm:prSet/>
      <dgm:spPr/>
      <dgm:t>
        <a:bodyPr/>
        <a:lstStyle/>
        <a:p>
          <a:endParaRPr lang="en-GB"/>
        </a:p>
      </dgm:t>
    </dgm:pt>
    <dgm:pt modelId="{857F02BD-AF0D-4495-8B36-6D52F418A308}" type="sibTrans" cxnId="{00F309BA-6C2C-401F-982D-1FDA306DE5A2}">
      <dgm:prSet/>
      <dgm:spPr/>
      <dgm:t>
        <a:bodyPr/>
        <a:lstStyle/>
        <a:p>
          <a:endParaRPr lang="en-GB"/>
        </a:p>
      </dgm:t>
    </dgm:pt>
    <dgm:pt modelId="{F0EA8BD4-CC81-4AE1-8B49-8EE3ED8BE50D}">
      <dgm:prSet custT="1"/>
      <dgm:spPr>
        <a:xfrm rot="5400000">
          <a:off x="4061539" y="-1408214"/>
          <a:ext cx="1467526"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Specialist MSK Assessment </a:t>
          </a:r>
          <a:endParaRPr lang="en-GB" sz="1400" dirty="0">
            <a:solidFill>
              <a:sysClr val="windowText" lastClr="000000">
                <a:hueOff val="0"/>
                <a:satOff val="0"/>
                <a:lumOff val="0"/>
                <a:alphaOff val="0"/>
              </a:sysClr>
            </a:solidFill>
            <a:latin typeface="Candara"/>
            <a:ea typeface="+mn-ea"/>
            <a:cs typeface="+mn-cs"/>
          </a:endParaRPr>
        </a:p>
      </dgm:t>
    </dgm:pt>
    <dgm:pt modelId="{711A19B7-1A2C-40D5-A5B4-BC90A23971A9}" type="parTrans" cxnId="{D889A243-B983-4737-804D-F97CDC79CBC3}">
      <dgm:prSet/>
      <dgm:spPr/>
      <dgm:t>
        <a:bodyPr/>
        <a:lstStyle/>
        <a:p>
          <a:endParaRPr lang="en-GB"/>
        </a:p>
      </dgm:t>
    </dgm:pt>
    <dgm:pt modelId="{C7457EE2-8D49-474F-A15B-10EA8FB26BDD}" type="sibTrans" cxnId="{D889A243-B983-4737-804D-F97CDC79CBC3}">
      <dgm:prSet/>
      <dgm:spPr/>
      <dgm:t>
        <a:bodyPr/>
        <a:lstStyle/>
        <a:p>
          <a:endParaRPr lang="en-GB"/>
        </a:p>
      </dgm:t>
    </dgm:pt>
    <dgm:pt modelId="{EEBAA991-E9AD-4B5D-8B84-20EB42F6AA43}">
      <dgm:prSet custT="1"/>
      <dgm:spPr>
        <a:xfrm rot="5400000">
          <a:off x="4061539" y="-1408214"/>
          <a:ext cx="1467526"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Diagnosis</a:t>
          </a:r>
          <a:endParaRPr lang="en-GB" sz="1400" dirty="0">
            <a:solidFill>
              <a:sysClr val="windowText" lastClr="000000">
                <a:hueOff val="0"/>
                <a:satOff val="0"/>
                <a:lumOff val="0"/>
                <a:alphaOff val="0"/>
              </a:sysClr>
            </a:solidFill>
            <a:latin typeface="Candara"/>
            <a:ea typeface="+mn-ea"/>
            <a:cs typeface="+mn-cs"/>
          </a:endParaRPr>
        </a:p>
      </dgm:t>
    </dgm:pt>
    <dgm:pt modelId="{32E396CB-6259-4A5A-81A5-C460C4E7D8A5}" type="parTrans" cxnId="{FF65276E-CA9E-4AFC-9FDE-4BA172D03148}">
      <dgm:prSet/>
      <dgm:spPr/>
      <dgm:t>
        <a:bodyPr/>
        <a:lstStyle/>
        <a:p>
          <a:endParaRPr lang="en-GB"/>
        </a:p>
      </dgm:t>
    </dgm:pt>
    <dgm:pt modelId="{C9A08ECF-3AAA-48E7-ACCD-E3B247FAEE8A}" type="sibTrans" cxnId="{FF65276E-CA9E-4AFC-9FDE-4BA172D03148}">
      <dgm:prSet/>
      <dgm:spPr/>
      <dgm:t>
        <a:bodyPr/>
        <a:lstStyle/>
        <a:p>
          <a:endParaRPr lang="en-GB"/>
        </a:p>
      </dgm:t>
    </dgm:pt>
    <dgm:pt modelId="{17CF4D71-55D4-4429-AEC7-C53041F5AA9E}">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endParaRPr lang="en-GB" sz="1800" dirty="0">
            <a:solidFill>
              <a:sysClr val="windowText" lastClr="000000">
                <a:hueOff val="0"/>
                <a:satOff val="0"/>
                <a:lumOff val="0"/>
                <a:alphaOff val="0"/>
              </a:sysClr>
            </a:solidFill>
            <a:latin typeface="Candara"/>
            <a:ea typeface="+mn-ea"/>
            <a:cs typeface="+mn-cs"/>
          </a:endParaRPr>
        </a:p>
      </dgm:t>
    </dgm:pt>
    <dgm:pt modelId="{B7479EAA-BEFE-41B3-99D4-4217D02651D2}" type="parTrans" cxnId="{CB53ACCB-731C-4A0F-BEC9-A9BD72E54F64}">
      <dgm:prSet/>
      <dgm:spPr/>
      <dgm:t>
        <a:bodyPr/>
        <a:lstStyle/>
        <a:p>
          <a:endParaRPr lang="en-GB"/>
        </a:p>
      </dgm:t>
    </dgm:pt>
    <dgm:pt modelId="{540B0390-474A-47E3-A9E4-45D979560D75}" type="sibTrans" cxnId="{CB53ACCB-731C-4A0F-BEC9-A9BD72E54F64}">
      <dgm:prSet/>
      <dgm:spPr/>
      <dgm:t>
        <a:bodyPr/>
        <a:lstStyle/>
        <a:p>
          <a:endParaRPr lang="en-GB"/>
        </a:p>
      </dgm:t>
    </dgm:pt>
    <dgm:pt modelId="{0751E506-DDE8-4C81-8321-3EB047C941DC}">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Diagnostics &amp; Prescribing (where appropriate)</a:t>
          </a:r>
          <a:endParaRPr lang="en-GB" sz="1400" dirty="0">
            <a:solidFill>
              <a:sysClr val="windowText" lastClr="000000">
                <a:hueOff val="0"/>
                <a:satOff val="0"/>
                <a:lumOff val="0"/>
                <a:alphaOff val="0"/>
              </a:sysClr>
            </a:solidFill>
            <a:latin typeface="Candara"/>
            <a:ea typeface="+mn-ea"/>
            <a:cs typeface="+mn-cs"/>
          </a:endParaRPr>
        </a:p>
      </dgm:t>
    </dgm:pt>
    <dgm:pt modelId="{A0E52C12-CFCF-43CA-8BF2-AE226E9B66BE}" type="parTrans" cxnId="{8CF9CAA4-A1F8-4526-8834-E12CF6D539AE}">
      <dgm:prSet/>
      <dgm:spPr/>
      <dgm:t>
        <a:bodyPr/>
        <a:lstStyle/>
        <a:p>
          <a:endParaRPr lang="en-GB"/>
        </a:p>
      </dgm:t>
    </dgm:pt>
    <dgm:pt modelId="{2A1BF0AC-BF43-4AEA-AFB5-DA3CCACCAB6D}" type="sibTrans" cxnId="{8CF9CAA4-A1F8-4526-8834-E12CF6D539AE}">
      <dgm:prSet/>
      <dgm:spPr/>
      <dgm:t>
        <a:bodyPr/>
        <a:lstStyle/>
        <a:p>
          <a:endParaRPr lang="en-GB"/>
        </a:p>
      </dgm:t>
    </dgm:pt>
    <dgm:pt modelId="{72BB2FCA-AAA8-4769-A130-1A14587C4D83}">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endParaRPr lang="en-GB" sz="1800" dirty="0">
            <a:solidFill>
              <a:sysClr val="windowText" lastClr="000000">
                <a:hueOff val="0"/>
                <a:satOff val="0"/>
                <a:lumOff val="0"/>
                <a:alphaOff val="0"/>
              </a:sysClr>
            </a:solidFill>
            <a:latin typeface="Candara"/>
            <a:ea typeface="+mn-ea"/>
            <a:cs typeface="+mn-cs"/>
          </a:endParaRPr>
        </a:p>
      </dgm:t>
    </dgm:pt>
    <dgm:pt modelId="{F6C47AA0-D3BD-4E9B-AD98-40EE35ACE572}" type="parTrans" cxnId="{01832644-B87E-4EA2-B656-A5FB09B1C6CF}">
      <dgm:prSet/>
      <dgm:spPr/>
      <dgm:t>
        <a:bodyPr/>
        <a:lstStyle/>
        <a:p>
          <a:endParaRPr lang="en-GB"/>
        </a:p>
      </dgm:t>
    </dgm:pt>
    <dgm:pt modelId="{86076BC9-B3C0-402A-85CE-8BC089A650B5}" type="sibTrans" cxnId="{01832644-B87E-4EA2-B656-A5FB09B1C6CF}">
      <dgm:prSet/>
      <dgm:spPr/>
      <dgm:t>
        <a:bodyPr/>
        <a:lstStyle/>
        <a:p>
          <a:endParaRPr lang="en-GB"/>
        </a:p>
      </dgm:t>
    </dgm:pt>
    <dgm:pt modelId="{E22C1030-52AA-4B2E-B6D6-368E2AA1C934}">
      <dgm:prSet custT="1"/>
      <dgm:spPr>
        <a:xfrm rot="5400000">
          <a:off x="4061539" y="-1408214"/>
          <a:ext cx="1467526"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Face to Face Appointment 30 Minutes</a:t>
          </a:r>
          <a:endParaRPr lang="en-GB" sz="1400" dirty="0">
            <a:solidFill>
              <a:sysClr val="windowText" lastClr="000000">
                <a:hueOff val="0"/>
                <a:satOff val="0"/>
                <a:lumOff val="0"/>
                <a:alphaOff val="0"/>
              </a:sysClr>
            </a:solidFill>
            <a:latin typeface="Candara"/>
            <a:ea typeface="+mn-ea"/>
            <a:cs typeface="+mn-cs"/>
          </a:endParaRPr>
        </a:p>
      </dgm:t>
    </dgm:pt>
    <dgm:pt modelId="{D6DDEE0E-1A87-4CB3-BF14-E3EC6F2B40FF}" type="parTrans" cxnId="{1E55A07B-24F4-49DB-8054-2F38A3BF6DB5}">
      <dgm:prSet/>
      <dgm:spPr/>
      <dgm:t>
        <a:bodyPr/>
        <a:lstStyle/>
        <a:p>
          <a:endParaRPr lang="en-GB"/>
        </a:p>
      </dgm:t>
    </dgm:pt>
    <dgm:pt modelId="{E7DF4509-44AA-49E4-9BF9-AB42E3C406DB}" type="sibTrans" cxnId="{1E55A07B-24F4-49DB-8054-2F38A3BF6DB5}">
      <dgm:prSet/>
      <dgm:spPr/>
      <dgm:t>
        <a:bodyPr/>
        <a:lstStyle/>
        <a:p>
          <a:endParaRPr lang="en-GB"/>
        </a:p>
      </dgm:t>
    </dgm:pt>
    <dgm:pt modelId="{969AAD5D-773C-4165-9802-264D1F114F9E}">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Referral to a course of Physiotherapy </a:t>
          </a:r>
          <a:endParaRPr lang="en-GB" sz="1400" dirty="0">
            <a:solidFill>
              <a:sysClr val="windowText" lastClr="000000">
                <a:hueOff val="0"/>
                <a:satOff val="0"/>
                <a:lumOff val="0"/>
                <a:alphaOff val="0"/>
              </a:sysClr>
            </a:solidFill>
            <a:latin typeface="Candara"/>
            <a:ea typeface="+mn-ea"/>
            <a:cs typeface="+mn-cs"/>
          </a:endParaRPr>
        </a:p>
      </dgm:t>
    </dgm:pt>
    <dgm:pt modelId="{D69C9574-7B73-45A0-9EAF-64F3821800D0}" type="parTrans" cxnId="{8EF7C80E-AF48-4177-872B-8E6F945E7A21}">
      <dgm:prSet/>
      <dgm:spPr/>
      <dgm:t>
        <a:bodyPr/>
        <a:lstStyle/>
        <a:p>
          <a:endParaRPr lang="en-GB"/>
        </a:p>
      </dgm:t>
    </dgm:pt>
    <dgm:pt modelId="{0B3643CA-1101-46F6-9834-E253865F55A2}" type="sibTrans" cxnId="{8EF7C80E-AF48-4177-872B-8E6F945E7A21}">
      <dgm:prSet/>
      <dgm:spPr/>
      <dgm:t>
        <a:bodyPr/>
        <a:lstStyle/>
        <a:p>
          <a:endParaRPr lang="en-GB"/>
        </a:p>
      </dgm:t>
    </dgm:pt>
    <dgm:pt modelId="{6826C55E-99D6-4BEA-85C7-227ADAAD7B61}">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Right Pathway Navigation</a:t>
          </a:r>
          <a:endParaRPr lang="en-GB" sz="1400" dirty="0">
            <a:solidFill>
              <a:sysClr val="windowText" lastClr="000000">
                <a:hueOff val="0"/>
                <a:satOff val="0"/>
                <a:lumOff val="0"/>
                <a:alphaOff val="0"/>
              </a:sysClr>
            </a:solidFill>
            <a:latin typeface="Candara"/>
            <a:ea typeface="+mn-ea"/>
            <a:cs typeface="+mn-cs"/>
          </a:endParaRPr>
        </a:p>
      </dgm:t>
    </dgm:pt>
    <dgm:pt modelId="{F4ED0C90-DF84-405A-A3C1-73F238DF611E}" type="parTrans" cxnId="{60D4EE5E-CBC9-4FAE-B1EB-89CC99FA0EB4}">
      <dgm:prSet/>
      <dgm:spPr/>
      <dgm:t>
        <a:bodyPr/>
        <a:lstStyle/>
        <a:p>
          <a:endParaRPr lang="en-GB"/>
        </a:p>
      </dgm:t>
    </dgm:pt>
    <dgm:pt modelId="{0D9EDB32-D948-41BD-908B-9C0E0B0ACAB4}" type="sibTrans" cxnId="{60D4EE5E-CBC9-4FAE-B1EB-89CC99FA0EB4}">
      <dgm:prSet/>
      <dgm:spPr/>
      <dgm:t>
        <a:bodyPr/>
        <a:lstStyle/>
        <a:p>
          <a:endParaRPr lang="en-GB"/>
        </a:p>
      </dgm:t>
    </dgm:pt>
    <dgm:pt modelId="{55536C74-1721-4C85-9CF1-B07C77BBD233}">
      <dgm:prSet phldrT="[Text]" custT="1"/>
      <dgm:spPr>
        <a:xfrm rot="5400000">
          <a:off x="4234345" y="-3010177"/>
          <a:ext cx="1116962"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Timely appointment (4-5 days) </a:t>
          </a:r>
          <a:endParaRPr lang="en-GB" sz="1400" dirty="0">
            <a:solidFill>
              <a:sysClr val="windowText" lastClr="000000">
                <a:hueOff val="0"/>
                <a:satOff val="0"/>
                <a:lumOff val="0"/>
                <a:alphaOff val="0"/>
              </a:sysClr>
            </a:solidFill>
            <a:latin typeface="Candara"/>
            <a:ea typeface="+mn-ea"/>
            <a:cs typeface="+mn-cs"/>
          </a:endParaRPr>
        </a:p>
      </dgm:t>
    </dgm:pt>
    <dgm:pt modelId="{DA6DBAE5-F04E-4F18-9AA2-6410F7ED47DB}" type="parTrans" cxnId="{FA0558F7-D03A-4053-B383-86889C4765A6}">
      <dgm:prSet/>
      <dgm:spPr/>
      <dgm:t>
        <a:bodyPr/>
        <a:lstStyle/>
        <a:p>
          <a:endParaRPr lang="en-GB"/>
        </a:p>
      </dgm:t>
    </dgm:pt>
    <dgm:pt modelId="{31EA6DE1-ED9D-447E-9765-DAAB8BB9CAB5}" type="sibTrans" cxnId="{FA0558F7-D03A-4053-B383-86889C4765A6}">
      <dgm:prSet/>
      <dgm:spPr/>
      <dgm:t>
        <a:bodyPr/>
        <a:lstStyle/>
        <a:p>
          <a:endParaRPr lang="en-GB"/>
        </a:p>
      </dgm:t>
    </dgm:pt>
    <dgm:pt modelId="{BB752FB9-0446-434F-A05B-D4299EFE21BC}">
      <dgm:prSet custT="1"/>
      <dgm:spPr>
        <a:xfrm rot="5400000">
          <a:off x="4061539" y="-1408214"/>
          <a:ext cx="1467526"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Skill Mix Specialist, Advanced &amp; Extended Scope Physiotherapists</a:t>
          </a:r>
          <a:endParaRPr lang="en-GB" sz="1400" dirty="0">
            <a:solidFill>
              <a:sysClr val="windowText" lastClr="000000">
                <a:hueOff val="0"/>
                <a:satOff val="0"/>
                <a:lumOff val="0"/>
                <a:alphaOff val="0"/>
              </a:sysClr>
            </a:solidFill>
            <a:latin typeface="Candara"/>
            <a:ea typeface="+mn-ea"/>
            <a:cs typeface="+mn-cs"/>
          </a:endParaRPr>
        </a:p>
      </dgm:t>
    </dgm:pt>
    <dgm:pt modelId="{0D561148-FC1C-44BF-A28A-563DE18BACD9}" type="parTrans" cxnId="{C8A45BC2-797D-4E11-97C4-9141334FED01}">
      <dgm:prSet/>
      <dgm:spPr/>
      <dgm:t>
        <a:bodyPr/>
        <a:lstStyle/>
        <a:p>
          <a:endParaRPr lang="en-GB"/>
        </a:p>
      </dgm:t>
    </dgm:pt>
    <dgm:pt modelId="{F524DA4D-F22E-405B-89FF-53BC1406D3B8}" type="sibTrans" cxnId="{C8A45BC2-797D-4E11-97C4-9141334FED01}">
      <dgm:prSet/>
      <dgm:spPr/>
      <dgm:t>
        <a:bodyPr/>
        <a:lstStyle/>
        <a:p>
          <a:endParaRPr lang="en-GB"/>
        </a:p>
      </dgm:t>
    </dgm:pt>
    <dgm:pt modelId="{2E13F891-FF25-4296-A336-AF30CFB00F5C}">
      <dgm:prSet phldrT="[Text]" custT="1"/>
      <dgm:spPr>
        <a:xfrm rot="5400000">
          <a:off x="4234345" y="-3010177"/>
          <a:ext cx="1116962"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First Contact appointment in a First Contact Physio Clinic @MSK Base</a:t>
          </a:r>
          <a:endParaRPr lang="en-GB" sz="1400" dirty="0">
            <a:solidFill>
              <a:sysClr val="windowText" lastClr="000000">
                <a:hueOff val="0"/>
                <a:satOff val="0"/>
                <a:lumOff val="0"/>
                <a:alphaOff val="0"/>
              </a:sysClr>
            </a:solidFill>
            <a:latin typeface="Candara"/>
            <a:ea typeface="+mn-ea"/>
            <a:cs typeface="+mn-cs"/>
          </a:endParaRPr>
        </a:p>
      </dgm:t>
    </dgm:pt>
    <dgm:pt modelId="{8386DBDB-D02A-4BB0-9C4B-6894226C3503}" type="parTrans" cxnId="{88F7367A-CD2D-4A4B-89AF-A81D2F4EBEAB}">
      <dgm:prSet/>
      <dgm:spPr/>
      <dgm:t>
        <a:bodyPr/>
        <a:lstStyle/>
        <a:p>
          <a:endParaRPr lang="en-GB"/>
        </a:p>
      </dgm:t>
    </dgm:pt>
    <dgm:pt modelId="{ADB91DF6-9276-487C-B184-567EC5F4D9CF}" type="sibTrans" cxnId="{88F7367A-CD2D-4A4B-89AF-A81D2F4EBEAB}">
      <dgm:prSet/>
      <dgm:spPr/>
      <dgm:t>
        <a:bodyPr/>
        <a:lstStyle/>
        <a:p>
          <a:endParaRPr lang="en-GB"/>
        </a:p>
      </dgm:t>
    </dgm:pt>
    <dgm:pt modelId="{6E915910-278C-402F-9F35-3AA8FE817DFE}">
      <dgm:prSet phldrT="[Text]" custT="1"/>
      <dgm:spPr>
        <a:xfrm rot="5400000">
          <a:off x="4149704" y="314816"/>
          <a:ext cx="1286245" cy="7281343"/>
        </a:xfr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gm:spPr>
      <dgm:t>
        <a:bodyPr/>
        <a:lstStyle/>
        <a:p>
          <a:r>
            <a:rPr lang="en-GB" sz="1400" dirty="0" smtClean="0">
              <a:solidFill>
                <a:sysClr val="windowText" lastClr="000000">
                  <a:hueOff val="0"/>
                  <a:satOff val="0"/>
                  <a:lumOff val="0"/>
                  <a:alphaOff val="0"/>
                </a:sysClr>
              </a:solidFill>
              <a:latin typeface="Candara"/>
              <a:ea typeface="+mn-ea"/>
              <a:cs typeface="+mn-cs"/>
            </a:rPr>
            <a:t>Secondary Care Referral</a:t>
          </a:r>
          <a:endParaRPr lang="en-GB" sz="1400" dirty="0">
            <a:solidFill>
              <a:sysClr val="windowText" lastClr="000000">
                <a:hueOff val="0"/>
                <a:satOff val="0"/>
                <a:lumOff val="0"/>
                <a:alphaOff val="0"/>
              </a:sysClr>
            </a:solidFill>
            <a:latin typeface="Candara"/>
            <a:ea typeface="+mn-ea"/>
            <a:cs typeface="+mn-cs"/>
          </a:endParaRPr>
        </a:p>
      </dgm:t>
    </dgm:pt>
    <dgm:pt modelId="{DC3A7A87-B394-4594-A216-C46BE5ABF176}" type="parTrans" cxnId="{E10EDA71-572B-40C0-9AA2-B69F2DC8231B}">
      <dgm:prSet/>
      <dgm:spPr/>
      <dgm:t>
        <a:bodyPr/>
        <a:lstStyle/>
        <a:p>
          <a:endParaRPr lang="en-GB"/>
        </a:p>
      </dgm:t>
    </dgm:pt>
    <dgm:pt modelId="{95C9F896-E98A-4148-82A6-D44B0230CCF2}" type="sibTrans" cxnId="{E10EDA71-572B-40C0-9AA2-B69F2DC8231B}">
      <dgm:prSet/>
      <dgm:spPr/>
      <dgm:t>
        <a:bodyPr/>
        <a:lstStyle/>
        <a:p>
          <a:endParaRPr lang="en-GB"/>
        </a:p>
      </dgm:t>
    </dgm:pt>
    <dgm:pt modelId="{B3BCF267-A440-4FB5-B25D-119828CAA99D}" type="pres">
      <dgm:prSet presAssocID="{9E94844C-E653-4540-AC93-72C5DAF25329}" presName="linearFlow" presStyleCnt="0">
        <dgm:presLayoutVars>
          <dgm:dir/>
          <dgm:animLvl val="lvl"/>
          <dgm:resizeHandles val="exact"/>
        </dgm:presLayoutVars>
      </dgm:prSet>
      <dgm:spPr/>
      <dgm:t>
        <a:bodyPr/>
        <a:lstStyle/>
        <a:p>
          <a:endParaRPr lang="en-GB"/>
        </a:p>
      </dgm:t>
    </dgm:pt>
    <dgm:pt modelId="{3ACCAC10-3E8C-4931-AEE1-159161A92E62}" type="pres">
      <dgm:prSet presAssocID="{E6BFE319-D0BA-4C70-AEA0-67DB8E47CAB2}" presName="composite" presStyleCnt="0"/>
      <dgm:spPr/>
    </dgm:pt>
    <dgm:pt modelId="{0FF0E991-78F1-4AD9-B741-E6A50B7516BD}" type="pres">
      <dgm:prSet presAssocID="{E6BFE319-D0BA-4C70-AEA0-67DB8E47CAB2}" presName="parentText" presStyleLbl="alignNode1" presStyleIdx="0" presStyleCnt="3">
        <dgm:presLayoutVars>
          <dgm:chMax val="1"/>
          <dgm:bulletEnabled val="1"/>
        </dgm:presLayoutVars>
      </dgm:prSet>
      <dgm:spPr>
        <a:prstGeom prst="chevron">
          <a:avLst/>
        </a:prstGeom>
      </dgm:spPr>
      <dgm:t>
        <a:bodyPr/>
        <a:lstStyle/>
        <a:p>
          <a:endParaRPr lang="en-GB"/>
        </a:p>
      </dgm:t>
    </dgm:pt>
    <dgm:pt modelId="{1636C3E4-AF12-477A-A006-1FA28A2A35D0}" type="pres">
      <dgm:prSet presAssocID="{E6BFE319-D0BA-4C70-AEA0-67DB8E47CAB2}" presName="descendantText" presStyleLbl="alignAcc1" presStyleIdx="0" presStyleCnt="3" custScaleY="104179" custLinFactNeighborX="-34" custLinFactNeighborY="6150">
        <dgm:presLayoutVars>
          <dgm:bulletEnabled val="1"/>
        </dgm:presLayoutVars>
      </dgm:prSet>
      <dgm:spPr>
        <a:prstGeom prst="round2SameRect">
          <a:avLst/>
        </a:prstGeom>
      </dgm:spPr>
      <dgm:t>
        <a:bodyPr/>
        <a:lstStyle/>
        <a:p>
          <a:endParaRPr lang="en-GB"/>
        </a:p>
      </dgm:t>
    </dgm:pt>
    <dgm:pt modelId="{F3A01275-1762-49F1-9EB8-A6042198FE76}" type="pres">
      <dgm:prSet presAssocID="{8994A540-DD17-4FA7-8E6E-40CD60C0A8F4}" presName="sp" presStyleCnt="0"/>
      <dgm:spPr/>
    </dgm:pt>
    <dgm:pt modelId="{E0C19A8A-2244-4A34-B123-EE818D2305DD}" type="pres">
      <dgm:prSet presAssocID="{2F4E5040-E50D-4382-8B0B-0BDCC3CDC4D9}" presName="composite" presStyleCnt="0"/>
      <dgm:spPr/>
    </dgm:pt>
    <dgm:pt modelId="{E4793B8C-782B-4297-B877-2111DB864B5E}" type="pres">
      <dgm:prSet presAssocID="{2F4E5040-E50D-4382-8B0B-0BDCC3CDC4D9}" presName="parentText" presStyleLbl="alignNode1" presStyleIdx="1" presStyleCnt="3">
        <dgm:presLayoutVars>
          <dgm:chMax val="1"/>
          <dgm:bulletEnabled val="1"/>
        </dgm:presLayoutVars>
      </dgm:prSet>
      <dgm:spPr>
        <a:prstGeom prst="chevron">
          <a:avLst/>
        </a:prstGeom>
      </dgm:spPr>
      <dgm:t>
        <a:bodyPr/>
        <a:lstStyle/>
        <a:p>
          <a:endParaRPr lang="en-GB"/>
        </a:p>
      </dgm:t>
    </dgm:pt>
    <dgm:pt modelId="{C266617F-7390-41C3-8423-5CEC671B8BDF}" type="pres">
      <dgm:prSet presAssocID="{2F4E5040-E50D-4382-8B0B-0BDCC3CDC4D9}" presName="descendantText" presStyleLbl="alignAcc1" presStyleIdx="1" presStyleCnt="3" custScaleY="136876">
        <dgm:presLayoutVars>
          <dgm:bulletEnabled val="1"/>
        </dgm:presLayoutVars>
      </dgm:prSet>
      <dgm:spPr>
        <a:prstGeom prst="round2SameRect">
          <a:avLst/>
        </a:prstGeom>
      </dgm:spPr>
      <dgm:t>
        <a:bodyPr/>
        <a:lstStyle/>
        <a:p>
          <a:endParaRPr lang="en-GB"/>
        </a:p>
      </dgm:t>
    </dgm:pt>
    <dgm:pt modelId="{7E732A56-0E3F-48E5-BB2F-816BE16D7D18}" type="pres">
      <dgm:prSet presAssocID="{FF37FF96-60DA-4E0D-BB07-71D186237FF7}" presName="sp" presStyleCnt="0"/>
      <dgm:spPr/>
    </dgm:pt>
    <dgm:pt modelId="{B5C13688-B4CD-4A58-BF61-08D2F318A274}" type="pres">
      <dgm:prSet presAssocID="{652F5E89-7BCF-4B6A-8308-ECF285E2D3F3}" presName="composite" presStyleCnt="0"/>
      <dgm:spPr/>
    </dgm:pt>
    <dgm:pt modelId="{5945FEA3-7C2E-4CB7-AD46-867B02A50393}" type="pres">
      <dgm:prSet presAssocID="{652F5E89-7BCF-4B6A-8308-ECF285E2D3F3}" presName="parentText" presStyleLbl="alignNode1" presStyleIdx="2" presStyleCnt="3">
        <dgm:presLayoutVars>
          <dgm:chMax val="1"/>
          <dgm:bulletEnabled val="1"/>
        </dgm:presLayoutVars>
      </dgm:prSet>
      <dgm:spPr>
        <a:prstGeom prst="chevron">
          <a:avLst/>
        </a:prstGeom>
      </dgm:spPr>
      <dgm:t>
        <a:bodyPr/>
        <a:lstStyle/>
        <a:p>
          <a:endParaRPr lang="en-GB"/>
        </a:p>
      </dgm:t>
    </dgm:pt>
    <dgm:pt modelId="{C5B7B32A-B5A1-41CC-9B15-BADA6F31408F}" type="pres">
      <dgm:prSet presAssocID="{652F5E89-7BCF-4B6A-8308-ECF285E2D3F3}" presName="descendantText" presStyleLbl="alignAcc1" presStyleIdx="2" presStyleCnt="3" custScaleY="119968" custLinFactNeighborX="-34" custLinFactNeighborY="13596">
        <dgm:presLayoutVars>
          <dgm:bulletEnabled val="1"/>
        </dgm:presLayoutVars>
      </dgm:prSet>
      <dgm:spPr>
        <a:prstGeom prst="round2SameRect">
          <a:avLst/>
        </a:prstGeom>
      </dgm:spPr>
      <dgm:t>
        <a:bodyPr/>
        <a:lstStyle/>
        <a:p>
          <a:endParaRPr lang="en-GB"/>
        </a:p>
      </dgm:t>
    </dgm:pt>
  </dgm:ptLst>
  <dgm:cxnLst>
    <dgm:cxn modelId="{4A1480E3-C68C-485B-8258-88497F7924E2}" type="presOf" srcId="{BB752FB9-0446-434F-A05B-D4299EFE21BC}" destId="{C266617F-7390-41C3-8423-5CEC671B8BDF}" srcOrd="0" destOrd="3" presId="urn:microsoft.com/office/officeart/2005/8/layout/chevron2"/>
    <dgm:cxn modelId="{E10EDA71-572B-40C0-9AA2-B69F2DC8231B}" srcId="{652F5E89-7BCF-4B6A-8308-ECF285E2D3F3}" destId="{6E915910-278C-402F-9F35-3AA8FE817DFE}" srcOrd="5" destOrd="0" parTransId="{DC3A7A87-B394-4594-A216-C46BE5ABF176}" sibTransId="{95C9F896-E98A-4148-82A6-D44B0230CCF2}"/>
    <dgm:cxn modelId="{D53174C0-F7DE-4196-8730-40D610EBA3FC}" srcId="{652F5E89-7BCF-4B6A-8308-ECF285E2D3F3}" destId="{40F06F42-5069-4FDC-8345-C5827E5537E7}" srcOrd="1" destOrd="0" parTransId="{918EB741-18B9-489E-AB73-FE7FFC604516}" sibTransId="{85DA7CCE-2335-455F-94C3-393A68230D66}"/>
    <dgm:cxn modelId="{A357CC77-3E62-419D-8953-6616899C684E}" type="presOf" srcId="{55536C74-1721-4C85-9CF1-B07C77BBD233}" destId="{1636C3E4-AF12-477A-A006-1FA28A2A35D0}" srcOrd="0" destOrd="3" presId="urn:microsoft.com/office/officeart/2005/8/layout/chevron2"/>
    <dgm:cxn modelId="{0CDA4CDB-B916-4BEE-9CD8-10180164FCE1}" type="presOf" srcId="{0751E506-DDE8-4C81-8321-3EB047C941DC}" destId="{C5B7B32A-B5A1-41CC-9B15-BADA6F31408F}" srcOrd="0" destOrd="2" presId="urn:microsoft.com/office/officeart/2005/8/layout/chevron2"/>
    <dgm:cxn modelId="{C8A45BC2-797D-4E11-97C4-9141334FED01}" srcId="{2F4E5040-E50D-4382-8B0B-0BDCC3CDC4D9}" destId="{BB752FB9-0446-434F-A05B-D4299EFE21BC}" srcOrd="3" destOrd="0" parTransId="{0D561148-FC1C-44BF-A28A-563DE18BACD9}" sibTransId="{F524DA4D-F22E-405B-89FF-53BC1406D3B8}"/>
    <dgm:cxn modelId="{FA0558F7-D03A-4053-B383-86889C4765A6}" srcId="{E6BFE319-D0BA-4C70-AEA0-67DB8E47CAB2}" destId="{55536C74-1721-4C85-9CF1-B07C77BBD233}" srcOrd="3" destOrd="0" parTransId="{DA6DBAE5-F04E-4F18-9AA2-6410F7ED47DB}" sibTransId="{31EA6DE1-ED9D-447E-9765-DAAB8BB9CAB5}"/>
    <dgm:cxn modelId="{8BCED356-FD18-446F-A9A5-0DD688B9D404}" type="presOf" srcId="{969AAD5D-773C-4165-9802-264D1F114F9E}" destId="{C5B7B32A-B5A1-41CC-9B15-BADA6F31408F}" srcOrd="0" destOrd="3" presId="urn:microsoft.com/office/officeart/2005/8/layout/chevron2"/>
    <dgm:cxn modelId="{3BB88919-64B6-444F-8F03-B6EF0A29B1CB}" srcId="{9E94844C-E653-4540-AC93-72C5DAF25329}" destId="{2F4E5040-E50D-4382-8B0B-0BDCC3CDC4D9}" srcOrd="1" destOrd="0" parTransId="{22CA5040-A897-4AC2-86AE-E0625DD2FF38}" sibTransId="{FF37FF96-60DA-4E0D-BB07-71D186237FF7}"/>
    <dgm:cxn modelId="{D889A243-B983-4737-804D-F97CDC79CBC3}" srcId="{2F4E5040-E50D-4382-8B0B-0BDCC3CDC4D9}" destId="{F0EA8BD4-CC81-4AE1-8B49-8EE3ED8BE50D}" srcOrd="2" destOrd="0" parTransId="{711A19B7-1A2C-40D5-A5B4-BC90A23971A9}" sibTransId="{C7457EE2-8D49-474F-A15B-10EA8FB26BDD}"/>
    <dgm:cxn modelId="{01832644-B87E-4EA2-B656-A5FB09B1C6CF}" srcId="{652F5E89-7BCF-4B6A-8308-ECF285E2D3F3}" destId="{72BB2FCA-AAA8-4769-A130-1A14587C4D83}" srcOrd="0" destOrd="0" parTransId="{F6C47AA0-D3BD-4E9B-AD98-40EE35ACE572}" sibTransId="{86076BC9-B3C0-402A-85CE-8BC089A650B5}"/>
    <dgm:cxn modelId="{D3B8B18D-CAC8-4659-8A1A-8AB342ADD146}" type="presOf" srcId="{40F06F42-5069-4FDC-8345-C5827E5537E7}" destId="{C5B7B32A-B5A1-41CC-9B15-BADA6F31408F}" srcOrd="0" destOrd="1" presId="urn:microsoft.com/office/officeart/2005/8/layout/chevron2"/>
    <dgm:cxn modelId="{00F309BA-6C2C-401F-982D-1FDA306DE5A2}" srcId="{E6BFE319-D0BA-4C70-AEA0-67DB8E47CAB2}" destId="{5DDCDDD8-9608-49F3-8AE2-0FDF863D3917}" srcOrd="2" destOrd="0" parTransId="{54B30E51-D82C-4817-BF2B-B07B64F84DEB}" sibTransId="{857F02BD-AF0D-4495-8B36-6D52F418A308}"/>
    <dgm:cxn modelId="{CB53ACCB-731C-4A0F-BEC9-A9BD72E54F64}" srcId="{652F5E89-7BCF-4B6A-8308-ECF285E2D3F3}" destId="{17CF4D71-55D4-4429-AEC7-C53041F5AA9E}" srcOrd="6" destOrd="0" parTransId="{B7479EAA-BEFE-41B3-99D4-4217D02651D2}" sibTransId="{540B0390-474A-47E3-A9E4-45D979560D75}"/>
    <dgm:cxn modelId="{65CB891A-F363-48C9-9EA7-F685350781F2}" type="presOf" srcId="{A917DF31-E8F2-404D-88F3-5F2EE887BF0A}" destId="{1636C3E4-AF12-477A-A006-1FA28A2A35D0}" srcOrd="0" destOrd="1" presId="urn:microsoft.com/office/officeart/2005/8/layout/chevron2"/>
    <dgm:cxn modelId="{E72EEB69-64AB-4A6C-AC11-BA1647EF4F28}" type="presOf" srcId="{2E13F891-FF25-4296-A336-AF30CFB00F5C}" destId="{1636C3E4-AF12-477A-A006-1FA28A2A35D0}" srcOrd="0" destOrd="0" presId="urn:microsoft.com/office/officeart/2005/8/layout/chevron2"/>
    <dgm:cxn modelId="{8EE158C0-3F5C-4429-8A6D-5BDC136EC0B2}" type="presOf" srcId="{9E94844C-E653-4540-AC93-72C5DAF25329}" destId="{B3BCF267-A440-4FB5-B25D-119828CAA99D}" srcOrd="0" destOrd="0" presId="urn:microsoft.com/office/officeart/2005/8/layout/chevron2"/>
    <dgm:cxn modelId="{8CF9CAA4-A1F8-4526-8834-E12CF6D539AE}" srcId="{652F5E89-7BCF-4B6A-8308-ECF285E2D3F3}" destId="{0751E506-DDE8-4C81-8321-3EB047C941DC}" srcOrd="2" destOrd="0" parTransId="{A0E52C12-CFCF-43CA-8BF2-AE226E9B66BE}" sibTransId="{2A1BF0AC-BF43-4AEA-AFB5-DA3CCACCAB6D}"/>
    <dgm:cxn modelId="{0FB4B0DB-C061-462D-BF4A-678CDB116F98}" type="presOf" srcId="{E6BFE319-D0BA-4C70-AEA0-67DB8E47CAB2}" destId="{0FF0E991-78F1-4AD9-B741-E6A50B7516BD}" srcOrd="0" destOrd="0" presId="urn:microsoft.com/office/officeart/2005/8/layout/chevron2"/>
    <dgm:cxn modelId="{FC7CEBDE-C790-4618-AAB7-3EA399BFBE3E}" type="presOf" srcId="{6826C55E-99D6-4BEA-85C7-227ADAAD7B61}" destId="{C5B7B32A-B5A1-41CC-9B15-BADA6F31408F}" srcOrd="0" destOrd="4" presId="urn:microsoft.com/office/officeart/2005/8/layout/chevron2"/>
    <dgm:cxn modelId="{805A2DD1-5D92-4A56-B8C3-5F1613FE46EC}" type="presOf" srcId="{129F4B65-CB0C-4DA4-8995-236CA7D00093}" destId="{C266617F-7390-41C3-8423-5CEC671B8BDF}" srcOrd="0" destOrd="0" presId="urn:microsoft.com/office/officeart/2005/8/layout/chevron2"/>
    <dgm:cxn modelId="{5795BA28-A64D-4F17-840B-364503C8D371}" type="presOf" srcId="{6E915910-278C-402F-9F35-3AA8FE817DFE}" destId="{C5B7B32A-B5A1-41CC-9B15-BADA6F31408F}" srcOrd="0" destOrd="5" presId="urn:microsoft.com/office/officeart/2005/8/layout/chevron2"/>
    <dgm:cxn modelId="{29B824B4-F68B-457B-B4E3-F6AD1B8D5C10}" type="presOf" srcId="{72BB2FCA-AAA8-4769-A130-1A14587C4D83}" destId="{C5B7B32A-B5A1-41CC-9B15-BADA6F31408F}" srcOrd="0" destOrd="0" presId="urn:microsoft.com/office/officeart/2005/8/layout/chevron2"/>
    <dgm:cxn modelId="{CA795D99-3B85-471C-B391-A25816C0B393}" type="presOf" srcId="{652F5E89-7BCF-4B6A-8308-ECF285E2D3F3}" destId="{5945FEA3-7C2E-4CB7-AD46-867B02A50393}" srcOrd="0" destOrd="0" presId="urn:microsoft.com/office/officeart/2005/8/layout/chevron2"/>
    <dgm:cxn modelId="{95DA9F63-B305-4A66-B691-4CBE97ECF310}" type="presOf" srcId="{EEBAA991-E9AD-4B5D-8B84-20EB42F6AA43}" destId="{C266617F-7390-41C3-8423-5CEC671B8BDF}" srcOrd="0" destOrd="4" presId="urn:microsoft.com/office/officeart/2005/8/layout/chevron2"/>
    <dgm:cxn modelId="{0295784A-3109-4B8D-BDB9-EB95407920BC}" type="presOf" srcId="{2F4E5040-E50D-4382-8B0B-0BDCC3CDC4D9}" destId="{E4793B8C-782B-4297-B877-2111DB864B5E}" srcOrd="0" destOrd="0" presId="urn:microsoft.com/office/officeart/2005/8/layout/chevron2"/>
    <dgm:cxn modelId="{0919FC2F-31AA-4735-948F-5419A3AB037E}" srcId="{2F4E5040-E50D-4382-8B0B-0BDCC3CDC4D9}" destId="{129F4B65-CB0C-4DA4-8995-236CA7D00093}" srcOrd="0" destOrd="0" parTransId="{237ABBD4-7F43-49ED-941D-7FF5F56034F5}" sibTransId="{01E2703E-AFC9-4D89-8B07-E20406266F21}"/>
    <dgm:cxn modelId="{A20B13A9-576A-42E7-A33B-2C0365752F96}" type="presOf" srcId="{17CF4D71-55D4-4429-AEC7-C53041F5AA9E}" destId="{C5B7B32A-B5A1-41CC-9B15-BADA6F31408F}" srcOrd="0" destOrd="6" presId="urn:microsoft.com/office/officeart/2005/8/layout/chevron2"/>
    <dgm:cxn modelId="{0E2EB6DC-80C8-4BDF-AEF1-F7362A424D5D}" type="presOf" srcId="{E22C1030-52AA-4B2E-B6D6-368E2AA1C934}" destId="{C266617F-7390-41C3-8423-5CEC671B8BDF}" srcOrd="0" destOrd="1" presId="urn:microsoft.com/office/officeart/2005/8/layout/chevron2"/>
    <dgm:cxn modelId="{065A1A12-5880-4B3C-8926-C4D8550AEFA7}" type="presOf" srcId="{F0EA8BD4-CC81-4AE1-8B49-8EE3ED8BE50D}" destId="{C266617F-7390-41C3-8423-5CEC671B8BDF}" srcOrd="0" destOrd="2" presId="urn:microsoft.com/office/officeart/2005/8/layout/chevron2"/>
    <dgm:cxn modelId="{1E55A07B-24F4-49DB-8054-2F38A3BF6DB5}" srcId="{2F4E5040-E50D-4382-8B0B-0BDCC3CDC4D9}" destId="{E22C1030-52AA-4B2E-B6D6-368E2AA1C934}" srcOrd="1" destOrd="0" parTransId="{D6DDEE0E-1A87-4CB3-BF14-E3EC6F2B40FF}" sibTransId="{E7DF4509-44AA-49E4-9BF9-AB42E3C406DB}"/>
    <dgm:cxn modelId="{FF65276E-CA9E-4AFC-9FDE-4BA172D03148}" srcId="{2F4E5040-E50D-4382-8B0B-0BDCC3CDC4D9}" destId="{EEBAA991-E9AD-4B5D-8B84-20EB42F6AA43}" srcOrd="4" destOrd="0" parTransId="{32E396CB-6259-4A5A-81A5-C460C4E7D8A5}" sibTransId="{C9A08ECF-3AAA-48E7-ACCD-E3B247FAEE8A}"/>
    <dgm:cxn modelId="{8EF7C80E-AF48-4177-872B-8E6F945E7A21}" srcId="{652F5E89-7BCF-4B6A-8308-ECF285E2D3F3}" destId="{969AAD5D-773C-4165-9802-264D1F114F9E}" srcOrd="3" destOrd="0" parTransId="{D69C9574-7B73-45A0-9EAF-64F3821800D0}" sibTransId="{0B3643CA-1101-46F6-9834-E253865F55A2}"/>
    <dgm:cxn modelId="{63DB61D2-6BAA-4F88-80AB-622C4CDEEC13}" type="presOf" srcId="{5DDCDDD8-9608-49F3-8AE2-0FDF863D3917}" destId="{1636C3E4-AF12-477A-A006-1FA28A2A35D0}" srcOrd="0" destOrd="2" presId="urn:microsoft.com/office/officeart/2005/8/layout/chevron2"/>
    <dgm:cxn modelId="{9C12547D-1184-47AD-BC5B-EADCBC0A3009}" srcId="{9E94844C-E653-4540-AC93-72C5DAF25329}" destId="{652F5E89-7BCF-4B6A-8308-ECF285E2D3F3}" srcOrd="2" destOrd="0" parTransId="{C7B5AE55-6FDD-4025-B3E6-08E94A7250B8}" sibTransId="{4425AE27-9A2A-45E1-B635-FD8C0545BAC7}"/>
    <dgm:cxn modelId="{120CA2FA-0210-4734-99D8-1E6D1B735143}" srcId="{9E94844C-E653-4540-AC93-72C5DAF25329}" destId="{E6BFE319-D0BA-4C70-AEA0-67DB8E47CAB2}" srcOrd="0" destOrd="0" parTransId="{BDEFC9F0-0105-4FD3-AAD6-FBAC15147012}" sibTransId="{8994A540-DD17-4FA7-8E6E-40CD60C0A8F4}"/>
    <dgm:cxn modelId="{60D4EE5E-CBC9-4FAE-B1EB-89CC99FA0EB4}" srcId="{652F5E89-7BCF-4B6A-8308-ECF285E2D3F3}" destId="{6826C55E-99D6-4BEA-85C7-227ADAAD7B61}" srcOrd="4" destOrd="0" parTransId="{F4ED0C90-DF84-405A-A3C1-73F238DF611E}" sibTransId="{0D9EDB32-D948-41BD-908B-9C0E0B0ACAB4}"/>
    <dgm:cxn modelId="{A2FEA114-DABD-4BD3-AC7F-E3FE46219533}" srcId="{E6BFE319-D0BA-4C70-AEA0-67DB8E47CAB2}" destId="{A917DF31-E8F2-404D-88F3-5F2EE887BF0A}" srcOrd="1" destOrd="0" parTransId="{2339E146-819B-4D12-8239-52EA5ACD98DE}" sibTransId="{073A8635-33C5-49C9-9F42-BAD30196FBF1}"/>
    <dgm:cxn modelId="{88F7367A-CD2D-4A4B-89AF-A81D2F4EBEAB}" srcId="{E6BFE319-D0BA-4C70-AEA0-67DB8E47CAB2}" destId="{2E13F891-FF25-4296-A336-AF30CFB00F5C}" srcOrd="0" destOrd="0" parTransId="{8386DBDB-D02A-4BB0-9C4B-6894226C3503}" sibTransId="{ADB91DF6-9276-487C-B184-567EC5F4D9CF}"/>
    <dgm:cxn modelId="{CF0324C1-10CB-4C8A-B31C-F28065B21FAA}" type="presParOf" srcId="{B3BCF267-A440-4FB5-B25D-119828CAA99D}" destId="{3ACCAC10-3E8C-4931-AEE1-159161A92E62}" srcOrd="0" destOrd="0" presId="urn:microsoft.com/office/officeart/2005/8/layout/chevron2"/>
    <dgm:cxn modelId="{99CF01DC-BDC7-4047-8AA7-F31D2BA882F4}" type="presParOf" srcId="{3ACCAC10-3E8C-4931-AEE1-159161A92E62}" destId="{0FF0E991-78F1-4AD9-B741-E6A50B7516BD}" srcOrd="0" destOrd="0" presId="urn:microsoft.com/office/officeart/2005/8/layout/chevron2"/>
    <dgm:cxn modelId="{D16E1195-4AA2-4AA2-9900-1CE26D144782}" type="presParOf" srcId="{3ACCAC10-3E8C-4931-AEE1-159161A92E62}" destId="{1636C3E4-AF12-477A-A006-1FA28A2A35D0}" srcOrd="1" destOrd="0" presId="urn:microsoft.com/office/officeart/2005/8/layout/chevron2"/>
    <dgm:cxn modelId="{89839FC2-F41C-4C17-9B6F-B5E6A069A989}" type="presParOf" srcId="{B3BCF267-A440-4FB5-B25D-119828CAA99D}" destId="{F3A01275-1762-49F1-9EB8-A6042198FE76}" srcOrd="1" destOrd="0" presId="urn:microsoft.com/office/officeart/2005/8/layout/chevron2"/>
    <dgm:cxn modelId="{3F45853F-94B4-4EE2-A67A-0CACC0825AB7}" type="presParOf" srcId="{B3BCF267-A440-4FB5-B25D-119828CAA99D}" destId="{E0C19A8A-2244-4A34-B123-EE818D2305DD}" srcOrd="2" destOrd="0" presId="urn:microsoft.com/office/officeart/2005/8/layout/chevron2"/>
    <dgm:cxn modelId="{3334AA8E-55B4-4924-92A3-19ACBA5DC529}" type="presParOf" srcId="{E0C19A8A-2244-4A34-B123-EE818D2305DD}" destId="{E4793B8C-782B-4297-B877-2111DB864B5E}" srcOrd="0" destOrd="0" presId="urn:microsoft.com/office/officeart/2005/8/layout/chevron2"/>
    <dgm:cxn modelId="{33412BF7-C6F6-404B-BC5F-29FBA8B80313}" type="presParOf" srcId="{E0C19A8A-2244-4A34-B123-EE818D2305DD}" destId="{C266617F-7390-41C3-8423-5CEC671B8BDF}" srcOrd="1" destOrd="0" presId="urn:microsoft.com/office/officeart/2005/8/layout/chevron2"/>
    <dgm:cxn modelId="{6742CD95-229A-4EEF-9F00-23A10D9CAE9B}" type="presParOf" srcId="{B3BCF267-A440-4FB5-B25D-119828CAA99D}" destId="{7E732A56-0E3F-48E5-BB2F-816BE16D7D18}" srcOrd="3" destOrd="0" presId="urn:microsoft.com/office/officeart/2005/8/layout/chevron2"/>
    <dgm:cxn modelId="{499D396D-CD29-4C3F-BC42-6870EDBCFD17}" type="presParOf" srcId="{B3BCF267-A440-4FB5-B25D-119828CAA99D}" destId="{B5C13688-B4CD-4A58-BF61-08D2F318A274}" srcOrd="4" destOrd="0" presId="urn:microsoft.com/office/officeart/2005/8/layout/chevron2"/>
    <dgm:cxn modelId="{A14AE781-E81D-4781-B9C6-6D1DD6C29115}" type="presParOf" srcId="{B5C13688-B4CD-4A58-BF61-08D2F318A274}" destId="{5945FEA3-7C2E-4CB7-AD46-867B02A50393}" srcOrd="0" destOrd="0" presId="urn:microsoft.com/office/officeart/2005/8/layout/chevron2"/>
    <dgm:cxn modelId="{1C25B783-CADA-473E-BC3C-096D61813A7E}" type="presParOf" srcId="{B5C13688-B4CD-4A58-BF61-08D2F318A274}" destId="{C5B7B32A-B5A1-41CC-9B15-BADA6F3140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4A4EA-20F0-4692-9B81-3B7678513CF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B439A-DF6B-4512-BFAB-DD1240D42168}">
      <dsp:nvSpPr>
        <dsp:cNvPr id="0" name=""/>
        <dsp:cNvSpPr/>
      </dsp:nvSpPr>
      <dsp:spPr>
        <a:xfrm>
          <a:off x="278874" y="135778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Project Lead</a:t>
          </a:r>
        </a:p>
        <a:p>
          <a:pPr lvl="0" algn="ctr" defTabSz="577850">
            <a:lnSpc>
              <a:spcPct val="90000"/>
            </a:lnSpc>
            <a:spcBef>
              <a:spcPct val="0"/>
            </a:spcBef>
            <a:spcAft>
              <a:spcPct val="35000"/>
            </a:spcAft>
          </a:pPr>
          <a:r>
            <a:rPr lang="en-GB" sz="1300" kern="1200" dirty="0" smtClean="0"/>
            <a:t>-clinical background</a:t>
          </a:r>
        </a:p>
        <a:p>
          <a:pPr lvl="0" algn="ctr" defTabSz="577850">
            <a:lnSpc>
              <a:spcPct val="90000"/>
            </a:lnSpc>
            <a:spcBef>
              <a:spcPct val="0"/>
            </a:spcBef>
            <a:spcAft>
              <a:spcPct val="35000"/>
            </a:spcAft>
          </a:pPr>
          <a:r>
            <a:rPr lang="en-GB" sz="1300" kern="1200" dirty="0" smtClean="0"/>
            <a:t>-protected time</a:t>
          </a:r>
        </a:p>
        <a:p>
          <a:pPr lvl="0" algn="ctr" defTabSz="577850">
            <a:lnSpc>
              <a:spcPct val="90000"/>
            </a:lnSpc>
            <a:spcBef>
              <a:spcPct val="0"/>
            </a:spcBef>
            <a:spcAft>
              <a:spcPct val="35000"/>
            </a:spcAft>
          </a:pPr>
          <a:r>
            <a:rPr lang="en-GB" sz="1300" kern="1200" dirty="0" smtClean="0"/>
            <a:t>-project objectives</a:t>
          </a:r>
        </a:p>
        <a:p>
          <a:pPr lvl="0" algn="ctr" defTabSz="577850">
            <a:lnSpc>
              <a:spcPct val="90000"/>
            </a:lnSpc>
            <a:spcBef>
              <a:spcPct val="0"/>
            </a:spcBef>
            <a:spcAft>
              <a:spcPct val="35000"/>
            </a:spcAft>
          </a:pPr>
          <a:r>
            <a:rPr lang="en-GB" sz="1300" kern="1200" dirty="0" smtClean="0"/>
            <a:t>-project group/workshops</a:t>
          </a:r>
          <a:endParaRPr lang="en-GB" sz="1300" kern="1200" dirty="0"/>
        </a:p>
      </dsp:txBody>
      <dsp:txXfrm>
        <a:off x="367250" y="1446164"/>
        <a:ext cx="2292128" cy="1633633"/>
      </dsp:txXfrm>
    </dsp:sp>
    <dsp:sp modelId="{054C16FE-AB22-466D-A281-0723112AF119}">
      <dsp:nvSpPr>
        <dsp:cNvPr id="0" name=""/>
        <dsp:cNvSpPr/>
      </dsp:nvSpPr>
      <dsp:spPr>
        <a:xfrm>
          <a:off x="2823876" y="139674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Engagement</a:t>
          </a:r>
        </a:p>
        <a:p>
          <a:pPr lvl="0" algn="ctr" defTabSz="577850">
            <a:lnSpc>
              <a:spcPct val="90000"/>
            </a:lnSpc>
            <a:spcBef>
              <a:spcPct val="0"/>
            </a:spcBef>
            <a:spcAft>
              <a:spcPct val="35000"/>
            </a:spcAft>
          </a:pPr>
          <a:r>
            <a:rPr lang="en-GB" sz="1300" kern="1200" dirty="0" smtClean="0"/>
            <a:t>-research/evidence</a:t>
          </a:r>
        </a:p>
        <a:p>
          <a:pPr lvl="0" algn="ctr" defTabSz="577850">
            <a:lnSpc>
              <a:spcPct val="90000"/>
            </a:lnSpc>
            <a:spcBef>
              <a:spcPct val="0"/>
            </a:spcBef>
            <a:spcAft>
              <a:spcPct val="35000"/>
            </a:spcAft>
          </a:pPr>
          <a:r>
            <a:rPr lang="en-GB" sz="1300" kern="1200" dirty="0" smtClean="0"/>
            <a:t>-guidance</a:t>
          </a:r>
        </a:p>
        <a:p>
          <a:pPr lvl="0" algn="ctr" defTabSz="577850">
            <a:lnSpc>
              <a:spcPct val="90000"/>
            </a:lnSpc>
            <a:spcBef>
              <a:spcPct val="0"/>
            </a:spcBef>
            <a:spcAft>
              <a:spcPct val="35000"/>
            </a:spcAft>
          </a:pPr>
          <a:r>
            <a:rPr lang="en-GB" sz="1300" kern="1200" dirty="0" smtClean="0"/>
            <a:t>-subject matter experts</a:t>
          </a:r>
        </a:p>
        <a:p>
          <a:pPr lvl="0" algn="ctr" defTabSz="577850">
            <a:lnSpc>
              <a:spcPct val="90000"/>
            </a:lnSpc>
            <a:spcBef>
              <a:spcPct val="0"/>
            </a:spcBef>
            <a:spcAft>
              <a:spcPct val="35000"/>
            </a:spcAft>
          </a:pPr>
          <a:r>
            <a:rPr lang="en-GB" sz="1300" kern="1200" dirty="0" smtClean="0"/>
            <a:t>-GP partners</a:t>
          </a:r>
        </a:p>
        <a:p>
          <a:pPr lvl="0" algn="ctr" defTabSz="577850">
            <a:lnSpc>
              <a:spcPct val="90000"/>
            </a:lnSpc>
            <a:spcBef>
              <a:spcPct val="0"/>
            </a:spcBef>
            <a:spcAft>
              <a:spcPct val="35000"/>
            </a:spcAft>
          </a:pPr>
          <a:r>
            <a:rPr lang="en-GB" sz="1300" kern="1200" dirty="0" smtClean="0"/>
            <a:t>-patient representative</a:t>
          </a:r>
          <a:endParaRPr lang="en-GB" sz="1300" kern="1200" dirty="0"/>
        </a:p>
      </dsp:txBody>
      <dsp:txXfrm>
        <a:off x="2912252" y="1485124"/>
        <a:ext cx="2292128" cy="1633633"/>
      </dsp:txXfrm>
    </dsp:sp>
    <dsp:sp modelId="{B5559A14-47E3-4E9E-A0FD-B958CD636926}">
      <dsp:nvSpPr>
        <dsp:cNvPr id="0" name=""/>
        <dsp:cNvSpPr/>
      </dsp:nvSpPr>
      <dsp:spPr>
        <a:xfrm>
          <a:off x="5481845" y="135778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Business Case</a:t>
          </a:r>
        </a:p>
        <a:p>
          <a:pPr lvl="0" algn="ctr" defTabSz="577850">
            <a:lnSpc>
              <a:spcPct val="90000"/>
            </a:lnSpc>
            <a:spcBef>
              <a:spcPct val="0"/>
            </a:spcBef>
            <a:spcAft>
              <a:spcPct val="35000"/>
            </a:spcAft>
          </a:pPr>
          <a:r>
            <a:rPr lang="en-GB" sz="1300" kern="1200" dirty="0" smtClean="0"/>
            <a:t>Strategic Executive Board </a:t>
          </a:r>
          <a:endParaRPr lang="en-GB" sz="1300" kern="1200" dirty="0" smtClean="0"/>
        </a:p>
        <a:p>
          <a:pPr lvl="0" algn="ctr" defTabSz="577850">
            <a:lnSpc>
              <a:spcPct val="90000"/>
            </a:lnSpc>
            <a:spcBef>
              <a:spcPct val="0"/>
            </a:spcBef>
            <a:spcAft>
              <a:spcPct val="35000"/>
            </a:spcAft>
          </a:pPr>
          <a:r>
            <a:rPr lang="en-GB" sz="1300" kern="1200" smtClean="0"/>
            <a:t>NHCP</a:t>
          </a:r>
          <a:endParaRPr lang="en-GB" sz="1300" kern="1200" dirty="0" smtClean="0"/>
        </a:p>
        <a:p>
          <a:pPr lvl="0" algn="ctr" defTabSz="577850">
            <a:lnSpc>
              <a:spcPct val="90000"/>
            </a:lnSpc>
            <a:spcBef>
              <a:spcPct val="0"/>
            </a:spcBef>
            <a:spcAft>
              <a:spcPct val="35000"/>
            </a:spcAft>
          </a:pPr>
          <a:r>
            <a:rPr lang="en-GB" sz="1300" kern="1200" dirty="0" smtClean="0"/>
            <a:t>GP Federation</a:t>
          </a:r>
          <a:endParaRPr lang="en-GB" sz="1300" kern="1200" dirty="0"/>
        </a:p>
      </dsp:txBody>
      <dsp:txXfrm>
        <a:off x="5570221" y="1446164"/>
        <a:ext cx="2292128"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D551-FAD8-48D8-9E45-4788C19689E4}">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Suitable</a:t>
          </a:r>
          <a:endParaRPr lang="en-GB" sz="1900" kern="1200" dirty="0"/>
        </a:p>
      </dsp:txBody>
      <dsp:txXfrm rot="-5400000">
        <a:off x="1" y="575246"/>
        <a:ext cx="1145177" cy="490791"/>
      </dsp:txXfrm>
    </dsp:sp>
    <dsp:sp modelId="{D810C8F4-757F-43C4-BB95-A6CE77EE09F1}">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Fits with NHSE Guidance for FCP</a:t>
          </a:r>
          <a:endParaRPr lang="en-GB" sz="1600" kern="1200" dirty="0"/>
        </a:p>
        <a:p>
          <a:pPr marL="171450" lvl="1" indent="-171450" algn="l" defTabSz="711200">
            <a:lnSpc>
              <a:spcPct val="90000"/>
            </a:lnSpc>
            <a:spcBef>
              <a:spcPct val="0"/>
            </a:spcBef>
            <a:spcAft>
              <a:spcPct val="15000"/>
            </a:spcAft>
            <a:buChar char="••"/>
          </a:pPr>
          <a:r>
            <a:rPr lang="en-GB" sz="1600" kern="1200" dirty="0" smtClean="0"/>
            <a:t>Alignment with current MSK Physiotherapy, staffing, skill mix</a:t>
          </a:r>
          <a:endParaRPr lang="en-GB" sz="1600" kern="1200" dirty="0"/>
        </a:p>
        <a:p>
          <a:pPr marL="171450" lvl="1" indent="-171450" algn="l" defTabSz="711200">
            <a:lnSpc>
              <a:spcPct val="90000"/>
            </a:lnSpc>
            <a:spcBef>
              <a:spcPct val="0"/>
            </a:spcBef>
            <a:spcAft>
              <a:spcPct val="15000"/>
            </a:spcAft>
            <a:buChar char="••"/>
          </a:pPr>
          <a:r>
            <a:rPr lang="en-GB" sz="1600" kern="1200" dirty="0" smtClean="0"/>
            <a:t>MSK Pathway </a:t>
          </a:r>
          <a:endParaRPr lang="en-GB" sz="1600" kern="1200" dirty="0"/>
        </a:p>
        <a:p>
          <a:pPr marL="171450" lvl="1" indent="-171450" algn="l" defTabSz="711200">
            <a:lnSpc>
              <a:spcPct val="90000"/>
            </a:lnSpc>
            <a:spcBef>
              <a:spcPct val="0"/>
            </a:spcBef>
            <a:spcAft>
              <a:spcPct val="15000"/>
            </a:spcAft>
            <a:buChar char="••"/>
          </a:pPr>
          <a:r>
            <a:rPr lang="en-GB" sz="1600" kern="1200" dirty="0" smtClean="0"/>
            <a:t>Sustainable</a:t>
          </a:r>
          <a:endParaRPr lang="en-GB" sz="1600" kern="1200" dirty="0"/>
        </a:p>
      </dsp:txBody>
      <dsp:txXfrm rot="-5400000">
        <a:off x="1145178" y="54568"/>
        <a:ext cx="7032512" cy="959559"/>
      </dsp:txXfrm>
    </dsp:sp>
    <dsp:sp modelId="{71F0F93D-8709-4298-90B1-0729995EDAEF}">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Acceptable</a:t>
          </a:r>
          <a:endParaRPr lang="en-GB" sz="1900" kern="1200" dirty="0"/>
        </a:p>
      </dsp:txBody>
      <dsp:txXfrm rot="-5400000">
        <a:off x="1" y="2017586"/>
        <a:ext cx="1145177" cy="490791"/>
      </dsp:txXfrm>
    </dsp:sp>
    <dsp:sp modelId="{18350384-B06B-4EC2-AE47-8DC35A5D1A30}">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Patient Focused</a:t>
          </a:r>
          <a:endParaRPr lang="en-GB" sz="1600" kern="1200" dirty="0"/>
        </a:p>
        <a:p>
          <a:pPr marL="171450" lvl="1" indent="-171450" algn="l" defTabSz="711200">
            <a:lnSpc>
              <a:spcPct val="90000"/>
            </a:lnSpc>
            <a:spcBef>
              <a:spcPct val="0"/>
            </a:spcBef>
            <a:spcAft>
              <a:spcPct val="15000"/>
            </a:spcAft>
            <a:buChar char="••"/>
          </a:pPr>
          <a:r>
            <a:rPr lang="en-GB" sz="1600" kern="1200" dirty="0" smtClean="0"/>
            <a:t>GP Federations</a:t>
          </a:r>
          <a:endParaRPr lang="en-GB" sz="1600" kern="1200" dirty="0"/>
        </a:p>
        <a:p>
          <a:pPr marL="171450" lvl="1" indent="-171450" algn="l" defTabSz="711200">
            <a:lnSpc>
              <a:spcPct val="90000"/>
            </a:lnSpc>
            <a:spcBef>
              <a:spcPct val="0"/>
            </a:spcBef>
            <a:spcAft>
              <a:spcPct val="15000"/>
            </a:spcAft>
            <a:buChar char="••"/>
          </a:pPr>
          <a:r>
            <a:rPr lang="en-GB" sz="1600" kern="1200" dirty="0" smtClean="0"/>
            <a:t>GP and Care Navigators</a:t>
          </a:r>
          <a:endParaRPr lang="en-GB" sz="1600" kern="1200" dirty="0"/>
        </a:p>
        <a:p>
          <a:pPr marL="171450" lvl="1" indent="-171450" algn="l" defTabSz="711200">
            <a:lnSpc>
              <a:spcPct val="90000"/>
            </a:lnSpc>
            <a:spcBef>
              <a:spcPct val="0"/>
            </a:spcBef>
            <a:spcAft>
              <a:spcPct val="15000"/>
            </a:spcAft>
            <a:buChar char="••"/>
          </a:pPr>
          <a:r>
            <a:rPr lang="en-GB" sz="1600" kern="1200" dirty="0" smtClean="0"/>
            <a:t>Quality Care and Patient Outcomes</a:t>
          </a:r>
          <a:endParaRPr lang="en-GB" sz="1600" kern="1200" dirty="0"/>
        </a:p>
      </dsp:txBody>
      <dsp:txXfrm rot="-5400000">
        <a:off x="1145178" y="1496907"/>
        <a:ext cx="7032512" cy="959559"/>
      </dsp:txXfrm>
    </dsp:sp>
    <dsp:sp modelId="{CD57947E-F165-4770-B397-CEC5D3FC473E}">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Feasible</a:t>
          </a:r>
          <a:endParaRPr lang="en-GB" sz="1900" kern="1200" dirty="0"/>
        </a:p>
      </dsp:txBody>
      <dsp:txXfrm rot="-5400000">
        <a:off x="1" y="3459926"/>
        <a:ext cx="1145177" cy="490791"/>
      </dsp:txXfrm>
    </dsp:sp>
    <dsp:sp modelId="{72643F60-3BEB-43B2-A857-3157A8D3EDA3}">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Appointment Model</a:t>
          </a:r>
          <a:endParaRPr lang="en-GB" sz="1400" kern="1200" dirty="0"/>
        </a:p>
        <a:p>
          <a:pPr marL="114300" lvl="1" indent="-114300" algn="l" defTabSz="622300">
            <a:lnSpc>
              <a:spcPct val="90000"/>
            </a:lnSpc>
            <a:spcBef>
              <a:spcPct val="0"/>
            </a:spcBef>
            <a:spcAft>
              <a:spcPct val="15000"/>
            </a:spcAft>
            <a:buChar char="••"/>
          </a:pPr>
          <a:r>
            <a:rPr lang="en-GB" sz="1400" kern="1200" dirty="0" smtClean="0"/>
            <a:t>Locations- MSK bases/co-locations</a:t>
          </a:r>
          <a:endParaRPr lang="en-GB" sz="1400" kern="1200" dirty="0"/>
        </a:p>
        <a:p>
          <a:pPr marL="114300" lvl="1" indent="-114300" algn="l" defTabSz="622300">
            <a:lnSpc>
              <a:spcPct val="90000"/>
            </a:lnSpc>
            <a:spcBef>
              <a:spcPct val="0"/>
            </a:spcBef>
            <a:spcAft>
              <a:spcPct val="15000"/>
            </a:spcAft>
            <a:buChar char="••"/>
          </a:pPr>
          <a:r>
            <a:rPr lang="en-GB" sz="1400" kern="1200" dirty="0" smtClean="0"/>
            <a:t>Staffing</a:t>
          </a:r>
          <a:endParaRPr lang="en-GB" sz="1400" kern="1200" dirty="0"/>
        </a:p>
        <a:p>
          <a:pPr marL="114300" lvl="1" indent="-114300" algn="l" defTabSz="622300">
            <a:lnSpc>
              <a:spcPct val="90000"/>
            </a:lnSpc>
            <a:spcBef>
              <a:spcPct val="0"/>
            </a:spcBef>
            <a:spcAft>
              <a:spcPct val="15000"/>
            </a:spcAft>
            <a:buChar char="••"/>
          </a:pPr>
          <a:r>
            <a:rPr lang="en-GB" sz="1400" kern="1200" dirty="0" smtClean="0"/>
            <a:t>Investment</a:t>
          </a:r>
          <a:endParaRPr lang="en-GB" sz="1400" kern="1200" dirty="0"/>
        </a:p>
        <a:p>
          <a:pPr marL="114300" lvl="1" indent="-114300" algn="l" defTabSz="622300">
            <a:lnSpc>
              <a:spcPct val="90000"/>
            </a:lnSpc>
            <a:spcBef>
              <a:spcPct val="0"/>
            </a:spcBef>
            <a:spcAft>
              <a:spcPct val="15000"/>
            </a:spcAft>
            <a:buChar char="••"/>
          </a:pPr>
          <a:r>
            <a:rPr lang="en-GB" sz="1400" kern="1200" dirty="0" smtClean="0"/>
            <a:t>Outcomes</a:t>
          </a:r>
          <a:endParaRPr lang="en-GB" sz="1400" kern="1200" dirty="0"/>
        </a:p>
      </dsp:txBody>
      <dsp:txXfrm rot="-5400000">
        <a:off x="1145178" y="2939247"/>
        <a:ext cx="7032512" cy="959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0E991-78F1-4AD9-B741-E6A50B7516BD}">
      <dsp:nvSpPr>
        <dsp:cNvPr id="0" name=""/>
        <dsp:cNvSpPr/>
      </dsp:nvSpPr>
      <dsp:spPr>
        <a:xfrm rot="5400000">
          <a:off x="-228836" y="253452"/>
          <a:ext cx="1525579" cy="1067905"/>
        </a:xfrm>
        <a:prstGeom prst="chevron">
          <a:avLst/>
        </a:prstGeo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solidFill>
                <a:sysClr val="window" lastClr="FFFFFF"/>
              </a:solidFill>
              <a:latin typeface="Candara"/>
              <a:ea typeface="+mn-ea"/>
              <a:cs typeface="+mn-cs"/>
            </a:rPr>
            <a:t>First </a:t>
          </a:r>
          <a:endParaRPr lang="en-GB" sz="2400" kern="1200" dirty="0">
            <a:solidFill>
              <a:sysClr val="window" lastClr="FFFFFF"/>
            </a:solidFill>
            <a:latin typeface="Candara"/>
            <a:ea typeface="+mn-ea"/>
            <a:cs typeface="+mn-cs"/>
          </a:endParaRPr>
        </a:p>
      </dsp:txBody>
      <dsp:txXfrm rot="-5400000">
        <a:off x="2" y="558568"/>
        <a:ext cx="1067905" cy="457674"/>
      </dsp:txXfrm>
    </dsp:sp>
    <dsp:sp modelId="{1636C3E4-AF12-477A-A006-1FA28A2A35D0}">
      <dsp:nvSpPr>
        <dsp:cNvPr id="0" name=""/>
        <dsp:cNvSpPr/>
      </dsp:nvSpPr>
      <dsp:spPr>
        <a:xfrm rot="5400000">
          <a:off x="4129784" y="-2999433"/>
          <a:ext cx="1033066" cy="7161694"/>
        </a:xfrm>
        <a:prstGeom prst="round2SameRect">
          <a:avLst/>
        </a:prstGeo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First Contact appointment in a First Contact Physio Clinic @MSK Base</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Screened by Care Navigators.</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Offered to appropriate patients for MSK complaint instead of GP</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Timely appointment (4-5 days) </a:t>
          </a:r>
          <a:endParaRPr lang="en-GB" sz="1400" kern="1200" dirty="0">
            <a:solidFill>
              <a:sysClr val="windowText" lastClr="000000">
                <a:hueOff val="0"/>
                <a:satOff val="0"/>
                <a:lumOff val="0"/>
                <a:alphaOff val="0"/>
              </a:sysClr>
            </a:solidFill>
            <a:latin typeface="Candara"/>
            <a:ea typeface="+mn-ea"/>
            <a:cs typeface="+mn-cs"/>
          </a:endParaRPr>
        </a:p>
      </dsp:txBody>
      <dsp:txXfrm rot="-5400000">
        <a:off x="1065470" y="115311"/>
        <a:ext cx="7111264" cy="932206"/>
      </dsp:txXfrm>
    </dsp:sp>
    <dsp:sp modelId="{E4793B8C-782B-4297-B877-2111DB864B5E}">
      <dsp:nvSpPr>
        <dsp:cNvPr id="0" name=""/>
        <dsp:cNvSpPr/>
      </dsp:nvSpPr>
      <dsp:spPr>
        <a:xfrm rot="5400000">
          <a:off x="-228836" y="1781304"/>
          <a:ext cx="1525579" cy="1067905"/>
        </a:xfrm>
        <a:prstGeom prst="chevron">
          <a:avLst/>
        </a:prstGeo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solidFill>
                <a:sysClr val="window" lastClr="FFFFFF"/>
              </a:solidFill>
              <a:latin typeface="Candara"/>
              <a:ea typeface="+mn-ea"/>
              <a:cs typeface="+mn-cs"/>
            </a:rPr>
            <a:t>Contact</a:t>
          </a:r>
          <a:endParaRPr lang="en-GB" sz="2400" kern="1200" dirty="0">
            <a:solidFill>
              <a:sysClr val="window" lastClr="FFFFFF"/>
            </a:solidFill>
            <a:latin typeface="Candara"/>
            <a:ea typeface="+mn-ea"/>
            <a:cs typeface="+mn-cs"/>
          </a:endParaRPr>
        </a:p>
      </dsp:txBody>
      <dsp:txXfrm rot="-5400000">
        <a:off x="2" y="2086420"/>
        <a:ext cx="1067905" cy="457674"/>
      </dsp:txXfrm>
    </dsp:sp>
    <dsp:sp modelId="{C266617F-7390-41C3-8423-5CEC671B8BDF}">
      <dsp:nvSpPr>
        <dsp:cNvPr id="0" name=""/>
        <dsp:cNvSpPr/>
      </dsp:nvSpPr>
      <dsp:spPr>
        <a:xfrm rot="5400000">
          <a:off x="3970103" y="-1532566"/>
          <a:ext cx="1357298" cy="7161694"/>
        </a:xfrm>
        <a:prstGeom prst="round2SameRect">
          <a:avLst/>
        </a:prstGeo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One Appointment: First Contact</a:t>
          </a:r>
          <a:endParaRPr lang="en-GB" sz="20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Face to Face Appointment 30 Minutes</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Specialist MSK Assessment </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Skill Mix Specialist, Advanced &amp; Extended Scope Physiotherapists</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Diagnosis</a:t>
          </a:r>
          <a:endParaRPr lang="en-GB" sz="1400" kern="1200" dirty="0">
            <a:solidFill>
              <a:sysClr val="windowText" lastClr="000000">
                <a:hueOff val="0"/>
                <a:satOff val="0"/>
                <a:lumOff val="0"/>
                <a:alphaOff val="0"/>
              </a:sysClr>
            </a:solidFill>
            <a:latin typeface="Candara"/>
            <a:ea typeface="+mn-ea"/>
            <a:cs typeface="+mn-cs"/>
          </a:endParaRPr>
        </a:p>
      </dsp:txBody>
      <dsp:txXfrm rot="-5400000">
        <a:off x="1067905" y="1435890"/>
        <a:ext cx="7095436" cy="1224782"/>
      </dsp:txXfrm>
    </dsp:sp>
    <dsp:sp modelId="{5945FEA3-7C2E-4CB7-AD46-867B02A50393}">
      <dsp:nvSpPr>
        <dsp:cNvPr id="0" name=""/>
        <dsp:cNvSpPr/>
      </dsp:nvSpPr>
      <dsp:spPr>
        <a:xfrm rot="5400000">
          <a:off x="-228836" y="3225324"/>
          <a:ext cx="1525579" cy="1067905"/>
        </a:xfrm>
        <a:prstGeom prst="chevron">
          <a:avLst/>
        </a:prstGeom>
        <a:solidFill>
          <a:srgbClr val="31B6FD">
            <a:hueOff val="0"/>
            <a:satOff val="0"/>
            <a:lumOff val="0"/>
            <a:alphaOff val="0"/>
          </a:srgb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solidFill>
                <a:sysClr val="window" lastClr="FFFFFF"/>
              </a:solidFill>
              <a:latin typeface="Candara"/>
              <a:ea typeface="+mn-ea"/>
              <a:cs typeface="+mn-cs"/>
            </a:rPr>
            <a:t>Physio</a:t>
          </a:r>
          <a:endParaRPr lang="en-GB" sz="2400" kern="1200" dirty="0">
            <a:solidFill>
              <a:sysClr val="window" lastClr="FFFFFF"/>
            </a:solidFill>
            <a:latin typeface="Candara"/>
            <a:ea typeface="+mn-ea"/>
            <a:cs typeface="+mn-cs"/>
          </a:endParaRPr>
        </a:p>
      </dsp:txBody>
      <dsp:txXfrm rot="-5400000">
        <a:off x="2" y="3530440"/>
        <a:ext cx="1067905" cy="457674"/>
      </dsp:txXfrm>
    </dsp:sp>
    <dsp:sp modelId="{C5B7B32A-B5A1-41CC-9B15-BADA6F31408F}">
      <dsp:nvSpPr>
        <dsp:cNvPr id="0" name=""/>
        <dsp:cNvSpPr/>
      </dsp:nvSpPr>
      <dsp:spPr>
        <a:xfrm rot="5400000">
          <a:off x="4051500" y="46275"/>
          <a:ext cx="1189634" cy="7161694"/>
        </a:xfrm>
        <a:prstGeom prst="round2SameRect">
          <a:avLst/>
        </a:prstGeom>
        <a:solidFill>
          <a:sysClr val="window" lastClr="FFFFFF">
            <a:alpha val="90000"/>
            <a:hueOff val="0"/>
            <a:satOff val="0"/>
            <a:lumOff val="0"/>
            <a:alphaOff val="0"/>
          </a:sysClr>
        </a:solidFill>
        <a:ln w="15875" cap="flat" cmpd="sng" algn="ctr">
          <a:solidFill>
            <a:srgbClr val="31B6F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Self Management &amp; Exercise Advice</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Diagnostics &amp; Prescribing (where appropriate)</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Referral to a course of Physiotherapy </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Right Pathway Navigation</a:t>
          </a:r>
          <a:endParaRPr lang="en-GB" sz="1400" kern="1200" dirty="0">
            <a:solidFill>
              <a:sysClr val="windowText" lastClr="000000">
                <a:hueOff val="0"/>
                <a:satOff val="0"/>
                <a:lumOff val="0"/>
                <a:alphaOff val="0"/>
              </a:sysClr>
            </a:solidFill>
            <a:latin typeface="Candara"/>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ndara"/>
              <a:ea typeface="+mn-ea"/>
              <a:cs typeface="+mn-cs"/>
            </a:rPr>
            <a:t>Secondary Care Referral</a:t>
          </a:r>
          <a:endParaRPr lang="en-GB" sz="1400" kern="1200" dirty="0">
            <a:solidFill>
              <a:sysClr val="windowText" lastClr="000000">
                <a:hueOff val="0"/>
                <a:satOff val="0"/>
                <a:lumOff val="0"/>
                <a:alphaOff val="0"/>
              </a:sysClr>
            </a:solidFill>
            <a:latin typeface="Candara"/>
            <a:ea typeface="+mn-ea"/>
            <a:cs typeface="+mn-cs"/>
          </a:endParaRPr>
        </a:p>
        <a:p>
          <a:pPr marL="171450" lvl="1" indent="-171450" algn="l" defTabSz="800100">
            <a:lnSpc>
              <a:spcPct val="90000"/>
            </a:lnSpc>
            <a:spcBef>
              <a:spcPct val="0"/>
            </a:spcBef>
            <a:spcAft>
              <a:spcPct val="15000"/>
            </a:spcAft>
            <a:buChar char="••"/>
          </a:pPr>
          <a:endParaRPr lang="en-GB" sz="1800" kern="1200" dirty="0">
            <a:solidFill>
              <a:sysClr val="windowText" lastClr="000000">
                <a:hueOff val="0"/>
                <a:satOff val="0"/>
                <a:lumOff val="0"/>
                <a:alphaOff val="0"/>
              </a:sysClr>
            </a:solidFill>
            <a:latin typeface="Candara"/>
            <a:ea typeface="+mn-ea"/>
            <a:cs typeface="+mn-cs"/>
          </a:endParaRPr>
        </a:p>
      </dsp:txBody>
      <dsp:txXfrm rot="-5400000">
        <a:off x="1065471" y="3090378"/>
        <a:ext cx="7103621" cy="10734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6A837A-D6D7-43F7-AEB2-850324614C36}" type="datetimeFigureOut">
              <a:rPr lang="en-GB" smtClean="0"/>
              <a:t>23/01/2019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E861AE-109A-4B41-AA2B-468280A81742}" type="slidenum">
              <a:rPr lang="en-GB" smtClean="0"/>
              <a:t>‹#›</a:t>
            </a:fld>
            <a:endParaRPr lang="en-GB"/>
          </a:p>
        </p:txBody>
      </p:sp>
    </p:spTree>
    <p:extLst>
      <p:ext uri="{BB962C8B-B14F-4D97-AF65-F5344CB8AC3E}">
        <p14:creationId xmlns:p14="http://schemas.microsoft.com/office/powerpoint/2010/main" val="203315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F2C7E2-EA97-4103-829C-2BBBC6453869}" type="slidenum">
              <a:rPr lang="en-GB" altLang="en-US" smtClean="0">
                <a:solidFill>
                  <a:prstClr val="black"/>
                </a:solidFill>
              </a:rPr>
              <a:pPr>
                <a:defRPr/>
              </a:pPr>
              <a:t>1</a:t>
            </a:fld>
            <a:endParaRPr lang="en-GB" altLang="en-US">
              <a:solidFill>
                <a:prstClr val="black"/>
              </a:solidFill>
            </a:endParaRPr>
          </a:p>
        </p:txBody>
      </p:sp>
    </p:spTree>
    <p:extLst>
      <p:ext uri="{BB962C8B-B14F-4D97-AF65-F5344CB8AC3E}">
        <p14:creationId xmlns:p14="http://schemas.microsoft.com/office/powerpoint/2010/main" val="257987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E861AE-109A-4B41-AA2B-468280A81742}" type="slidenum">
              <a:rPr lang="en-GB" smtClean="0"/>
              <a:t>3</a:t>
            </a:fld>
            <a:endParaRPr lang="en-GB"/>
          </a:p>
        </p:txBody>
      </p:sp>
    </p:spTree>
    <p:extLst>
      <p:ext uri="{BB962C8B-B14F-4D97-AF65-F5344CB8AC3E}">
        <p14:creationId xmlns:p14="http://schemas.microsoft.com/office/powerpoint/2010/main" val="334093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E861AE-109A-4B41-AA2B-468280A81742}" type="slidenum">
              <a:rPr lang="en-GB" smtClean="0"/>
              <a:t>12</a:t>
            </a:fld>
            <a:endParaRPr lang="en-GB"/>
          </a:p>
        </p:txBody>
      </p:sp>
    </p:spTree>
    <p:extLst>
      <p:ext uri="{BB962C8B-B14F-4D97-AF65-F5344CB8AC3E}">
        <p14:creationId xmlns:p14="http://schemas.microsoft.com/office/powerpoint/2010/main" val="413086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Social media is a fantastic way to let the world know what great work you’ve been doing and showcase a new initiative or events you are involved in or about to partake in. It targets people who are similar to your existing ‘customer’ base whilst allowing you to also reach new audiences; raising the profile of your ‘brand’.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Whenever, wherever you can and it is appropriate; ensure your audience know about the Trusts social media tags.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what social media do we use?</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mn-lt"/>
                <a:ea typeface="+mn-ea"/>
                <a:cs typeface="+mn-cs"/>
              </a:rPr>
              <a:t>Twitter</a:t>
            </a:r>
            <a:r>
              <a:rPr lang="en-GB" sz="1000" kern="1200" dirty="0" smtClean="0">
                <a:solidFill>
                  <a:schemeClr val="tx1"/>
                </a:solidFill>
                <a:effectLst/>
                <a:latin typeface="+mn-lt"/>
                <a:ea typeface="+mn-ea"/>
                <a:cs typeface="+mn-cs"/>
              </a:rPr>
              <a:t> -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Engage with other users, including us – we’ll reply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Facebook</a:t>
            </a:r>
            <a:r>
              <a:rPr lang="en-GB" sz="1200" kern="1200" dirty="0" smtClean="0">
                <a:solidFill>
                  <a:schemeClr val="tx1"/>
                </a:solidFill>
                <a:effectLst/>
                <a:latin typeface="+mn-lt"/>
                <a:ea typeface="+mn-ea"/>
                <a:cs typeface="+mn-cs"/>
              </a:rPr>
              <a:t> - Tag us in to your posts &amp; use #</a:t>
            </a:r>
            <a:r>
              <a:rPr lang="en-GB" sz="1200" kern="1200" dirty="0" err="1" smtClean="0">
                <a:solidFill>
                  <a:schemeClr val="tx1"/>
                </a:solidFill>
                <a:effectLst/>
                <a:latin typeface="+mn-lt"/>
                <a:ea typeface="+mn-ea"/>
                <a:cs typeface="+mn-cs"/>
              </a:rPr>
              <a:t>weareNHFT</a:t>
            </a:r>
            <a:r>
              <a:rPr lang="en-GB" sz="1200" kern="1200" dirty="0" smtClean="0">
                <a:solidFill>
                  <a:schemeClr val="tx1"/>
                </a:solidFill>
                <a:effectLst/>
                <a:latin typeface="+mn-lt"/>
                <a:ea typeface="+mn-ea"/>
                <a:cs typeface="+mn-cs"/>
              </a:rPr>
              <a:t> so we can share and like your posts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LinkedIn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Great for finding job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You Tube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Search Northamptonshire Healthcare NHS Foundation Trust to see what we’ve been up to</a:t>
            </a:r>
          </a:p>
          <a:p>
            <a:endParaRPr lang="en-GB"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 gives people the chance to post photographs and tag us in photos that represent the care, the people, as well as capturing our trust sites in aesthetic ways. From liking and commenting, we aim for more engagement with our service users, carers, patients and staff and incorporate beautiful photos with information and inspiration.</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F7E861AE-109A-4B41-AA2B-468280A81742}" type="slidenum">
              <a:rPr lang="en-GB" smtClean="0"/>
              <a:t>19</a:t>
            </a:fld>
            <a:endParaRPr lang="en-GB"/>
          </a:p>
        </p:txBody>
      </p:sp>
    </p:spTree>
    <p:extLst>
      <p:ext uri="{BB962C8B-B14F-4D97-AF65-F5344CB8AC3E}">
        <p14:creationId xmlns:p14="http://schemas.microsoft.com/office/powerpoint/2010/main" val="226652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r>
              <a:rPr lang="en-GB" dirty="0" smtClean="0"/>
              <a:t>#</a:t>
            </a:r>
            <a:endParaRPr lang="en-GB" dirty="0"/>
          </a:p>
        </p:txBody>
      </p:sp>
    </p:spTree>
    <p:extLst>
      <p:ext uri="{BB962C8B-B14F-4D97-AF65-F5344CB8AC3E}">
        <p14:creationId xmlns:p14="http://schemas.microsoft.com/office/powerpoint/2010/main" val="205121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32944532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96981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227275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16856667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34654781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269389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12094152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14910820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9922554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2415313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74638"/>
            <a:ext cx="8229600" cy="1143000"/>
          </a:xfrm>
        </p:spPr>
        <p:txBody>
          <a:bodyPr>
            <a:normAutofit/>
          </a:bodyPr>
          <a:lstStyle>
            <a:lvl1pPr algn="l">
              <a:defRPr sz="4000" b="1">
                <a:solidFill>
                  <a:srgbClr val="5BBFC7"/>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54035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16167145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22453573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1534255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24693672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177802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381590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16993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296737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271122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56677-3239-4481-95DE-69EB53FDE67F}"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EA6568-BF15-4677-A843-8F2FD2A84061}" type="slidenum">
              <a:rPr lang="en-GB" smtClean="0"/>
              <a:t>‹#›</a:t>
            </a:fld>
            <a:endParaRPr lang="en-GB" dirty="0"/>
          </a:p>
        </p:txBody>
      </p:sp>
    </p:spTree>
    <p:extLst>
      <p:ext uri="{BB962C8B-B14F-4D97-AF65-F5344CB8AC3E}">
        <p14:creationId xmlns:p14="http://schemas.microsoft.com/office/powerpoint/2010/main" val="287804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56677-3239-4481-95DE-69EB53FDE67F}" type="datetimeFigureOut">
              <a:rPr lang="en-GB" smtClean="0"/>
              <a:t>23/01/2019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80312" y="188640"/>
            <a:ext cx="1595858" cy="504056"/>
          </a:xfrm>
          <a:prstGeom prst="rect">
            <a:avLst/>
          </a:prstGeom>
        </p:spPr>
      </p:pic>
      <p:sp>
        <p:nvSpPr>
          <p:cNvPr id="8" name="Slide Number Placeholder 5"/>
          <p:cNvSpPr txBox="1">
            <a:spLocks/>
          </p:cNvSpPr>
          <p:nvPr userDrawn="1"/>
        </p:nvSpPr>
        <p:spPr>
          <a:xfrm>
            <a:off x="6588224" y="6326187"/>
            <a:ext cx="2133600" cy="365125"/>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5BBFC7"/>
                </a:solidFill>
              </a:rPr>
              <a:t>#</a:t>
            </a:r>
            <a:r>
              <a:rPr lang="en-GB" b="1" dirty="0" err="1" smtClean="0">
                <a:solidFill>
                  <a:srgbClr val="5BBFC7"/>
                </a:solidFill>
              </a:rPr>
              <a:t>weareNHFT</a:t>
            </a:r>
            <a:endParaRPr lang="en-GB" dirty="0">
              <a:solidFill>
                <a:prstClr val="black">
                  <a:tint val="75000"/>
                </a:prstClr>
              </a:solidFill>
            </a:endParaRPr>
          </a:p>
        </p:txBody>
      </p:sp>
    </p:spTree>
    <p:extLst>
      <p:ext uri="{BB962C8B-B14F-4D97-AF65-F5344CB8AC3E}">
        <p14:creationId xmlns:p14="http://schemas.microsoft.com/office/powerpoint/2010/main" val="409346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86CD7-D1D0-4136-B3B6-31C7B84203AD}" type="datetimeFigureOut">
              <a:rPr lang="en-GB" smtClean="0">
                <a:solidFill>
                  <a:prstClr val="black">
                    <a:tint val="75000"/>
                  </a:prstClr>
                </a:solidFill>
              </a:rPr>
              <a:pPr/>
              <a:t>23/01/2019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997A2-498F-4162-8E48-9C9F06ED969E}"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1742" y="98251"/>
            <a:ext cx="2314936" cy="731178"/>
          </a:xfrm>
          <a:prstGeom prst="rect">
            <a:avLst/>
          </a:prstGeom>
        </p:spPr>
      </p:pic>
    </p:spTree>
    <p:extLst>
      <p:ext uri="{BB962C8B-B14F-4D97-AF65-F5344CB8AC3E}">
        <p14:creationId xmlns:p14="http://schemas.microsoft.com/office/powerpoint/2010/main" val="401584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5BBFC7"/>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hyperlink" Target="mailto:commsteam@nhft.nhs.uk" TargetMode="External"/><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5148064" cy="3151535"/>
          </a:xfrm>
          <a:solidFill>
            <a:srgbClr val="5BBFC7"/>
          </a:solidFill>
        </p:spPr>
        <p:txBody>
          <a:bodyPr anchor="ctr">
            <a:noAutofit/>
          </a:bodyPr>
          <a:lstStyle/>
          <a:p>
            <a:pPr algn="l"/>
            <a:endParaRPr lang="en-GB" sz="4400" b="1" dirty="0" smtClean="0">
              <a:solidFill>
                <a:schemeClr val="bg1"/>
              </a:solidFill>
            </a:endParaRPr>
          </a:p>
          <a:p>
            <a:pPr algn="l"/>
            <a:endParaRPr lang="en-GB" sz="4400" b="1" dirty="0">
              <a:solidFill>
                <a:schemeClr val="bg1"/>
              </a:solidFill>
            </a:endParaRPr>
          </a:p>
          <a:p>
            <a:pPr algn="l"/>
            <a:r>
              <a:rPr lang="en-GB" sz="4400" b="1" dirty="0" smtClean="0">
                <a:solidFill>
                  <a:schemeClr val="bg1"/>
                </a:solidFill>
              </a:rPr>
              <a:t>First Contact      	 	Physiotherapy</a:t>
            </a:r>
          </a:p>
          <a:p>
            <a:pPr algn="l"/>
            <a:endParaRPr lang="en-GB" sz="4400" b="1" dirty="0" smtClean="0">
              <a:solidFill>
                <a:schemeClr val="bg1"/>
              </a:solidFill>
            </a:endParaRPr>
          </a:p>
          <a:p>
            <a:pPr algn="l"/>
            <a:r>
              <a:rPr lang="en-GB" sz="1200" b="1" dirty="0" smtClean="0">
                <a:solidFill>
                  <a:schemeClr val="bg1"/>
                </a:solidFill>
              </a:rPr>
              <a:t>Megan Alden, MCSP, Transformation Manager, January 2019</a:t>
            </a:r>
          </a:p>
          <a:p>
            <a:pPr algn="l"/>
            <a:endParaRPr lang="en-GB" sz="2800" b="1" dirty="0">
              <a:solidFill>
                <a:schemeClr val="bg1"/>
              </a:solidFill>
            </a:endParaRPr>
          </a:p>
          <a:p>
            <a:pPr algn="l"/>
            <a:endParaRPr lang="en-GB" sz="2800" b="1" dirty="0">
              <a:solidFill>
                <a:schemeClr val="bg1"/>
              </a:solidFill>
            </a:endParaRPr>
          </a:p>
        </p:txBody>
      </p:sp>
      <p:sp>
        <p:nvSpPr>
          <p:cNvPr id="20" name="Subtitle 2"/>
          <p:cNvSpPr txBox="1">
            <a:spLocks/>
          </p:cNvSpPr>
          <p:nvPr/>
        </p:nvSpPr>
        <p:spPr bwMode="auto">
          <a:xfrm>
            <a:off x="5148064" y="3151535"/>
            <a:ext cx="3995936" cy="2293299"/>
          </a:xfrm>
          <a:prstGeom prst="rect">
            <a:avLst/>
          </a:prstGeom>
          <a:solidFill>
            <a:srgbClr val="5BBFC7"/>
          </a:solidFill>
          <a:ln>
            <a:noFill/>
          </a:ln>
          <a:extLst/>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eaLnBrk="1" fontAlgn="auto" hangingPunct="1">
              <a:spcAft>
                <a:spcPts val="0"/>
              </a:spcAft>
              <a:defRPr/>
            </a:pPr>
            <a:r>
              <a:rPr lang="en-GB" sz="3000" b="1" dirty="0" smtClean="0">
                <a:solidFill>
                  <a:prstClr val="white"/>
                </a:solidFill>
              </a:rPr>
              <a:t>NORTHAMPTONSHIRE HEALTHCARE NHS FOUNDATION TRUST</a:t>
            </a:r>
          </a:p>
          <a:p>
            <a:pPr algn="r" eaLnBrk="1" fontAlgn="auto" hangingPunct="1">
              <a:spcAft>
                <a:spcPts val="0"/>
              </a:spcAft>
              <a:defRPr/>
            </a:pPr>
            <a:endParaRPr lang="en-GB" altLang="en-US" sz="1600" b="1" dirty="0">
              <a:solidFill>
                <a:prstClr val="white"/>
              </a:solidFill>
            </a:endParaRPr>
          </a:p>
          <a:p>
            <a:pPr algn="r" eaLnBrk="1" fontAlgn="auto" hangingPunct="1">
              <a:spcAft>
                <a:spcPts val="0"/>
              </a:spcAft>
              <a:defRPr/>
            </a:pPr>
            <a:r>
              <a:rPr lang="en-GB" altLang="en-US" sz="3000" b="1" dirty="0" smtClean="0">
                <a:solidFill>
                  <a:prstClr val="white"/>
                </a:solidFill>
              </a:rPr>
              <a:t>#</a:t>
            </a:r>
            <a:r>
              <a:rPr lang="en-GB" altLang="en-US" sz="3000" b="1" dirty="0" err="1" smtClean="0">
                <a:solidFill>
                  <a:prstClr val="white"/>
                </a:solidFill>
              </a:rPr>
              <a:t>weareNHFT</a:t>
            </a:r>
            <a:endParaRPr lang="en-GB" altLang="en-US" sz="3000" b="1" dirty="0" smtClean="0">
              <a:solidFill>
                <a:prstClr val="white"/>
              </a:solidFill>
            </a:endParaRPr>
          </a:p>
        </p:txBody>
      </p:sp>
      <p:pic>
        <p:nvPicPr>
          <p:cNvPr id="2" name="Picture 4" descr="cid:image004.png@01D32DFD.7EFFDE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931" y="5584158"/>
            <a:ext cx="10366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5500558"/>
            <a:ext cx="2232248" cy="1351446"/>
          </a:xfrm>
          <a:prstGeom prst="rect">
            <a:avLst/>
          </a:prstGeom>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1536"/>
            <a:ext cx="5148064" cy="370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692696"/>
            <a:ext cx="3995936" cy="245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774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 Navigation</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848871" cy="478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270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Inclusion &amp; Exclusion Criteria</a:t>
            </a:r>
            <a:endParaRPr lang="en-GB" dirty="0"/>
          </a:p>
        </p:txBody>
      </p:sp>
      <p:sp>
        <p:nvSpPr>
          <p:cNvPr id="3" name="Content Placeholder 2"/>
          <p:cNvSpPr>
            <a:spLocks noGrp="1"/>
          </p:cNvSpPr>
          <p:nvPr>
            <p:ph idx="1"/>
          </p:nvPr>
        </p:nvSpPr>
        <p:spPr>
          <a:xfrm>
            <a:off x="251520" y="1600200"/>
            <a:ext cx="8435280" cy="4781128"/>
          </a:xfrm>
        </p:spPr>
        <p:txBody>
          <a:bodyPr>
            <a:normAutofit fontScale="55000" lnSpcReduction="20000"/>
          </a:bodyPr>
          <a:lstStyle/>
          <a:p>
            <a:pPr marL="0" indent="0">
              <a:buNone/>
            </a:pPr>
            <a:r>
              <a:rPr lang="en-GB" u="sng" dirty="0" smtClean="0"/>
              <a:t>Inclusion</a:t>
            </a:r>
          </a:p>
          <a:p>
            <a:pPr>
              <a:buFontTx/>
              <a:buChar char="-"/>
            </a:pPr>
            <a:r>
              <a:rPr lang="en-GB" dirty="0" smtClean="0"/>
              <a:t>Soft tissue &amp; Joint pain/ injuries</a:t>
            </a:r>
          </a:p>
          <a:p>
            <a:pPr>
              <a:buFontTx/>
              <a:buChar char="-"/>
            </a:pPr>
            <a:r>
              <a:rPr lang="en-GB" dirty="0" smtClean="0"/>
              <a:t>Sports and minor injuries</a:t>
            </a:r>
          </a:p>
          <a:p>
            <a:pPr>
              <a:buFontTx/>
              <a:buChar char="-"/>
            </a:pPr>
            <a:r>
              <a:rPr lang="en-GB" dirty="0" smtClean="0"/>
              <a:t>Postural pain</a:t>
            </a:r>
          </a:p>
          <a:p>
            <a:pPr>
              <a:buFontTx/>
              <a:buChar char="-"/>
            </a:pPr>
            <a:r>
              <a:rPr lang="en-GB" dirty="0" smtClean="0"/>
              <a:t>Minor Trauma</a:t>
            </a:r>
          </a:p>
          <a:p>
            <a:pPr>
              <a:buFontTx/>
              <a:buChar char="-"/>
            </a:pPr>
            <a:r>
              <a:rPr lang="en-GB" dirty="0" smtClean="0"/>
              <a:t>Spinal pain</a:t>
            </a:r>
          </a:p>
          <a:p>
            <a:pPr>
              <a:buFontTx/>
              <a:buChar char="-"/>
            </a:pPr>
            <a:r>
              <a:rPr lang="en-GB" dirty="0" smtClean="0"/>
              <a:t>Tendon/Ligament problems</a:t>
            </a:r>
          </a:p>
          <a:p>
            <a:pPr>
              <a:buFontTx/>
              <a:buChar char="-"/>
            </a:pPr>
            <a:r>
              <a:rPr lang="en-GB" dirty="0" smtClean="0"/>
              <a:t>Acute on chronic conditions</a:t>
            </a:r>
          </a:p>
          <a:p>
            <a:pPr marL="0" indent="0">
              <a:buNone/>
            </a:pPr>
            <a:endParaRPr lang="en-GB" u="sng" dirty="0" smtClean="0"/>
          </a:p>
          <a:p>
            <a:pPr marL="0" indent="0">
              <a:buNone/>
            </a:pPr>
            <a:endParaRPr lang="en-GB" u="sng" dirty="0"/>
          </a:p>
          <a:p>
            <a:pPr marL="0" indent="0">
              <a:buNone/>
            </a:pPr>
            <a:r>
              <a:rPr lang="en-GB" u="sng" dirty="0" smtClean="0"/>
              <a:t>Exclusion</a:t>
            </a:r>
          </a:p>
          <a:p>
            <a:pPr marL="0" indent="0">
              <a:buNone/>
            </a:pPr>
            <a:r>
              <a:rPr lang="en-GB" dirty="0" smtClean="0"/>
              <a:t>-children</a:t>
            </a:r>
          </a:p>
          <a:p>
            <a:pPr marL="0" indent="0">
              <a:buNone/>
            </a:pPr>
            <a:r>
              <a:rPr lang="en-GB" dirty="0" smtClean="0"/>
              <a:t>-women's health/ respiratory/ neurological problems</a:t>
            </a:r>
          </a:p>
          <a:p>
            <a:pPr marL="0" indent="0">
              <a:buNone/>
            </a:pPr>
            <a:r>
              <a:rPr lang="en-GB" dirty="0" smtClean="0"/>
              <a:t>-major trauma</a:t>
            </a:r>
          </a:p>
          <a:p>
            <a:pPr marL="0" indent="0">
              <a:buNone/>
            </a:pPr>
            <a:r>
              <a:rPr lang="en-GB" dirty="0" smtClean="0"/>
              <a:t>-medically unwell patients</a:t>
            </a:r>
          </a:p>
          <a:p>
            <a:pPr marL="0" indent="0">
              <a:buNone/>
            </a:pPr>
            <a:r>
              <a:rPr lang="en-GB" dirty="0" smtClean="0"/>
              <a:t>-red flag (spinal) symptoms</a:t>
            </a:r>
          </a:p>
          <a:p>
            <a:pPr marL="0" indent="0">
              <a:buNone/>
            </a:pPr>
            <a:r>
              <a:rPr lang="en-GB" dirty="0" smtClean="0"/>
              <a:t>-post operative patients/ under consultant’s care</a:t>
            </a:r>
          </a:p>
          <a:p>
            <a:pPr marL="0" indent="0">
              <a:buNone/>
            </a:pPr>
            <a:endParaRPr lang="en-GB" dirty="0"/>
          </a:p>
        </p:txBody>
      </p:sp>
    </p:spTree>
    <p:extLst>
      <p:ext uri="{BB962C8B-B14F-4D97-AF65-F5344CB8AC3E}">
        <p14:creationId xmlns:p14="http://schemas.microsoft.com/office/powerpoint/2010/main" val="88324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Care Navigation</a:t>
            </a:r>
            <a:br>
              <a:rPr lang="en-GB" dirty="0" smtClean="0"/>
            </a:br>
            <a:r>
              <a:rPr lang="en-GB" dirty="0" smtClean="0"/>
              <a:t>Bespoke FCP Screening Questionnaire</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41764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015" y="1412776"/>
            <a:ext cx="461198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56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FCP Assessment Tool</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484784"/>
            <a:ext cx="6984776"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94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Evaluation</a:t>
            </a:r>
            <a:br>
              <a:rPr lang="en-GB" dirty="0" smtClean="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5" y="1340768"/>
            <a:ext cx="6095949" cy="474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110" y="980728"/>
            <a:ext cx="3151793" cy="369332"/>
          </a:xfrm>
          <a:prstGeom prst="rect">
            <a:avLst/>
          </a:prstGeom>
          <a:noFill/>
        </p:spPr>
        <p:txBody>
          <a:bodyPr wrap="square" rtlCol="0">
            <a:spAutoFit/>
          </a:bodyPr>
          <a:lstStyle/>
          <a:p>
            <a:r>
              <a:rPr lang="en-GB" dirty="0" smtClean="0"/>
              <a:t>System One: Interventions</a:t>
            </a:r>
            <a:endParaRPr lang="en-GB" dirty="0"/>
          </a:p>
        </p:txBody>
      </p:sp>
    </p:spTree>
    <p:extLst>
      <p:ext uri="{BB962C8B-B14F-4D97-AF65-F5344CB8AC3E}">
        <p14:creationId xmlns:p14="http://schemas.microsoft.com/office/powerpoint/2010/main" val="1098538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568520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7385" y="1196752"/>
            <a:ext cx="4032448" cy="369332"/>
          </a:xfrm>
          <a:prstGeom prst="rect">
            <a:avLst/>
          </a:prstGeom>
          <a:noFill/>
        </p:spPr>
        <p:txBody>
          <a:bodyPr wrap="square" rtlCol="0">
            <a:spAutoFit/>
          </a:bodyPr>
          <a:lstStyle/>
          <a:p>
            <a:r>
              <a:rPr lang="en-GB" dirty="0" smtClean="0"/>
              <a:t> System One Appointment Outcomes</a:t>
            </a:r>
            <a:endParaRPr lang="en-GB" dirty="0"/>
          </a:p>
        </p:txBody>
      </p:sp>
    </p:spTree>
    <p:extLst>
      <p:ext uri="{BB962C8B-B14F-4D97-AF65-F5344CB8AC3E}">
        <p14:creationId xmlns:p14="http://schemas.microsoft.com/office/powerpoint/2010/main" val="359210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a:xfrm>
            <a:off x="467544" y="1268760"/>
            <a:ext cx="8229600" cy="4525963"/>
          </a:xfrm>
        </p:spPr>
        <p:txBody>
          <a:bodyPr>
            <a:normAutofit fontScale="55000" lnSpcReduction="20000"/>
          </a:bodyPr>
          <a:lstStyle/>
          <a:p>
            <a:pPr marL="0" indent="0">
              <a:buNone/>
            </a:pPr>
            <a:endParaRPr lang="en-GB" dirty="0" smtClean="0"/>
          </a:p>
          <a:p>
            <a:r>
              <a:rPr lang="en-GB" dirty="0" smtClean="0"/>
              <a:t>FCP Project Steering Group</a:t>
            </a:r>
          </a:p>
          <a:p>
            <a:pPr marL="0" indent="0">
              <a:buNone/>
            </a:pPr>
            <a:endParaRPr lang="en-GB" dirty="0" smtClean="0"/>
          </a:p>
          <a:p>
            <a:r>
              <a:rPr lang="en-GB" dirty="0" smtClean="0"/>
              <a:t>Appointments Offered/Contacts</a:t>
            </a:r>
          </a:p>
          <a:p>
            <a:pPr marL="0" indent="0">
              <a:buNone/>
            </a:pPr>
            <a:endParaRPr lang="en-GB" dirty="0" smtClean="0"/>
          </a:p>
          <a:p>
            <a:r>
              <a:rPr lang="en-GB" dirty="0" smtClean="0"/>
              <a:t>Patient Stories “before” and “after”</a:t>
            </a:r>
          </a:p>
          <a:p>
            <a:pPr marL="0" indent="0">
              <a:buNone/>
            </a:pPr>
            <a:endParaRPr lang="en-GB" dirty="0" smtClean="0"/>
          </a:p>
          <a:p>
            <a:r>
              <a:rPr lang="en-GB" dirty="0" smtClean="0"/>
              <a:t>Patient Representative</a:t>
            </a:r>
          </a:p>
          <a:p>
            <a:pPr marL="0" indent="0">
              <a:buNone/>
            </a:pPr>
            <a:endParaRPr lang="en-GB" dirty="0" smtClean="0"/>
          </a:p>
          <a:p>
            <a:r>
              <a:rPr lang="en-GB" dirty="0" smtClean="0"/>
              <a:t>Focus Groups</a:t>
            </a:r>
          </a:p>
          <a:p>
            <a:pPr marL="0" indent="0">
              <a:buNone/>
            </a:pPr>
            <a:endParaRPr lang="en-GB" dirty="0" smtClean="0"/>
          </a:p>
          <a:p>
            <a:r>
              <a:rPr lang="en-GB" dirty="0" smtClean="0"/>
              <a:t>Patient feedback Questionnaire</a:t>
            </a:r>
          </a:p>
          <a:p>
            <a:pPr marL="0" indent="0">
              <a:buNone/>
            </a:pPr>
            <a:endParaRPr lang="en-GB" dirty="0" smtClean="0"/>
          </a:p>
          <a:p>
            <a:r>
              <a:rPr lang="en-GB" dirty="0" smtClean="0"/>
              <a:t>I Want Great Care</a:t>
            </a:r>
          </a:p>
          <a:p>
            <a:pPr marL="0" indent="0">
              <a:buNone/>
            </a:pPr>
            <a:endParaRPr lang="en-GB" dirty="0" smtClean="0"/>
          </a:p>
          <a:p>
            <a:r>
              <a:rPr lang="en-GB" dirty="0" smtClean="0"/>
              <a:t>Physio, Care Navigators &amp; GP Feedback</a:t>
            </a:r>
            <a:endParaRPr lang="en-GB" dirty="0"/>
          </a:p>
        </p:txBody>
      </p:sp>
    </p:spTree>
    <p:extLst>
      <p:ext uri="{BB962C8B-B14F-4D97-AF65-F5344CB8AC3E}">
        <p14:creationId xmlns:p14="http://schemas.microsoft.com/office/powerpoint/2010/main" val="330149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Training  &amp; Engagement</a:t>
            </a:r>
          </a:p>
          <a:p>
            <a:pPr marL="0" indent="0">
              <a:buNone/>
            </a:pPr>
            <a:endParaRPr lang="en-GB" dirty="0" smtClean="0"/>
          </a:p>
          <a:p>
            <a:r>
              <a:rPr lang="en-GB" dirty="0" smtClean="0"/>
              <a:t>FCP Competencies</a:t>
            </a:r>
          </a:p>
          <a:p>
            <a:pPr marL="0" indent="0">
              <a:buNone/>
            </a:pPr>
            <a:endParaRPr lang="en-GB" dirty="0" smtClean="0"/>
          </a:p>
          <a:p>
            <a:r>
              <a:rPr lang="en-GB" dirty="0" smtClean="0"/>
              <a:t>Recruitment</a:t>
            </a:r>
          </a:p>
          <a:p>
            <a:pPr marL="0" indent="0">
              <a:buNone/>
            </a:pPr>
            <a:endParaRPr lang="en-GB" dirty="0" smtClean="0"/>
          </a:p>
          <a:p>
            <a:r>
              <a:rPr lang="en-GB" dirty="0" smtClean="0"/>
              <a:t>Staged Implementation with debriefs</a:t>
            </a:r>
          </a:p>
          <a:p>
            <a:pPr marL="0" indent="0">
              <a:buNone/>
            </a:pPr>
            <a:endParaRPr lang="en-GB" dirty="0" smtClean="0"/>
          </a:p>
          <a:p>
            <a:r>
              <a:rPr lang="en-GB" dirty="0" smtClean="0"/>
              <a:t>Federation Model : partnership approach: investment and support.</a:t>
            </a:r>
          </a:p>
          <a:p>
            <a:pPr marL="0" indent="0">
              <a:buNone/>
            </a:pPr>
            <a:endParaRPr lang="en-GB" dirty="0" smtClean="0"/>
          </a:p>
          <a:p>
            <a:r>
              <a:rPr lang="en-GB" dirty="0" smtClean="0"/>
              <a:t>Went Live in Wellingborough 14</a:t>
            </a:r>
            <a:r>
              <a:rPr lang="en-GB" baseline="30000" dirty="0" smtClean="0"/>
              <a:t>th</a:t>
            </a:r>
            <a:r>
              <a:rPr lang="en-GB" dirty="0" smtClean="0"/>
              <a:t> January </a:t>
            </a:r>
            <a:r>
              <a:rPr lang="en-GB" dirty="0" smtClean="0">
                <a:sym typeface="Wingdings" panose="05000000000000000000" pitchFamily="2" charset="2"/>
              </a:rPr>
              <a:t></a:t>
            </a:r>
            <a:endParaRPr lang="en-GB" dirty="0" smtClean="0"/>
          </a:p>
          <a:p>
            <a:pPr marL="0" indent="0">
              <a:buNone/>
            </a:pPr>
            <a:endParaRPr lang="en-GB" dirty="0" smtClean="0"/>
          </a:p>
          <a:p>
            <a:r>
              <a:rPr lang="en-GB" dirty="0" smtClean="0"/>
              <a:t>Feedback/ Review 3 months</a:t>
            </a:r>
          </a:p>
          <a:p>
            <a:pPr marL="0" indent="0">
              <a:buNone/>
            </a:pPr>
            <a:endParaRPr lang="en-GB" dirty="0" smtClean="0"/>
          </a:p>
          <a:p>
            <a:r>
              <a:rPr lang="en-GB" dirty="0" smtClean="0"/>
              <a:t>Expand countywide over the next 12 months.</a:t>
            </a:r>
            <a:endParaRPr lang="en-GB" dirty="0"/>
          </a:p>
        </p:txBody>
      </p:sp>
    </p:spTree>
    <p:extLst>
      <p:ext uri="{BB962C8B-B14F-4D97-AF65-F5344CB8AC3E}">
        <p14:creationId xmlns:p14="http://schemas.microsoft.com/office/powerpoint/2010/main" val="135437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098" name="Picture 2" descr="C:\Users\malden\AppData\Local\Microsoft\Windows\INetCache\IE\SAGFMOGJ\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920584"/>
            <a:ext cx="5945700" cy="634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47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229600" cy="1143000"/>
          </a:xfrm>
        </p:spPr>
        <p:txBody>
          <a:bodyPr/>
          <a:lstStyle/>
          <a:p>
            <a:r>
              <a:rPr lang="en-GB" dirty="0" smtClean="0"/>
              <a:t>SOCIAL MEDIA</a:t>
            </a:r>
            <a:endParaRPr lang="en-GB" dirty="0"/>
          </a:p>
        </p:txBody>
      </p:sp>
      <p:sp>
        <p:nvSpPr>
          <p:cNvPr id="3" name="Content Placeholder 2"/>
          <p:cNvSpPr>
            <a:spLocks noGrp="1"/>
          </p:cNvSpPr>
          <p:nvPr>
            <p:ph idx="1"/>
          </p:nvPr>
        </p:nvSpPr>
        <p:spPr>
          <a:xfrm>
            <a:off x="251520" y="3117840"/>
            <a:ext cx="1340470" cy="455176"/>
          </a:xfrm>
        </p:spPr>
        <p:txBody>
          <a:bodyPr>
            <a:normAutofit fontScale="77500" lnSpcReduction="20000"/>
          </a:bodyPr>
          <a:lstStyle/>
          <a:p>
            <a:pPr marL="0" indent="0">
              <a:buNone/>
            </a:pPr>
            <a:r>
              <a:rPr lang="en-GB" sz="2200" dirty="0" smtClean="0"/>
              <a:t>@NHFTNHS</a:t>
            </a:r>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46" y="1683444"/>
            <a:ext cx="1351990" cy="133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571" y="1766134"/>
            <a:ext cx="2240163" cy="166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251520" y="3787414"/>
            <a:ext cx="1757681" cy="2124442"/>
            <a:chOff x="870103" y="3787414"/>
            <a:chExt cx="1757681" cy="2124442"/>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120" y="3787414"/>
              <a:ext cx="1403645" cy="59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103" y="4353510"/>
              <a:ext cx="1757681" cy="155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3995936" y="951538"/>
            <a:ext cx="5017966" cy="3341558"/>
            <a:chOff x="4112762" y="272109"/>
            <a:chExt cx="5017966" cy="3341558"/>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7139" y="1162505"/>
              <a:ext cx="1503780" cy="2451162"/>
            </a:xfrm>
            <a:prstGeom prst="rect">
              <a:avLst/>
            </a:prstGeom>
          </p:spPr>
        </p:pic>
        <p:grpSp>
          <p:nvGrpSpPr>
            <p:cNvPr id="8" name="Group 7"/>
            <p:cNvGrpSpPr/>
            <p:nvPr/>
          </p:nvGrpSpPr>
          <p:grpSpPr>
            <a:xfrm>
              <a:off x="4210560" y="1032080"/>
              <a:ext cx="3016323" cy="2096732"/>
              <a:chOff x="-897998" y="1478762"/>
              <a:chExt cx="4166822" cy="2632416"/>
            </a:xfrm>
          </p:grpSpPr>
          <p:pic>
            <p:nvPicPr>
              <p:cNvPr id="7" name="Picture 2" descr="R:\Communications\5-Templates\Comms templates\Free vectors\Social_Icons\faceboo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93" y="1478762"/>
                <a:ext cx="1845034" cy="165976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897998" y="3596483"/>
                <a:ext cx="4166822" cy="5146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prstClr val="black"/>
                    </a:solidFill>
                  </a:rPr>
                  <a:t>@</a:t>
                </a:r>
                <a:r>
                  <a:rPr lang="en-GB" sz="1400" dirty="0" err="1" smtClean="0">
                    <a:solidFill>
                      <a:prstClr val="black"/>
                    </a:solidFill>
                  </a:rPr>
                  <a:t>NorthamptonshireHealthcareNHS</a:t>
                </a:r>
                <a:endParaRPr lang="en-GB" sz="1400" dirty="0" smtClean="0">
                  <a:solidFill>
                    <a:prstClr val="black"/>
                  </a:solidFill>
                </a:endParaRPr>
              </a:p>
              <a:p>
                <a:pPr marL="0" indent="0">
                  <a:buFont typeface="Arial" panose="020B0604020202020204" pitchFamily="34" charset="0"/>
                  <a:buNone/>
                </a:pPr>
                <a:endParaRPr lang="en-GB" sz="1400" dirty="0" smtClean="0">
                  <a:solidFill>
                    <a:prstClr val="black"/>
                  </a:solidFill>
                </a:endParaRPr>
              </a:p>
              <a:p>
                <a:endParaRPr lang="en-GB" sz="1400" dirty="0">
                  <a:solidFill>
                    <a:prstClr val="black"/>
                  </a:solidFill>
                </a:endParaRPr>
              </a:p>
            </p:txBody>
          </p:sp>
        </p:grpSp>
        <p:sp>
          <p:nvSpPr>
            <p:cNvPr id="17" name="Rectangle 16"/>
            <p:cNvSpPr/>
            <p:nvPr/>
          </p:nvSpPr>
          <p:spPr>
            <a:xfrm>
              <a:off x="4112762" y="272109"/>
              <a:ext cx="5017966" cy="646331"/>
            </a:xfrm>
            <a:prstGeom prst="rect">
              <a:avLst/>
            </a:prstGeom>
          </p:spPr>
          <p:txBody>
            <a:bodyPr wrap="square">
              <a:spAutoFit/>
            </a:bodyPr>
            <a:lstStyle/>
            <a:p>
              <a:pPr algn="ctr"/>
              <a:r>
                <a:rPr lang="en-GB" dirty="0">
                  <a:solidFill>
                    <a:prstClr val="black"/>
                  </a:solidFill>
                </a:rPr>
                <a:t>Tag us in to your posts &amp; use #</a:t>
              </a:r>
              <a:r>
                <a:rPr lang="en-GB" dirty="0" err="1">
                  <a:solidFill>
                    <a:prstClr val="black"/>
                  </a:solidFill>
                </a:rPr>
                <a:t>weareNHFT</a:t>
              </a:r>
              <a:r>
                <a:rPr lang="en-GB" dirty="0">
                  <a:solidFill>
                    <a:prstClr val="black"/>
                  </a:solidFill>
                </a:rPr>
                <a:t> so we can share and like your posts</a:t>
              </a:r>
            </a:p>
          </p:txBody>
        </p:sp>
      </p:grpSp>
      <p:sp>
        <p:nvSpPr>
          <p:cNvPr id="40" name="Rectangle 39"/>
          <p:cNvSpPr/>
          <p:nvPr/>
        </p:nvSpPr>
        <p:spPr>
          <a:xfrm>
            <a:off x="4432523" y="5230941"/>
            <a:ext cx="4603973" cy="369332"/>
          </a:xfrm>
          <a:prstGeom prst="rect">
            <a:avLst/>
          </a:prstGeom>
        </p:spPr>
        <p:txBody>
          <a:bodyPr wrap="square">
            <a:spAutoFit/>
          </a:bodyPr>
          <a:lstStyle/>
          <a:p>
            <a:pPr algn="ctr"/>
            <a:endParaRPr lang="en-GB" dirty="0">
              <a:solidFill>
                <a:prstClr val="black"/>
              </a:solidFill>
            </a:endParaRPr>
          </a:p>
        </p:txBody>
      </p:sp>
      <p:pic>
        <p:nvPicPr>
          <p:cNvPr id="38" name="Picture 4" descr="R:\Communications\5-Templates\Comms templates\Free vectors\Social_Icons\youtub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6437" y="4469661"/>
            <a:ext cx="1335603" cy="1335603"/>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111303" y="6011996"/>
            <a:ext cx="8902599" cy="369332"/>
          </a:xfrm>
          <a:prstGeom prst="rect">
            <a:avLst/>
          </a:prstGeom>
        </p:spPr>
        <p:txBody>
          <a:bodyPr wrap="square">
            <a:spAutoFit/>
          </a:bodyPr>
          <a:lstStyle/>
          <a:p>
            <a:r>
              <a:rPr lang="en-GB" b="1" dirty="0">
                <a:solidFill>
                  <a:prstClr val="black"/>
                </a:solidFill>
              </a:rPr>
              <a:t>For service/department social media takeovers</a:t>
            </a:r>
            <a:r>
              <a:rPr lang="en-GB" dirty="0">
                <a:solidFill>
                  <a:prstClr val="black"/>
                </a:solidFill>
              </a:rPr>
              <a:t> </a:t>
            </a:r>
            <a:r>
              <a:rPr lang="en-GB" dirty="0" smtClean="0">
                <a:solidFill>
                  <a:prstClr val="black"/>
                </a:solidFill>
              </a:rPr>
              <a:t>email </a:t>
            </a:r>
            <a:r>
              <a:rPr lang="en-GB" dirty="0" smtClean="0">
                <a:solidFill>
                  <a:prstClr val="black"/>
                </a:solidFill>
                <a:hlinkClick r:id="rId10"/>
              </a:rPr>
              <a:t>commsteam@nhft.nhs.uk</a:t>
            </a:r>
            <a:r>
              <a:rPr lang="en-GB" dirty="0" smtClean="0">
                <a:solidFill>
                  <a:prstClr val="black"/>
                </a:solidFill>
              </a:rPr>
              <a:t> </a:t>
            </a:r>
            <a:r>
              <a:rPr lang="en-GB" dirty="0">
                <a:solidFill>
                  <a:prstClr val="black"/>
                </a:solidFill>
              </a:rPr>
              <a:t>for </a:t>
            </a:r>
            <a:r>
              <a:rPr lang="en-GB" dirty="0" smtClean="0">
                <a:solidFill>
                  <a:prstClr val="black"/>
                </a:solidFill>
              </a:rPr>
              <a:t>info</a:t>
            </a:r>
            <a:endParaRPr lang="en-GB" dirty="0">
              <a:solidFill>
                <a:prstClr val="black"/>
              </a:solidFill>
            </a:endParaRPr>
          </a:p>
        </p:txBody>
      </p:sp>
      <p:grpSp>
        <p:nvGrpSpPr>
          <p:cNvPr id="5" name="Group 4"/>
          <p:cNvGrpSpPr/>
          <p:nvPr/>
        </p:nvGrpSpPr>
        <p:grpSpPr>
          <a:xfrm>
            <a:off x="6331008" y="4552748"/>
            <a:ext cx="2561472" cy="1341484"/>
            <a:chOff x="1871345" y="3194518"/>
            <a:chExt cx="2561472" cy="1341484"/>
          </a:xfrm>
        </p:grpSpPr>
        <p:sp>
          <p:nvSpPr>
            <p:cNvPr id="12" name="TextBox 11"/>
            <p:cNvSpPr txBox="1"/>
            <p:nvPr/>
          </p:nvSpPr>
          <p:spPr>
            <a:xfrm>
              <a:off x="1871345" y="3409634"/>
              <a:ext cx="1503395" cy="369332"/>
            </a:xfrm>
            <a:prstGeom prst="rect">
              <a:avLst/>
            </a:prstGeom>
            <a:noFill/>
          </p:spPr>
          <p:txBody>
            <a:bodyPr wrap="square" rtlCol="0">
              <a:spAutoFit/>
            </a:bodyPr>
            <a:lstStyle/>
            <a:p>
              <a:r>
                <a:rPr lang="en-GB" dirty="0" err="1" smtClean="0"/>
                <a:t>Instagram</a:t>
              </a:r>
              <a:endParaRPr lang="en-GB"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1333" y="3194518"/>
              <a:ext cx="1341484" cy="1341484"/>
            </a:xfrm>
            <a:prstGeom prst="rect">
              <a:avLst/>
            </a:prstGeom>
          </p:spPr>
        </p:pic>
      </p:grpSp>
    </p:spTree>
    <p:extLst>
      <p:ext uri="{BB962C8B-B14F-4D97-AF65-F5344CB8AC3E}">
        <p14:creationId xmlns:p14="http://schemas.microsoft.com/office/powerpoint/2010/main" val="348157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57200" y="1600200"/>
            <a:ext cx="8229600" cy="5069160"/>
          </a:xfrm>
        </p:spPr>
        <p:txBody>
          <a:bodyPr>
            <a:normAutofit fontScale="47500" lnSpcReduction="20000"/>
          </a:bodyPr>
          <a:lstStyle/>
          <a:p>
            <a:r>
              <a:rPr lang="en-GB" dirty="0" smtClean="0">
                <a:solidFill>
                  <a:srgbClr val="002060"/>
                </a:solidFill>
              </a:rPr>
              <a:t>Background</a:t>
            </a:r>
          </a:p>
          <a:p>
            <a:pPr marL="0" indent="0">
              <a:buNone/>
            </a:pPr>
            <a:endParaRPr lang="en-GB" dirty="0" smtClean="0">
              <a:solidFill>
                <a:srgbClr val="002060"/>
              </a:solidFill>
            </a:endParaRPr>
          </a:p>
          <a:p>
            <a:r>
              <a:rPr lang="en-GB" dirty="0" smtClean="0">
                <a:solidFill>
                  <a:srgbClr val="002060"/>
                </a:solidFill>
              </a:rPr>
              <a:t>Drivers for change</a:t>
            </a:r>
          </a:p>
          <a:p>
            <a:pPr marL="0" indent="0">
              <a:buNone/>
            </a:pPr>
            <a:endParaRPr lang="en-GB" dirty="0" smtClean="0">
              <a:solidFill>
                <a:srgbClr val="002060"/>
              </a:solidFill>
            </a:endParaRPr>
          </a:p>
          <a:p>
            <a:r>
              <a:rPr lang="en-GB" dirty="0" smtClean="0">
                <a:solidFill>
                  <a:srgbClr val="002060"/>
                </a:solidFill>
              </a:rPr>
              <a:t>The Proposal</a:t>
            </a:r>
          </a:p>
          <a:p>
            <a:pPr marL="0" indent="0">
              <a:buNone/>
            </a:pPr>
            <a:endParaRPr lang="en-GB" dirty="0" smtClean="0">
              <a:solidFill>
                <a:srgbClr val="002060"/>
              </a:solidFill>
            </a:endParaRPr>
          </a:p>
          <a:p>
            <a:r>
              <a:rPr lang="en-GB" dirty="0" smtClean="0">
                <a:solidFill>
                  <a:srgbClr val="002060"/>
                </a:solidFill>
              </a:rPr>
              <a:t>SAF Assessment</a:t>
            </a:r>
          </a:p>
          <a:p>
            <a:pPr marL="0" indent="0">
              <a:buNone/>
            </a:pPr>
            <a:endParaRPr lang="en-GB" dirty="0" smtClean="0">
              <a:solidFill>
                <a:srgbClr val="002060"/>
              </a:solidFill>
            </a:endParaRPr>
          </a:p>
          <a:p>
            <a:r>
              <a:rPr lang="en-GB" dirty="0" smtClean="0">
                <a:solidFill>
                  <a:srgbClr val="002060"/>
                </a:solidFill>
              </a:rPr>
              <a:t>The Service Model</a:t>
            </a:r>
          </a:p>
          <a:p>
            <a:pPr marL="0" indent="0">
              <a:buNone/>
            </a:pPr>
            <a:endParaRPr lang="en-GB" dirty="0" smtClean="0">
              <a:solidFill>
                <a:srgbClr val="002060"/>
              </a:solidFill>
            </a:endParaRPr>
          </a:p>
          <a:p>
            <a:r>
              <a:rPr lang="en-GB" dirty="0" smtClean="0">
                <a:solidFill>
                  <a:srgbClr val="002060"/>
                </a:solidFill>
              </a:rPr>
              <a:t>The Pathway</a:t>
            </a:r>
          </a:p>
          <a:p>
            <a:pPr marL="0" indent="0">
              <a:buNone/>
            </a:pPr>
            <a:endParaRPr lang="en-GB" dirty="0" smtClean="0">
              <a:solidFill>
                <a:srgbClr val="002060"/>
              </a:solidFill>
            </a:endParaRPr>
          </a:p>
          <a:p>
            <a:r>
              <a:rPr lang="en-GB" dirty="0" smtClean="0">
                <a:solidFill>
                  <a:srgbClr val="002060"/>
                </a:solidFill>
              </a:rPr>
              <a:t>Care Navigation</a:t>
            </a:r>
          </a:p>
          <a:p>
            <a:endParaRPr lang="en-GB" dirty="0">
              <a:solidFill>
                <a:srgbClr val="002060"/>
              </a:solidFill>
            </a:endParaRPr>
          </a:p>
          <a:p>
            <a:r>
              <a:rPr lang="en-GB" dirty="0" smtClean="0">
                <a:solidFill>
                  <a:srgbClr val="002060"/>
                </a:solidFill>
              </a:rPr>
              <a:t>Evaluation</a:t>
            </a:r>
          </a:p>
          <a:p>
            <a:pPr marL="0" indent="0">
              <a:buNone/>
            </a:pPr>
            <a:endParaRPr lang="en-GB" dirty="0">
              <a:solidFill>
                <a:srgbClr val="002060"/>
              </a:solidFill>
            </a:endParaRPr>
          </a:p>
          <a:p>
            <a:r>
              <a:rPr lang="en-GB" dirty="0" smtClean="0">
                <a:solidFill>
                  <a:srgbClr val="002060"/>
                </a:solidFill>
              </a:rPr>
              <a:t>Implementation</a:t>
            </a:r>
          </a:p>
          <a:p>
            <a:endParaRPr lang="en-GB" dirty="0">
              <a:solidFill>
                <a:srgbClr val="002060"/>
              </a:solidFill>
            </a:endParaRPr>
          </a:p>
          <a:p>
            <a:r>
              <a:rPr lang="en-GB" dirty="0" smtClean="0">
                <a:solidFill>
                  <a:srgbClr val="002060"/>
                </a:solidFill>
              </a:rPr>
              <a:t>Questions</a:t>
            </a:r>
          </a:p>
        </p:txBody>
      </p:sp>
    </p:spTree>
    <p:extLst>
      <p:ext uri="{BB962C8B-B14F-4D97-AF65-F5344CB8AC3E}">
        <p14:creationId xmlns:p14="http://schemas.microsoft.com/office/powerpoint/2010/main" val="662116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552" y="1198980"/>
            <a:ext cx="4656958" cy="50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smtClean="0"/>
              <a:t>Background</a:t>
            </a:r>
            <a:endParaRPr lang="en-GB" b="1" dirty="0"/>
          </a:p>
        </p:txBody>
      </p:sp>
      <p:sp>
        <p:nvSpPr>
          <p:cNvPr id="5" name="TextBox 4"/>
          <p:cNvSpPr txBox="1"/>
          <p:nvPr/>
        </p:nvSpPr>
        <p:spPr>
          <a:xfrm>
            <a:off x="5292080" y="1198980"/>
            <a:ext cx="3744416" cy="4401205"/>
          </a:xfrm>
          <a:prstGeom prst="rect">
            <a:avLst/>
          </a:prstGeom>
          <a:noFill/>
        </p:spPr>
        <p:txBody>
          <a:bodyPr wrap="square" rtlCol="0">
            <a:spAutoFit/>
          </a:bodyPr>
          <a:lstStyle/>
          <a:p>
            <a:r>
              <a:rPr lang="en-GB" sz="1400" b="1" dirty="0" smtClean="0"/>
              <a:t>Northamptonshire</a:t>
            </a:r>
          </a:p>
          <a:p>
            <a:pPr marL="285750" indent="-285750">
              <a:lnSpc>
                <a:spcPct val="150000"/>
              </a:lnSpc>
              <a:buFont typeface="Arial" panose="020B0604020202020204" pitchFamily="34" charset="0"/>
              <a:buChar char="•"/>
            </a:pPr>
            <a:r>
              <a:rPr lang="en-GB" sz="1400" dirty="0" smtClean="0"/>
              <a:t>Growing population of c.700k</a:t>
            </a:r>
            <a:endParaRPr lang="en-GB" sz="1400" dirty="0"/>
          </a:p>
          <a:p>
            <a:pPr marL="285750" indent="-285750">
              <a:lnSpc>
                <a:spcPct val="150000"/>
              </a:lnSpc>
              <a:buFont typeface="Arial" panose="020B0604020202020204" pitchFamily="34" charset="0"/>
              <a:buChar char="•"/>
            </a:pPr>
            <a:r>
              <a:rPr lang="en-GB" sz="1400" dirty="0" smtClean="0"/>
              <a:t>Ageing rapidly</a:t>
            </a:r>
            <a:endParaRPr lang="en-GB" sz="1400" dirty="0"/>
          </a:p>
          <a:p>
            <a:pPr marL="285750" indent="-285750">
              <a:lnSpc>
                <a:spcPct val="150000"/>
              </a:lnSpc>
              <a:buFont typeface="Arial" panose="020B0604020202020204" pitchFamily="34" charset="0"/>
              <a:buChar char="•"/>
            </a:pPr>
            <a:r>
              <a:rPr lang="en-GB" sz="1400" dirty="0" smtClean="0"/>
              <a:t>Mixed rural/urban</a:t>
            </a:r>
            <a:endParaRPr lang="en-GB" sz="1400" dirty="0"/>
          </a:p>
          <a:p>
            <a:pPr marL="285750" indent="-285750">
              <a:lnSpc>
                <a:spcPct val="150000"/>
              </a:lnSpc>
              <a:buFont typeface="Arial" panose="020B0604020202020204" pitchFamily="34" charset="0"/>
              <a:buChar char="•"/>
            </a:pPr>
            <a:r>
              <a:rPr lang="en-GB" sz="1400" dirty="0" smtClean="0"/>
              <a:t>Increasing demand</a:t>
            </a:r>
            <a:endParaRPr lang="en-GB" sz="1400" dirty="0"/>
          </a:p>
          <a:p>
            <a:pPr marL="285750" indent="-285750">
              <a:lnSpc>
                <a:spcPct val="150000"/>
              </a:lnSpc>
              <a:buFont typeface="Arial" panose="020B0604020202020204" pitchFamily="34" charset="0"/>
              <a:buChar char="•"/>
            </a:pPr>
            <a:r>
              <a:rPr lang="en-GB" sz="1400" dirty="0" smtClean="0"/>
              <a:t>‘Challenged’ health and social care economy</a:t>
            </a:r>
          </a:p>
          <a:p>
            <a:pPr>
              <a:lnSpc>
                <a:spcPct val="150000"/>
              </a:lnSpc>
            </a:pPr>
            <a:endParaRPr lang="en-GB" sz="1400" dirty="0" smtClean="0"/>
          </a:p>
          <a:p>
            <a:pPr>
              <a:lnSpc>
                <a:spcPct val="150000"/>
              </a:lnSpc>
            </a:pPr>
            <a:r>
              <a:rPr lang="en-GB" sz="1400" b="1" dirty="0" smtClean="0"/>
              <a:t>MSK Physiotherapy </a:t>
            </a:r>
          </a:p>
          <a:p>
            <a:pPr marL="285750" indent="-285750">
              <a:lnSpc>
                <a:spcPct val="150000"/>
              </a:lnSpc>
              <a:buFont typeface="Arial" panose="020B0604020202020204" pitchFamily="34" charset="0"/>
              <a:buChar char="•"/>
            </a:pPr>
            <a:r>
              <a:rPr lang="en-GB" sz="1400" dirty="0" smtClean="0"/>
              <a:t>5 Teams Countywide</a:t>
            </a:r>
          </a:p>
          <a:p>
            <a:pPr marL="285750" indent="-285750">
              <a:lnSpc>
                <a:spcPct val="150000"/>
              </a:lnSpc>
              <a:buFont typeface="Arial" panose="020B0604020202020204" pitchFamily="34" charset="0"/>
              <a:buChar char="•"/>
            </a:pPr>
            <a:r>
              <a:rPr lang="en-GB" sz="1400" dirty="0" smtClean="0"/>
              <a:t>Integrated ESP’s</a:t>
            </a:r>
          </a:p>
          <a:p>
            <a:pPr marL="285750" indent="-285750">
              <a:lnSpc>
                <a:spcPct val="150000"/>
              </a:lnSpc>
              <a:buFont typeface="Arial" panose="020B0604020202020204" pitchFamily="34" charset="0"/>
              <a:buChar char="•"/>
            </a:pPr>
            <a:r>
              <a:rPr lang="en-GB" sz="1400" dirty="0" smtClean="0"/>
              <a:t>4 GP Federations</a:t>
            </a:r>
          </a:p>
          <a:p>
            <a:pPr marL="285750" indent="-285750">
              <a:lnSpc>
                <a:spcPct val="150000"/>
              </a:lnSpc>
              <a:buFont typeface="Arial" panose="020B0604020202020204" pitchFamily="34" charset="0"/>
              <a:buChar char="•"/>
            </a:pPr>
            <a:r>
              <a:rPr lang="en-GB" sz="1400" dirty="0" smtClean="0"/>
              <a:t>Approximately 70 GP Practices</a:t>
            </a:r>
          </a:p>
          <a:p>
            <a:pPr marL="285750" indent="-285750">
              <a:lnSpc>
                <a:spcPct val="150000"/>
              </a:lnSpc>
              <a:buFont typeface="Arial" panose="020B0604020202020204" pitchFamily="34" charset="0"/>
              <a:buChar char="•"/>
            </a:pPr>
            <a:r>
              <a:rPr lang="en-GB" sz="1400" dirty="0" smtClean="0"/>
              <a:t>2 Acute Hospitals</a:t>
            </a:r>
          </a:p>
          <a:p>
            <a:pPr marL="285750" indent="-285750">
              <a:buFont typeface="Arial" panose="020B0604020202020204" pitchFamily="34" charset="0"/>
              <a:buChar char="•"/>
            </a:pPr>
            <a:endParaRPr lang="en-GB" sz="1400" dirty="0"/>
          </a:p>
        </p:txBody>
      </p:sp>
      <p:sp>
        <p:nvSpPr>
          <p:cNvPr id="8" name="Oval 7"/>
          <p:cNvSpPr/>
          <p:nvPr/>
        </p:nvSpPr>
        <p:spPr>
          <a:xfrm>
            <a:off x="2526971" y="2516373"/>
            <a:ext cx="1209735" cy="1096957"/>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Kettering</a:t>
            </a:r>
            <a:endParaRPr lang="en-GB" sz="1300" b="1" dirty="0"/>
          </a:p>
        </p:txBody>
      </p:sp>
      <p:sp>
        <p:nvSpPr>
          <p:cNvPr id="9" name="Oval 8"/>
          <p:cNvSpPr/>
          <p:nvPr/>
        </p:nvSpPr>
        <p:spPr>
          <a:xfrm>
            <a:off x="2858208" y="1816177"/>
            <a:ext cx="1008112" cy="954293"/>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Corby</a:t>
            </a:r>
            <a:endParaRPr lang="en-GB" sz="1300" b="1" dirty="0"/>
          </a:p>
        </p:txBody>
      </p:sp>
      <p:sp>
        <p:nvSpPr>
          <p:cNvPr id="7" name="Oval 6"/>
          <p:cNvSpPr/>
          <p:nvPr/>
        </p:nvSpPr>
        <p:spPr>
          <a:xfrm>
            <a:off x="1346040" y="3649346"/>
            <a:ext cx="1512168" cy="150784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Northampton</a:t>
            </a:r>
            <a:endParaRPr lang="en-GB" sz="1200" b="1" dirty="0"/>
          </a:p>
        </p:txBody>
      </p:sp>
      <p:sp>
        <p:nvSpPr>
          <p:cNvPr id="10" name="Oval 9"/>
          <p:cNvSpPr/>
          <p:nvPr/>
        </p:nvSpPr>
        <p:spPr>
          <a:xfrm>
            <a:off x="2652007" y="3557589"/>
            <a:ext cx="957707" cy="96580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accent5"/>
              </a:solidFill>
            </a:endParaRPr>
          </a:p>
        </p:txBody>
      </p:sp>
      <p:sp>
        <p:nvSpPr>
          <p:cNvPr id="11" name="Oval 10"/>
          <p:cNvSpPr/>
          <p:nvPr/>
        </p:nvSpPr>
        <p:spPr>
          <a:xfrm>
            <a:off x="3866320" y="1776311"/>
            <a:ext cx="957707" cy="965801"/>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chemeClr val="bg1">
                    <a:lumMod val="50000"/>
                  </a:schemeClr>
                </a:solidFill>
              </a:rPr>
              <a:t>East</a:t>
            </a:r>
            <a:endParaRPr lang="en-GB" sz="1300" b="1" dirty="0">
              <a:solidFill>
                <a:schemeClr val="bg1">
                  <a:lumMod val="50000"/>
                </a:schemeClr>
              </a:solidFill>
            </a:endParaRPr>
          </a:p>
        </p:txBody>
      </p:sp>
      <p:sp>
        <p:nvSpPr>
          <p:cNvPr id="12" name="Oval 11"/>
          <p:cNvSpPr/>
          <p:nvPr/>
        </p:nvSpPr>
        <p:spPr>
          <a:xfrm>
            <a:off x="539552" y="4581128"/>
            <a:ext cx="957707" cy="965801"/>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1">
                    <a:lumMod val="50000"/>
                  </a:schemeClr>
                </a:solidFill>
              </a:rPr>
              <a:t>Daventry</a:t>
            </a:r>
            <a:endParaRPr lang="en-GB" sz="1000" b="1" dirty="0">
              <a:solidFill>
                <a:schemeClr val="bg1">
                  <a:lumMod val="50000"/>
                </a:schemeClr>
              </a:solidFill>
            </a:endParaRPr>
          </a:p>
        </p:txBody>
      </p:sp>
      <p:sp>
        <p:nvSpPr>
          <p:cNvPr id="13" name="Oval 12"/>
          <p:cNvSpPr/>
          <p:nvPr/>
        </p:nvSpPr>
        <p:spPr>
          <a:xfrm>
            <a:off x="1353034" y="5013176"/>
            <a:ext cx="957707" cy="96580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South</a:t>
            </a:r>
            <a:endParaRPr lang="en-GB" sz="1300" b="1" dirty="0"/>
          </a:p>
        </p:txBody>
      </p:sp>
      <p:sp>
        <p:nvSpPr>
          <p:cNvPr id="3" name="Rectangle 2"/>
          <p:cNvSpPr/>
          <p:nvPr/>
        </p:nvSpPr>
        <p:spPr>
          <a:xfrm>
            <a:off x="3362264" y="4915741"/>
            <a:ext cx="1368152" cy="482901"/>
          </a:xfrm>
          <a:prstGeom prst="rect">
            <a:avLst/>
          </a:prstGeom>
          <a:solidFill>
            <a:srgbClr val="5BB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Plus some out of county services</a:t>
            </a:r>
            <a:endParaRPr lang="en-GB" sz="1000" b="1" dirty="0"/>
          </a:p>
        </p:txBody>
      </p:sp>
      <p:sp>
        <p:nvSpPr>
          <p:cNvPr id="6" name="Rectangle 5"/>
          <p:cNvSpPr/>
          <p:nvPr/>
        </p:nvSpPr>
        <p:spPr>
          <a:xfrm>
            <a:off x="2699792" y="3909685"/>
            <a:ext cx="904086" cy="261610"/>
          </a:xfrm>
          <a:prstGeom prst="rect">
            <a:avLst/>
          </a:prstGeom>
        </p:spPr>
        <p:txBody>
          <a:bodyPr wrap="square">
            <a:spAutoFit/>
          </a:bodyPr>
          <a:lstStyle/>
          <a:p>
            <a:pPr algn="ctr"/>
            <a:r>
              <a:rPr lang="en-GB" sz="1100" b="1" dirty="0" err="1" smtClean="0">
                <a:solidFill>
                  <a:schemeClr val="bg1"/>
                </a:solidFill>
              </a:rPr>
              <a:t>W.borough</a:t>
            </a:r>
            <a:endParaRPr lang="en-GB" sz="1200" dirty="0">
              <a:solidFill>
                <a:schemeClr val="bg1"/>
              </a:solidFill>
            </a:endParaRPr>
          </a:p>
        </p:txBody>
      </p:sp>
    </p:spTree>
    <p:extLst>
      <p:ext uri="{BB962C8B-B14F-4D97-AF65-F5344CB8AC3E}">
        <p14:creationId xmlns:p14="http://schemas.microsoft.com/office/powerpoint/2010/main" val="69642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For Change</a:t>
            </a:r>
            <a:endParaRPr lang="en-GB" dirty="0"/>
          </a:p>
        </p:txBody>
      </p:sp>
      <p:sp>
        <p:nvSpPr>
          <p:cNvPr id="3" name="Content Placeholder 2"/>
          <p:cNvSpPr>
            <a:spLocks noGrp="1"/>
          </p:cNvSpPr>
          <p:nvPr>
            <p:ph idx="1"/>
          </p:nvPr>
        </p:nvSpPr>
        <p:spPr>
          <a:xfrm>
            <a:off x="457200" y="1412776"/>
            <a:ext cx="8229600" cy="4713387"/>
          </a:xfrm>
        </p:spPr>
        <p:txBody>
          <a:bodyPr>
            <a:normAutofit fontScale="62500" lnSpcReduction="20000"/>
          </a:bodyPr>
          <a:lstStyle/>
          <a:p>
            <a:r>
              <a:rPr lang="en-GB" dirty="0" smtClean="0"/>
              <a:t>NHSE First Contact Practitioner Iniative </a:t>
            </a:r>
          </a:p>
          <a:p>
            <a:pPr marL="0" indent="0">
              <a:buNone/>
            </a:pPr>
            <a:endParaRPr lang="en-GB" dirty="0" smtClean="0"/>
          </a:p>
          <a:p>
            <a:r>
              <a:rPr lang="en-GB" dirty="0" smtClean="0"/>
              <a:t>GP Forward View</a:t>
            </a:r>
          </a:p>
          <a:p>
            <a:pPr marL="0" indent="0">
              <a:buNone/>
            </a:pPr>
            <a:endParaRPr lang="en-GB" dirty="0" smtClean="0"/>
          </a:p>
          <a:p>
            <a:r>
              <a:rPr lang="en-GB" dirty="0" smtClean="0"/>
              <a:t>Research Studies x 2</a:t>
            </a:r>
          </a:p>
          <a:p>
            <a:pPr marL="0" indent="0">
              <a:buNone/>
            </a:pPr>
            <a:endParaRPr lang="en-GB" dirty="0" smtClean="0"/>
          </a:p>
          <a:p>
            <a:r>
              <a:rPr lang="en-GB" dirty="0" smtClean="0"/>
              <a:t>AHP’s Call to Action</a:t>
            </a:r>
          </a:p>
          <a:p>
            <a:pPr marL="0" indent="0">
              <a:buNone/>
            </a:pPr>
            <a:endParaRPr lang="en-GB" dirty="0" smtClean="0"/>
          </a:p>
          <a:p>
            <a:r>
              <a:rPr lang="en-GB" dirty="0" smtClean="0"/>
              <a:t>Local Trust Strategy DIGBQ &amp; STP </a:t>
            </a:r>
          </a:p>
          <a:p>
            <a:pPr marL="0" indent="0">
              <a:buNone/>
            </a:pPr>
            <a:endParaRPr lang="en-GB" dirty="0"/>
          </a:p>
          <a:p>
            <a:r>
              <a:rPr lang="en-GB" dirty="0" smtClean="0"/>
              <a:t>Increasing MSK Waiting Times</a:t>
            </a:r>
          </a:p>
          <a:p>
            <a:pPr marL="0" indent="0">
              <a:buNone/>
            </a:pPr>
            <a:endParaRPr lang="en-GB" dirty="0" smtClean="0"/>
          </a:p>
          <a:p>
            <a:r>
              <a:rPr lang="en-GB" dirty="0" smtClean="0"/>
              <a:t>GP shortage, appointment pressures</a:t>
            </a:r>
          </a:p>
          <a:p>
            <a:pPr marL="0" indent="0">
              <a:buNone/>
            </a:pPr>
            <a:endParaRPr lang="en-GB" dirty="0" smtClean="0"/>
          </a:p>
          <a:p>
            <a:r>
              <a:rPr lang="en-GB" dirty="0" smtClean="0"/>
              <a:t>Patient Pathway</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3297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Northampton Pilot of Same Day Physio</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3 GP Practices (Northampton)</a:t>
            </a:r>
          </a:p>
          <a:p>
            <a:pPr marL="0" indent="0">
              <a:buNone/>
            </a:pPr>
            <a:endParaRPr lang="en-GB" dirty="0" smtClean="0"/>
          </a:p>
          <a:p>
            <a:r>
              <a:rPr lang="en-GB" dirty="0" smtClean="0"/>
              <a:t>Average demand 22 patients per practice per month across 3 months.</a:t>
            </a:r>
          </a:p>
          <a:p>
            <a:pPr marL="0" indent="0">
              <a:buNone/>
            </a:pPr>
            <a:endParaRPr lang="en-GB" dirty="0" smtClean="0"/>
          </a:p>
          <a:p>
            <a:r>
              <a:rPr lang="en-GB" dirty="0" smtClean="0"/>
              <a:t>2 ESP’s and 1 Band 6 (added)</a:t>
            </a:r>
          </a:p>
          <a:p>
            <a:pPr marL="0" indent="0">
              <a:buNone/>
            </a:pPr>
            <a:endParaRPr lang="en-GB" dirty="0" smtClean="0"/>
          </a:p>
          <a:p>
            <a:r>
              <a:rPr lang="en-GB" dirty="0" smtClean="0"/>
              <a:t>66% patients discharged after their 1</a:t>
            </a:r>
            <a:r>
              <a:rPr lang="en-GB" baseline="30000" dirty="0" smtClean="0"/>
              <a:t>st</a:t>
            </a:r>
            <a:r>
              <a:rPr lang="en-GB" dirty="0" smtClean="0"/>
              <a:t> appointment.</a:t>
            </a:r>
          </a:p>
          <a:p>
            <a:pPr marL="0" indent="0">
              <a:buNone/>
            </a:pPr>
            <a:endParaRPr lang="en-GB" dirty="0" smtClean="0"/>
          </a:p>
          <a:p>
            <a:r>
              <a:rPr lang="en-GB" dirty="0" smtClean="0"/>
              <a:t>10% needed Diagnostics, 4% re-directed to the GP, only 20% referred to MSK Physiotherapy.</a:t>
            </a:r>
          </a:p>
          <a:p>
            <a:pPr marL="0" indent="0">
              <a:buNone/>
            </a:pPr>
            <a:endParaRPr lang="en-GB" dirty="0" smtClean="0"/>
          </a:p>
          <a:p>
            <a:r>
              <a:rPr lang="en-GB" dirty="0" smtClean="0"/>
              <a:t>Positive feedback patients &amp; Staff</a:t>
            </a:r>
          </a:p>
          <a:p>
            <a:endParaRPr lang="en-GB" dirty="0"/>
          </a:p>
        </p:txBody>
      </p:sp>
    </p:spTree>
    <p:extLst>
      <p:ext uri="{BB962C8B-B14F-4D97-AF65-F5344CB8AC3E}">
        <p14:creationId xmlns:p14="http://schemas.microsoft.com/office/powerpoint/2010/main" val="145127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Proposal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6297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074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Suitability, Acceptability, Feasibility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5500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902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FCP Service Model</a:t>
            </a:r>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148363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Pathway</a:t>
            </a:r>
            <a:endParaRPr lang="en-GB"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00200"/>
            <a:ext cx="813554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606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5470</TotalTime>
  <Words>762</Words>
  <Application>Microsoft Office PowerPoint</Application>
  <PresentationFormat>On-screen Show (4:3)</PresentationFormat>
  <Paragraphs>218</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Agenda</vt:lpstr>
      <vt:lpstr>Background</vt:lpstr>
      <vt:lpstr>Drivers For Change</vt:lpstr>
      <vt:lpstr>Northampton Pilot of Same Day Physio</vt:lpstr>
      <vt:lpstr>The Proposal</vt:lpstr>
      <vt:lpstr>Suitability, Acceptability, Feasibility</vt:lpstr>
      <vt:lpstr>The FCP Service Model</vt:lpstr>
      <vt:lpstr>The Pathway</vt:lpstr>
      <vt:lpstr>Care Navigation</vt:lpstr>
      <vt:lpstr>Inclusion &amp; Exclusion Criteria</vt:lpstr>
      <vt:lpstr>Care Navigation Bespoke FCP Screening Questionnaire</vt:lpstr>
      <vt:lpstr>FCP Assessment Tool</vt:lpstr>
      <vt:lpstr>Evaluation </vt:lpstr>
      <vt:lpstr>Evaluation</vt:lpstr>
      <vt:lpstr>Evaluation</vt:lpstr>
      <vt:lpstr>Implementation</vt:lpstr>
      <vt:lpstr>Questions?</vt:lpstr>
      <vt:lpstr>SOCIAL MEDIA</vt:lpstr>
    </vt:vector>
  </TitlesOfParts>
  <Company>NHFT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Mayhew Dionne</dc:creator>
  <cp:lastModifiedBy>Alden Megan</cp:lastModifiedBy>
  <cp:revision>245</cp:revision>
  <cp:lastPrinted>2018-01-08T09:36:37Z</cp:lastPrinted>
  <dcterms:created xsi:type="dcterms:W3CDTF">2017-01-10T14:18:21Z</dcterms:created>
  <dcterms:modified xsi:type="dcterms:W3CDTF">2019-01-23T11:53:51Z</dcterms:modified>
</cp:coreProperties>
</file>