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65" r:id="rId2"/>
    <p:sldId id="349" r:id="rId3"/>
    <p:sldId id="375" r:id="rId4"/>
    <p:sldId id="376" r:id="rId5"/>
    <p:sldId id="377" r:id="rId6"/>
    <p:sldId id="378" r:id="rId7"/>
    <p:sldId id="379" r:id="rId8"/>
    <p:sldId id="380" r:id="rId9"/>
    <p:sldId id="381" r:id="rId10"/>
    <p:sldId id="374" r:id="rId11"/>
    <p:sldId id="335" r:id="rId12"/>
    <p:sldId id="384" r:id="rId13"/>
    <p:sldId id="392" r:id="rId14"/>
    <p:sldId id="382" r:id="rId15"/>
    <p:sldId id="383" r:id="rId16"/>
    <p:sldId id="352" r:id="rId17"/>
    <p:sldId id="353" r:id="rId18"/>
    <p:sldId id="354" r:id="rId19"/>
    <p:sldId id="358" r:id="rId20"/>
    <p:sldId id="388" r:id="rId21"/>
    <p:sldId id="389" r:id="rId22"/>
    <p:sldId id="390" r:id="rId23"/>
    <p:sldId id="391" r:id="rId24"/>
    <p:sldId id="387" r:id="rId25"/>
    <p:sldId id="385" r:id="rId26"/>
    <p:sldId id="386" r:id="rId27"/>
    <p:sldId id="368" r:id="rId28"/>
  </p:sldIdLst>
  <p:sldSz cx="9144000" cy="5143500" type="screen16x9"/>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6C807DBC-8C92-7C42-84D5-1C59FCFB9E44}">
          <p14:sldIdLst>
            <p14:sldId id="265"/>
            <p14:sldId id="349"/>
            <p14:sldId id="375"/>
            <p14:sldId id="376"/>
            <p14:sldId id="377"/>
            <p14:sldId id="378"/>
            <p14:sldId id="379"/>
            <p14:sldId id="380"/>
            <p14:sldId id="381"/>
            <p14:sldId id="374"/>
            <p14:sldId id="335"/>
            <p14:sldId id="384"/>
            <p14:sldId id="392"/>
            <p14:sldId id="382"/>
            <p14:sldId id="383"/>
            <p14:sldId id="352"/>
            <p14:sldId id="353"/>
            <p14:sldId id="354"/>
            <p14:sldId id="358"/>
            <p14:sldId id="388"/>
            <p14:sldId id="389"/>
            <p14:sldId id="390"/>
            <p14:sldId id="391"/>
            <p14:sldId id="387"/>
            <p14:sldId id="385"/>
            <p14:sldId id="386"/>
            <p14:sldId id="368"/>
          </p14:sldIdLst>
        </p14:section>
        <p14:section name="Example slides and elements" id="{CF014D4F-7B8C-A84F-837D-439888E450D3}">
          <p14:sldIdLst/>
        </p14:section>
      </p14:sectionLst>
    </p:ext>
    <p:ext uri="{EFAFB233-063F-42B5-8137-9DF3F51BA10A}">
      <p15:sldGuideLst xmlns="" xmlns:p15="http://schemas.microsoft.com/office/powerpoint/2012/main">
        <p15:guide id="1" orient="horz" pos="903" userDrawn="1">
          <p15:clr>
            <a:srgbClr val="A4A3A4"/>
          </p15:clr>
        </p15:guide>
        <p15:guide id="2" pos="3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87" autoAdjust="0"/>
    <p:restoredTop sz="95249" autoAdjust="0"/>
  </p:normalViewPr>
  <p:slideViewPr>
    <p:cSldViewPr snapToGrid="0" snapToObjects="1">
      <p:cViewPr>
        <p:scale>
          <a:sx n="90" d="100"/>
          <a:sy n="90" d="100"/>
        </p:scale>
        <p:origin x="-288" y="-156"/>
      </p:cViewPr>
      <p:guideLst>
        <p:guide orient="horz" pos="903"/>
        <p:guide pos="3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90" d="100"/>
          <a:sy n="90" d="100"/>
        </p:scale>
        <p:origin x="-2118" y="-7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66"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ACBF21-9AAB-4652-BC11-717A0594CA2D}" type="doc">
      <dgm:prSet loTypeId="urn:microsoft.com/office/officeart/2005/8/layout/pyramid2" loCatId="pyramid" qsTypeId="urn:microsoft.com/office/officeart/2005/8/quickstyle/simple1#2" qsCatId="simple" csTypeId="urn:microsoft.com/office/officeart/2005/8/colors/accent1_2#7" csCatId="accent1" phldr="1"/>
      <dgm:spPr/>
    </dgm:pt>
    <dgm:pt modelId="{FE56331C-8203-4BAB-A4B7-EAAF2189955B}">
      <dgm:prSet phldrT="[Text]" custT="1"/>
      <dgm:spPr>
        <a:solidFill>
          <a:schemeClr val="tx2">
            <a:alpha val="90000"/>
          </a:schemeClr>
        </a:solidFill>
      </dgm:spPr>
      <dgm:t>
        <a:bodyPr/>
        <a:lstStyle/>
        <a:p>
          <a:r>
            <a:rPr lang="en-GB" sz="2400" dirty="0" smtClean="0">
              <a:solidFill>
                <a:schemeClr val="bg1"/>
              </a:solidFill>
            </a:rPr>
            <a:t>Quality</a:t>
          </a:r>
          <a:endParaRPr lang="en-GB" sz="2400" dirty="0">
            <a:solidFill>
              <a:schemeClr val="bg1"/>
            </a:solidFill>
          </a:endParaRPr>
        </a:p>
      </dgm:t>
    </dgm:pt>
    <dgm:pt modelId="{60CABC94-3DF3-49BA-A5CC-A0BE0AB67A2C}" type="parTrans" cxnId="{83ACD08B-95F3-48B0-AA5F-11832DCCF834}">
      <dgm:prSet/>
      <dgm:spPr/>
      <dgm:t>
        <a:bodyPr/>
        <a:lstStyle/>
        <a:p>
          <a:endParaRPr lang="en-GB"/>
        </a:p>
      </dgm:t>
    </dgm:pt>
    <dgm:pt modelId="{76000071-5D4F-48B2-892F-CC7BA2B1CDA7}" type="sibTrans" cxnId="{83ACD08B-95F3-48B0-AA5F-11832DCCF834}">
      <dgm:prSet/>
      <dgm:spPr/>
      <dgm:t>
        <a:bodyPr/>
        <a:lstStyle/>
        <a:p>
          <a:endParaRPr lang="en-GB"/>
        </a:p>
      </dgm:t>
    </dgm:pt>
    <dgm:pt modelId="{B8EB98F3-500B-49F3-B915-39FCA0AEC880}">
      <dgm:prSet phldrT="[Text]" custT="1"/>
      <dgm:spPr>
        <a:solidFill>
          <a:schemeClr val="tx2">
            <a:alpha val="90000"/>
          </a:schemeClr>
        </a:solidFill>
      </dgm:spPr>
      <dgm:t>
        <a:bodyPr/>
        <a:lstStyle/>
        <a:p>
          <a:r>
            <a:rPr lang="en-GB" sz="2400" dirty="0" smtClean="0">
              <a:solidFill>
                <a:schemeClr val="bg1"/>
              </a:solidFill>
            </a:rPr>
            <a:t>Spend</a:t>
          </a:r>
          <a:endParaRPr lang="en-GB" sz="2400" dirty="0">
            <a:solidFill>
              <a:schemeClr val="bg1"/>
            </a:solidFill>
          </a:endParaRPr>
        </a:p>
      </dgm:t>
    </dgm:pt>
    <dgm:pt modelId="{50DC9940-D537-48B5-AF62-5C34FC472EE6}" type="parTrans" cxnId="{F82DFFBE-2739-47FC-BE60-8F8AC0363639}">
      <dgm:prSet/>
      <dgm:spPr/>
      <dgm:t>
        <a:bodyPr/>
        <a:lstStyle/>
        <a:p>
          <a:endParaRPr lang="en-GB"/>
        </a:p>
      </dgm:t>
    </dgm:pt>
    <dgm:pt modelId="{1A40BE63-40E9-4180-B9F0-8058689E0191}" type="sibTrans" cxnId="{F82DFFBE-2739-47FC-BE60-8F8AC0363639}">
      <dgm:prSet/>
      <dgm:spPr/>
      <dgm:t>
        <a:bodyPr/>
        <a:lstStyle/>
        <a:p>
          <a:endParaRPr lang="en-GB"/>
        </a:p>
      </dgm:t>
    </dgm:pt>
    <dgm:pt modelId="{8C942E63-137F-4BA2-A538-ED3A0D8D545F}">
      <dgm:prSet phldrT="[Text]" custT="1"/>
      <dgm:spPr>
        <a:solidFill>
          <a:schemeClr val="tx2">
            <a:alpha val="90000"/>
          </a:schemeClr>
        </a:solidFill>
      </dgm:spPr>
      <dgm:t>
        <a:bodyPr/>
        <a:lstStyle/>
        <a:p>
          <a:r>
            <a:rPr lang="en-GB" sz="2400" dirty="0" smtClean="0">
              <a:solidFill>
                <a:schemeClr val="bg1"/>
              </a:solidFill>
            </a:rPr>
            <a:t>Outcome</a:t>
          </a:r>
          <a:endParaRPr lang="en-GB" sz="2400" dirty="0">
            <a:solidFill>
              <a:schemeClr val="bg1"/>
            </a:solidFill>
          </a:endParaRPr>
        </a:p>
      </dgm:t>
    </dgm:pt>
    <dgm:pt modelId="{B53C072E-EEE5-4632-BC65-710FBCEFF1EB}" type="parTrans" cxnId="{C2205F96-A78F-42FC-8915-6215BE14BED1}">
      <dgm:prSet/>
      <dgm:spPr/>
      <dgm:t>
        <a:bodyPr/>
        <a:lstStyle/>
        <a:p>
          <a:endParaRPr lang="en-GB"/>
        </a:p>
      </dgm:t>
    </dgm:pt>
    <dgm:pt modelId="{062A9C0D-5F1C-46D8-BEDC-0B68455EBDEC}" type="sibTrans" cxnId="{C2205F96-A78F-42FC-8915-6215BE14BED1}">
      <dgm:prSet/>
      <dgm:spPr/>
      <dgm:t>
        <a:bodyPr/>
        <a:lstStyle/>
        <a:p>
          <a:endParaRPr lang="en-GB"/>
        </a:p>
      </dgm:t>
    </dgm:pt>
    <dgm:pt modelId="{0103DA8B-6E90-488E-839E-2C57BF4AE125}" type="pres">
      <dgm:prSet presAssocID="{7BACBF21-9AAB-4652-BC11-717A0594CA2D}" presName="compositeShape" presStyleCnt="0">
        <dgm:presLayoutVars>
          <dgm:dir/>
          <dgm:resizeHandles/>
        </dgm:presLayoutVars>
      </dgm:prSet>
      <dgm:spPr/>
    </dgm:pt>
    <dgm:pt modelId="{80586E5B-1552-40DD-BF26-3921146BD84A}" type="pres">
      <dgm:prSet presAssocID="{7BACBF21-9AAB-4652-BC11-717A0594CA2D}" presName="pyramid" presStyleLbl="node1" presStyleIdx="0" presStyleCnt="1" custLinFactNeighborX="8179" custLinFactNeighborY="-959"/>
      <dgm:spPr>
        <a:solidFill>
          <a:schemeClr val="bg2"/>
        </a:solidFill>
      </dgm:spPr>
    </dgm:pt>
    <dgm:pt modelId="{9DEC921D-ADDF-45B2-9338-36BD09F62830}" type="pres">
      <dgm:prSet presAssocID="{7BACBF21-9AAB-4652-BC11-717A0594CA2D}" presName="theList" presStyleCnt="0"/>
      <dgm:spPr/>
    </dgm:pt>
    <dgm:pt modelId="{FA4D1959-3A30-4391-B2C3-D0A12B5FD5BF}" type="pres">
      <dgm:prSet presAssocID="{FE56331C-8203-4BAB-A4B7-EAAF2189955B}" presName="aNode" presStyleLbl="fgAcc1" presStyleIdx="0" presStyleCnt="3" custLinFactY="-1060" custLinFactNeighborX="-34359" custLinFactNeighborY="-100000">
        <dgm:presLayoutVars>
          <dgm:bulletEnabled val="1"/>
        </dgm:presLayoutVars>
      </dgm:prSet>
      <dgm:spPr/>
      <dgm:t>
        <a:bodyPr/>
        <a:lstStyle/>
        <a:p>
          <a:endParaRPr lang="en-GB"/>
        </a:p>
      </dgm:t>
    </dgm:pt>
    <dgm:pt modelId="{ED108011-661D-487D-90D8-E8CA7BDDF9A3}" type="pres">
      <dgm:prSet presAssocID="{FE56331C-8203-4BAB-A4B7-EAAF2189955B}" presName="aSpace" presStyleCnt="0"/>
      <dgm:spPr/>
    </dgm:pt>
    <dgm:pt modelId="{7DD63935-6FE7-421B-930F-6132584B2F33}" type="pres">
      <dgm:prSet presAssocID="{B8EB98F3-500B-49F3-B915-39FCA0AEC880}" presName="aNode" presStyleLbl="fgAcc1" presStyleIdx="1" presStyleCnt="3" custLinFactX="-35893" custLinFactY="121586" custLinFactNeighborX="-100000" custLinFactNeighborY="200000">
        <dgm:presLayoutVars>
          <dgm:bulletEnabled val="1"/>
        </dgm:presLayoutVars>
      </dgm:prSet>
      <dgm:spPr/>
      <dgm:t>
        <a:bodyPr/>
        <a:lstStyle/>
        <a:p>
          <a:endParaRPr lang="en-GB"/>
        </a:p>
      </dgm:t>
    </dgm:pt>
    <dgm:pt modelId="{8EC398EF-5457-433B-AC9D-A5387161B565}" type="pres">
      <dgm:prSet presAssocID="{B8EB98F3-500B-49F3-B915-39FCA0AEC880}" presName="aSpace" presStyleCnt="0"/>
      <dgm:spPr/>
    </dgm:pt>
    <dgm:pt modelId="{7DB2FA6D-ABE7-4083-9EF9-9954F1938A0B}" type="pres">
      <dgm:prSet presAssocID="{8C942E63-137F-4BA2-A538-ED3A0D8D545F}" presName="aNode" presStyleLbl="fgAcc1" presStyleIdx="2" presStyleCnt="3" custScaleX="115546" custLinFactY="18425" custLinFactNeighborX="73151" custLinFactNeighborY="100000">
        <dgm:presLayoutVars>
          <dgm:bulletEnabled val="1"/>
        </dgm:presLayoutVars>
      </dgm:prSet>
      <dgm:spPr/>
      <dgm:t>
        <a:bodyPr/>
        <a:lstStyle/>
        <a:p>
          <a:endParaRPr lang="en-GB"/>
        </a:p>
      </dgm:t>
    </dgm:pt>
    <dgm:pt modelId="{B07FA533-EC11-43FE-9B36-CE58417C7647}" type="pres">
      <dgm:prSet presAssocID="{8C942E63-137F-4BA2-A538-ED3A0D8D545F}" presName="aSpace" presStyleCnt="0"/>
      <dgm:spPr/>
    </dgm:pt>
  </dgm:ptLst>
  <dgm:cxnLst>
    <dgm:cxn modelId="{CE0552C7-446C-4D83-8D3A-D48AFCB96995}" type="presOf" srcId="{7BACBF21-9AAB-4652-BC11-717A0594CA2D}" destId="{0103DA8B-6E90-488E-839E-2C57BF4AE125}" srcOrd="0" destOrd="0" presId="urn:microsoft.com/office/officeart/2005/8/layout/pyramid2"/>
    <dgm:cxn modelId="{8A22624B-BE35-4FDD-B246-404EE8DF0AF6}" type="presOf" srcId="{B8EB98F3-500B-49F3-B915-39FCA0AEC880}" destId="{7DD63935-6FE7-421B-930F-6132584B2F33}" srcOrd="0" destOrd="0" presId="urn:microsoft.com/office/officeart/2005/8/layout/pyramid2"/>
    <dgm:cxn modelId="{C2205F96-A78F-42FC-8915-6215BE14BED1}" srcId="{7BACBF21-9AAB-4652-BC11-717A0594CA2D}" destId="{8C942E63-137F-4BA2-A538-ED3A0D8D545F}" srcOrd="2" destOrd="0" parTransId="{B53C072E-EEE5-4632-BC65-710FBCEFF1EB}" sibTransId="{062A9C0D-5F1C-46D8-BEDC-0B68455EBDEC}"/>
    <dgm:cxn modelId="{F82DFFBE-2739-47FC-BE60-8F8AC0363639}" srcId="{7BACBF21-9AAB-4652-BC11-717A0594CA2D}" destId="{B8EB98F3-500B-49F3-B915-39FCA0AEC880}" srcOrd="1" destOrd="0" parTransId="{50DC9940-D537-48B5-AF62-5C34FC472EE6}" sibTransId="{1A40BE63-40E9-4180-B9F0-8058689E0191}"/>
    <dgm:cxn modelId="{83ACD08B-95F3-48B0-AA5F-11832DCCF834}" srcId="{7BACBF21-9AAB-4652-BC11-717A0594CA2D}" destId="{FE56331C-8203-4BAB-A4B7-EAAF2189955B}" srcOrd="0" destOrd="0" parTransId="{60CABC94-3DF3-49BA-A5CC-A0BE0AB67A2C}" sibTransId="{76000071-5D4F-48B2-892F-CC7BA2B1CDA7}"/>
    <dgm:cxn modelId="{6EE00F9D-B037-4E06-89BB-7AFC4A5CE301}" type="presOf" srcId="{8C942E63-137F-4BA2-A538-ED3A0D8D545F}" destId="{7DB2FA6D-ABE7-4083-9EF9-9954F1938A0B}" srcOrd="0" destOrd="0" presId="urn:microsoft.com/office/officeart/2005/8/layout/pyramid2"/>
    <dgm:cxn modelId="{23044EDF-EC17-46BE-B049-17BAA4B1B0B2}" type="presOf" srcId="{FE56331C-8203-4BAB-A4B7-EAAF2189955B}" destId="{FA4D1959-3A30-4391-B2C3-D0A12B5FD5BF}" srcOrd="0" destOrd="0" presId="urn:microsoft.com/office/officeart/2005/8/layout/pyramid2"/>
    <dgm:cxn modelId="{8F98A3C6-EE76-4D75-94AF-4A9B5A66A166}" type="presParOf" srcId="{0103DA8B-6E90-488E-839E-2C57BF4AE125}" destId="{80586E5B-1552-40DD-BF26-3921146BD84A}" srcOrd="0" destOrd="0" presId="urn:microsoft.com/office/officeart/2005/8/layout/pyramid2"/>
    <dgm:cxn modelId="{09A20EE5-B38F-41A1-BE1C-FB068A8A7C60}" type="presParOf" srcId="{0103DA8B-6E90-488E-839E-2C57BF4AE125}" destId="{9DEC921D-ADDF-45B2-9338-36BD09F62830}" srcOrd="1" destOrd="0" presId="urn:microsoft.com/office/officeart/2005/8/layout/pyramid2"/>
    <dgm:cxn modelId="{385039B4-2B2D-4E4D-AAAA-A960213EA172}" type="presParOf" srcId="{9DEC921D-ADDF-45B2-9338-36BD09F62830}" destId="{FA4D1959-3A30-4391-B2C3-D0A12B5FD5BF}" srcOrd="0" destOrd="0" presId="urn:microsoft.com/office/officeart/2005/8/layout/pyramid2"/>
    <dgm:cxn modelId="{7995C85D-BC3A-4586-ACFA-56DE3E507414}" type="presParOf" srcId="{9DEC921D-ADDF-45B2-9338-36BD09F62830}" destId="{ED108011-661D-487D-90D8-E8CA7BDDF9A3}" srcOrd="1" destOrd="0" presId="urn:microsoft.com/office/officeart/2005/8/layout/pyramid2"/>
    <dgm:cxn modelId="{DE045B34-C401-4DE7-8A00-7D387F79E489}" type="presParOf" srcId="{9DEC921D-ADDF-45B2-9338-36BD09F62830}" destId="{7DD63935-6FE7-421B-930F-6132584B2F33}" srcOrd="2" destOrd="0" presId="urn:microsoft.com/office/officeart/2005/8/layout/pyramid2"/>
    <dgm:cxn modelId="{8F84B102-7ECA-4480-9CAA-5277A0900FFA}" type="presParOf" srcId="{9DEC921D-ADDF-45B2-9338-36BD09F62830}" destId="{8EC398EF-5457-433B-AC9D-A5387161B565}" srcOrd="3" destOrd="0" presId="urn:microsoft.com/office/officeart/2005/8/layout/pyramid2"/>
    <dgm:cxn modelId="{4B2950D2-D81F-4405-B3A4-76688E9298E7}" type="presParOf" srcId="{9DEC921D-ADDF-45B2-9338-36BD09F62830}" destId="{7DB2FA6D-ABE7-4083-9EF9-9954F1938A0B}" srcOrd="4" destOrd="0" presId="urn:microsoft.com/office/officeart/2005/8/layout/pyramid2"/>
    <dgm:cxn modelId="{B4A370E3-715A-4E91-BEF3-BA4AC6D44925}" type="presParOf" srcId="{9DEC921D-ADDF-45B2-9338-36BD09F62830}" destId="{B07FA533-EC11-43FE-9B36-CE58417C7647}"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86E5B-1552-40DD-BF26-3921146BD84A}">
      <dsp:nvSpPr>
        <dsp:cNvPr id="0" name=""/>
        <dsp:cNvSpPr/>
      </dsp:nvSpPr>
      <dsp:spPr>
        <a:xfrm>
          <a:off x="2385267" y="0"/>
          <a:ext cx="2962275" cy="2962275"/>
        </a:xfrm>
        <a:prstGeom prst="triangl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D1959-3A30-4391-B2C3-D0A12B5FD5BF}">
      <dsp:nvSpPr>
        <dsp:cNvPr id="0" name=""/>
        <dsp:cNvSpPr/>
      </dsp:nvSpPr>
      <dsp:spPr>
        <a:xfrm>
          <a:off x="2962545" y="202732"/>
          <a:ext cx="1925478" cy="701226"/>
        </a:xfrm>
        <a:prstGeom prst="roundRect">
          <a:avLst/>
        </a:prstGeom>
        <a:solidFill>
          <a:schemeClr val="tx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bg1"/>
              </a:solidFill>
            </a:rPr>
            <a:t>Quality</a:t>
          </a:r>
          <a:endParaRPr lang="en-GB" sz="2400" kern="1200" dirty="0">
            <a:solidFill>
              <a:schemeClr val="bg1"/>
            </a:solidFill>
          </a:endParaRPr>
        </a:p>
      </dsp:txBody>
      <dsp:txXfrm>
        <a:off x="2996776" y="236963"/>
        <a:ext cx="1857016" cy="632764"/>
      </dsp:txXfrm>
    </dsp:sp>
    <dsp:sp modelId="{7DD63935-6FE7-421B-930F-6132584B2F33}">
      <dsp:nvSpPr>
        <dsp:cNvPr id="0" name=""/>
        <dsp:cNvSpPr/>
      </dsp:nvSpPr>
      <dsp:spPr>
        <a:xfrm>
          <a:off x="1007529" y="2114597"/>
          <a:ext cx="1925478" cy="701226"/>
        </a:xfrm>
        <a:prstGeom prst="roundRect">
          <a:avLst/>
        </a:prstGeom>
        <a:solidFill>
          <a:schemeClr val="tx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bg1"/>
              </a:solidFill>
            </a:rPr>
            <a:t>Spend</a:t>
          </a:r>
          <a:endParaRPr lang="en-GB" sz="2400" kern="1200" dirty="0">
            <a:solidFill>
              <a:schemeClr val="bg1"/>
            </a:solidFill>
          </a:endParaRPr>
        </a:p>
      </dsp:txBody>
      <dsp:txXfrm>
        <a:off x="1041760" y="2148828"/>
        <a:ext cx="1857016" cy="632764"/>
      </dsp:txXfrm>
    </dsp:sp>
    <dsp:sp modelId="{7DB2FA6D-ABE7-4083-9EF9-9954F1938A0B}">
      <dsp:nvSpPr>
        <dsp:cNvPr id="0" name=""/>
        <dsp:cNvSpPr/>
      </dsp:nvSpPr>
      <dsp:spPr>
        <a:xfrm>
          <a:off x="4882960" y="2092431"/>
          <a:ext cx="2224813" cy="701226"/>
        </a:xfrm>
        <a:prstGeom prst="roundRect">
          <a:avLst/>
        </a:prstGeom>
        <a:solidFill>
          <a:schemeClr val="tx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bg1"/>
              </a:solidFill>
            </a:rPr>
            <a:t>Outcome</a:t>
          </a:r>
          <a:endParaRPr lang="en-GB" sz="2400" kern="1200" dirty="0">
            <a:solidFill>
              <a:schemeClr val="bg1"/>
            </a:solidFill>
          </a:endParaRPr>
        </a:p>
      </dsp:txBody>
      <dsp:txXfrm>
        <a:off x="4917191" y="2126662"/>
        <a:ext cx="2156351" cy="63276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6326"/>
          </a:xfrm>
          <a:prstGeom prst="rect">
            <a:avLst/>
          </a:prstGeom>
        </p:spPr>
        <p:txBody>
          <a:bodyPr vert="horz" lIns="91961" tIns="45981" rIns="91961" bIns="45981" rtlCol="0"/>
          <a:lstStyle>
            <a:lvl1pPr algn="l">
              <a:defRPr sz="1200"/>
            </a:lvl1pPr>
          </a:lstStyle>
          <a:p>
            <a:endParaRPr lang="en-US" dirty="0"/>
          </a:p>
        </p:txBody>
      </p:sp>
      <p:sp>
        <p:nvSpPr>
          <p:cNvPr id="3" name="Date Placeholder 2"/>
          <p:cNvSpPr>
            <a:spLocks noGrp="1"/>
          </p:cNvSpPr>
          <p:nvPr>
            <p:ph type="dt" sz="quarter" idx="1"/>
          </p:nvPr>
        </p:nvSpPr>
        <p:spPr>
          <a:xfrm>
            <a:off x="3855981" y="0"/>
            <a:ext cx="2951217" cy="496326"/>
          </a:xfrm>
          <a:prstGeom prst="rect">
            <a:avLst/>
          </a:prstGeom>
        </p:spPr>
        <p:txBody>
          <a:bodyPr vert="horz" lIns="91961" tIns="45981" rIns="91961" bIns="45981" rtlCol="0"/>
          <a:lstStyle>
            <a:lvl1pPr algn="r">
              <a:defRPr sz="1200"/>
            </a:lvl1pPr>
          </a:lstStyle>
          <a:p>
            <a:fld id="{A291D71F-2657-BF40-9BA8-1341E8D62F20}" type="datetime1">
              <a:rPr lang="en-GB" smtClean="0"/>
              <a:t>13/11/2018</a:t>
            </a:fld>
            <a:endParaRPr lang="en-US" dirty="0"/>
          </a:p>
        </p:txBody>
      </p:sp>
      <p:sp>
        <p:nvSpPr>
          <p:cNvPr id="4" name="Footer Placeholder 3"/>
          <p:cNvSpPr>
            <a:spLocks noGrp="1"/>
          </p:cNvSpPr>
          <p:nvPr>
            <p:ph type="ftr" sz="quarter" idx="2"/>
          </p:nvPr>
        </p:nvSpPr>
        <p:spPr>
          <a:xfrm>
            <a:off x="0" y="9441397"/>
            <a:ext cx="2951217" cy="497926"/>
          </a:xfrm>
          <a:prstGeom prst="rect">
            <a:avLst/>
          </a:prstGeom>
        </p:spPr>
        <p:txBody>
          <a:bodyPr vert="horz" lIns="91961" tIns="45981" rIns="91961" bIns="4598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5981" y="9441397"/>
            <a:ext cx="2951217" cy="497926"/>
          </a:xfrm>
          <a:prstGeom prst="rect">
            <a:avLst/>
          </a:prstGeom>
        </p:spPr>
        <p:txBody>
          <a:bodyPr vert="horz" lIns="91961" tIns="45981" rIns="91961" bIns="45981" rtlCol="0" anchor="b"/>
          <a:lstStyle>
            <a:lvl1pPr algn="r">
              <a:defRPr sz="1200"/>
            </a:lvl1pPr>
          </a:lstStyle>
          <a:p>
            <a:fld id="{4F5EE869-81EB-AC4C-B612-80DE4181CDD1}" type="slidenum">
              <a:rPr lang="en-US" smtClean="0"/>
              <a:t>‹#›</a:t>
            </a:fld>
            <a:endParaRPr lang="en-US" dirty="0"/>
          </a:p>
        </p:txBody>
      </p:sp>
    </p:spTree>
    <p:extLst>
      <p:ext uri="{BB962C8B-B14F-4D97-AF65-F5344CB8AC3E}">
        <p14:creationId xmlns:p14="http://schemas.microsoft.com/office/powerpoint/2010/main" val="32424458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6326"/>
          </a:xfrm>
          <a:prstGeom prst="rect">
            <a:avLst/>
          </a:prstGeom>
        </p:spPr>
        <p:txBody>
          <a:bodyPr vert="horz" lIns="91961" tIns="45981" rIns="91961" bIns="45981" rtlCol="0"/>
          <a:lstStyle>
            <a:lvl1pPr algn="l">
              <a:defRPr sz="1200"/>
            </a:lvl1pPr>
          </a:lstStyle>
          <a:p>
            <a:endParaRPr lang="en-US" dirty="0"/>
          </a:p>
        </p:txBody>
      </p:sp>
      <p:sp>
        <p:nvSpPr>
          <p:cNvPr id="3" name="Date Placeholder 2"/>
          <p:cNvSpPr>
            <a:spLocks noGrp="1"/>
          </p:cNvSpPr>
          <p:nvPr>
            <p:ph type="dt" idx="1"/>
          </p:nvPr>
        </p:nvSpPr>
        <p:spPr>
          <a:xfrm>
            <a:off x="3855981" y="0"/>
            <a:ext cx="2951217" cy="496326"/>
          </a:xfrm>
          <a:prstGeom prst="rect">
            <a:avLst/>
          </a:prstGeom>
        </p:spPr>
        <p:txBody>
          <a:bodyPr vert="horz" lIns="91961" tIns="45981" rIns="91961" bIns="45981" rtlCol="0"/>
          <a:lstStyle>
            <a:lvl1pPr algn="r">
              <a:defRPr sz="1200"/>
            </a:lvl1pPr>
          </a:lstStyle>
          <a:p>
            <a:fld id="{937A70F4-2FAD-3E41-BF6C-C5B1EEDE06E7}" type="datetime1">
              <a:rPr lang="en-GB" smtClean="0"/>
              <a:t>13/11/2018</a:t>
            </a:fld>
            <a:endParaRPr lang="en-US" dirty="0"/>
          </a:p>
        </p:txBody>
      </p:sp>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961" tIns="45981" rIns="91961" bIns="45981" rtlCol="0" anchor="ctr"/>
          <a:lstStyle/>
          <a:p>
            <a:endParaRPr lang="en-US" dirty="0"/>
          </a:p>
        </p:txBody>
      </p:sp>
      <p:sp>
        <p:nvSpPr>
          <p:cNvPr id="5" name="Notes Placeholder 4"/>
          <p:cNvSpPr>
            <a:spLocks noGrp="1"/>
          </p:cNvSpPr>
          <p:nvPr>
            <p:ph type="body" sz="quarter" idx="3"/>
          </p:nvPr>
        </p:nvSpPr>
        <p:spPr>
          <a:xfrm>
            <a:off x="680562" y="4721500"/>
            <a:ext cx="5447666" cy="4473336"/>
          </a:xfrm>
          <a:prstGeom prst="rect">
            <a:avLst/>
          </a:prstGeom>
        </p:spPr>
        <p:txBody>
          <a:bodyPr vert="horz" lIns="91961" tIns="45981" rIns="91961" bIns="45981"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1397"/>
            <a:ext cx="2951217" cy="497926"/>
          </a:xfrm>
          <a:prstGeom prst="rect">
            <a:avLst/>
          </a:prstGeom>
        </p:spPr>
        <p:txBody>
          <a:bodyPr vert="horz" lIns="91961" tIns="45981" rIns="91961" bIns="459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5981" y="9441397"/>
            <a:ext cx="2951217" cy="497926"/>
          </a:xfrm>
          <a:prstGeom prst="rect">
            <a:avLst/>
          </a:prstGeom>
        </p:spPr>
        <p:txBody>
          <a:bodyPr vert="horz" lIns="91961" tIns="45981" rIns="91961" bIns="45981" rtlCol="0" anchor="b"/>
          <a:lstStyle>
            <a:lvl1pPr algn="r">
              <a:defRPr sz="1200"/>
            </a:lvl1pPr>
          </a:lstStyle>
          <a:p>
            <a:fld id="{4957A7B8-EAD2-9846-9761-91C91B5D58B6}" type="slidenum">
              <a:rPr lang="en-US" smtClean="0"/>
              <a:t>‹#›</a:t>
            </a:fld>
            <a:endParaRPr lang="en-US" dirty="0"/>
          </a:p>
        </p:txBody>
      </p:sp>
    </p:spTree>
    <p:extLst>
      <p:ext uri="{BB962C8B-B14F-4D97-AF65-F5344CB8AC3E}">
        <p14:creationId xmlns:p14="http://schemas.microsoft.com/office/powerpoint/2010/main" val="10462408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57A7B8-EAD2-9846-9761-91C91B5D58B6}" type="slidenum">
              <a:rPr lang="en-US" smtClean="0"/>
              <a:t>1</a:t>
            </a:fld>
            <a:endParaRPr lang="en-US" dirty="0"/>
          </a:p>
        </p:txBody>
      </p:sp>
    </p:spTree>
    <p:extLst>
      <p:ext uri="{BB962C8B-B14F-4D97-AF65-F5344CB8AC3E}">
        <p14:creationId xmlns:p14="http://schemas.microsoft.com/office/powerpoint/2010/main" val="940494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GB" dirty="0" smtClean="0">
                <a:effectLst/>
              </a:rPr>
              <a:t>Nadine Montgomery claimed medics neglected to give her proper advice which may have led to her son Sam having a safer caesarean birth. </a:t>
            </a:r>
          </a:p>
          <a:p>
            <a:r>
              <a:rPr lang="en-GB" dirty="0" smtClean="0">
                <a:effectLst/>
              </a:rPr>
              <a:t>Mrs Montgomery gave birth to her son in 1999.</a:t>
            </a:r>
          </a:p>
          <a:p>
            <a:r>
              <a:rPr lang="en-GB" dirty="0" smtClean="0">
                <a:effectLst/>
              </a:rPr>
              <a:t>As a result of complications during delivery, Sam was born with severe disabilities.</a:t>
            </a:r>
          </a:p>
          <a:p>
            <a:endParaRPr lang="en-GB" dirty="0" smtClean="0">
              <a:effectLst/>
            </a:endParaRPr>
          </a:p>
          <a:p>
            <a:r>
              <a:rPr lang="en-GB" dirty="0" smtClean="0">
                <a:effectLst/>
              </a:rPr>
              <a:t>The case hinged on whether the health board went far enough in advising Mrs Montgomery, who is small and a Type 1 diabetic, of all the potential risks of giving birth to her son. </a:t>
            </a:r>
          </a:p>
          <a:p>
            <a:r>
              <a:rPr lang="en-GB" dirty="0" smtClean="0">
                <a:effectLst/>
              </a:rPr>
              <a:t>It is recognised that diabetic mothers can give birth to larger than average babies, putting them at risk of complications from traditional births, including shoulder dystocia, where the baby gets stuck. </a:t>
            </a:r>
          </a:p>
          <a:p>
            <a:r>
              <a:rPr lang="en-GB" dirty="0" smtClean="0">
                <a:effectLst/>
              </a:rPr>
              <a:t>In Mrs Montgomery's case, Sam's shoulder became stuck after the delivery of his head. </a:t>
            </a:r>
          </a:p>
          <a:p>
            <a:r>
              <a:rPr lang="en-GB" dirty="0" smtClean="0">
                <a:effectLst/>
              </a:rPr>
              <a:t>The staff performed appropriate manoeuvres to release the shoulder, but during the 12-minute delay, he suffered oxygen deprivation. </a:t>
            </a:r>
          </a:p>
          <a:p>
            <a:r>
              <a:rPr lang="en-GB" dirty="0" smtClean="0">
                <a:effectLst/>
              </a:rPr>
              <a:t>The need for resuscitation resulted in brain damage, leading to cerebral palsy and damage to the nerves which control shoulder, arm and hand movements.</a:t>
            </a:r>
          </a:p>
          <a:p>
            <a:r>
              <a:rPr lang="en-GB" dirty="0" smtClean="0">
                <a:effectLst/>
              </a:rPr>
              <a:t>Mrs Montgomery expressed concerns during pregnancy about her ability to deliver the baby safely. </a:t>
            </a:r>
          </a:p>
          <a:p>
            <a:endParaRPr lang="en-GB" dirty="0"/>
          </a:p>
        </p:txBody>
      </p:sp>
      <p:sp>
        <p:nvSpPr>
          <p:cNvPr id="4" name="Slide Number Placeholder 3"/>
          <p:cNvSpPr>
            <a:spLocks noGrp="1"/>
          </p:cNvSpPr>
          <p:nvPr>
            <p:ph type="sldNum" sz="quarter" idx="10"/>
          </p:nvPr>
        </p:nvSpPr>
        <p:spPr/>
        <p:txBody>
          <a:bodyPr/>
          <a:lstStyle/>
          <a:p>
            <a:pPr>
              <a:defRPr/>
            </a:pPr>
            <a:fld id="{31254A79-71D8-494D-B304-2236C37C9299}" type="slidenum">
              <a:rPr lang="en-GB" smtClean="0"/>
              <a:pPr>
                <a:defRPr/>
              </a:pPr>
              <a:t>17</a:t>
            </a:fld>
            <a:endParaRPr lang="en-GB" dirty="0"/>
          </a:p>
        </p:txBody>
      </p:sp>
    </p:spTree>
    <p:extLst>
      <p:ext uri="{BB962C8B-B14F-4D97-AF65-F5344CB8AC3E}">
        <p14:creationId xmlns:p14="http://schemas.microsoft.com/office/powerpoint/2010/main" val="1304744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defTabSz="459806">
              <a:defRPr/>
            </a:pPr>
            <a:r>
              <a:rPr lang="en-GB" dirty="0" smtClean="0"/>
              <a:t>Shared Decision Making is embedded within the overall pathways of care, with all patients having a collaborative conversation to explore options and risk, and align these with individual value.</a:t>
            </a:r>
          </a:p>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18</a:t>
            </a:fld>
            <a:endParaRPr lang="en-US" dirty="0"/>
          </a:p>
        </p:txBody>
      </p:sp>
    </p:spTree>
    <p:extLst>
      <p:ext uri="{BB962C8B-B14F-4D97-AF65-F5344CB8AC3E}">
        <p14:creationId xmlns:p14="http://schemas.microsoft.com/office/powerpoint/2010/main" val="504815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1254A79-71D8-494D-B304-2236C37C9299}" type="slidenum">
              <a:rPr lang="en-GB" smtClean="0"/>
              <a:pPr>
                <a:defRPr/>
              </a:pPr>
              <a:t>19</a:t>
            </a:fld>
            <a:endParaRPr lang="en-GB" dirty="0"/>
          </a:p>
        </p:txBody>
      </p:sp>
    </p:spTree>
    <p:extLst>
      <p:ext uri="{BB962C8B-B14F-4D97-AF65-F5344CB8AC3E}">
        <p14:creationId xmlns:p14="http://schemas.microsoft.com/office/powerpoint/2010/main" val="2823904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70462"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CAA6EF-AECE-4644-BB0C-F03C83853878}" type="slidenum">
              <a:rPr lang="en-GB" smtClean="0"/>
              <a:t>21</a:t>
            </a:fld>
            <a:endParaRPr lang="en-GB"/>
          </a:p>
        </p:txBody>
      </p:sp>
    </p:spTree>
    <p:extLst>
      <p:ext uri="{BB962C8B-B14F-4D97-AF65-F5344CB8AC3E}">
        <p14:creationId xmlns:p14="http://schemas.microsoft.com/office/powerpoint/2010/main" val="1937266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70462"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CAA6EF-AECE-4644-BB0C-F03C83853878}" type="slidenum">
              <a:rPr lang="en-GB" smtClean="0"/>
              <a:t>22</a:t>
            </a:fld>
            <a:endParaRPr lang="en-GB"/>
          </a:p>
        </p:txBody>
      </p:sp>
    </p:spTree>
    <p:extLst>
      <p:ext uri="{BB962C8B-B14F-4D97-AF65-F5344CB8AC3E}">
        <p14:creationId xmlns:p14="http://schemas.microsoft.com/office/powerpoint/2010/main" val="1937266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24</a:t>
            </a:fld>
            <a:endParaRPr lang="en-US" dirty="0"/>
          </a:p>
        </p:txBody>
      </p:sp>
      <p:sp>
        <p:nvSpPr>
          <p:cNvPr id="5" name="Rectangle 4"/>
          <p:cNvSpPr/>
          <p:nvPr/>
        </p:nvSpPr>
        <p:spPr>
          <a:xfrm>
            <a:off x="1233377" y="2083981"/>
            <a:ext cx="425302" cy="170121"/>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666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GB" dirty="0" smtClean="0"/>
              <a:t>Discuss FCPP-</a:t>
            </a:r>
            <a:r>
              <a:rPr lang="en-GB" baseline="0" dirty="0" smtClean="0"/>
              <a:t> </a:t>
            </a:r>
            <a:r>
              <a:rPr lang="en-GB" b="1" baseline="0" dirty="0" smtClean="0"/>
              <a:t>first contact Physiotherapy practitioner </a:t>
            </a:r>
            <a:endParaRPr lang="en-GB" b="1" dirty="0"/>
          </a:p>
        </p:txBody>
      </p:sp>
      <p:sp>
        <p:nvSpPr>
          <p:cNvPr id="4" name="Slide Number Placeholder 3"/>
          <p:cNvSpPr>
            <a:spLocks noGrp="1"/>
          </p:cNvSpPr>
          <p:nvPr>
            <p:ph type="sldNum" sz="quarter" idx="10"/>
          </p:nvPr>
        </p:nvSpPr>
        <p:spPr/>
        <p:txBody>
          <a:bodyPr/>
          <a:lstStyle/>
          <a:p>
            <a:fld id="{05CAA6EF-AECE-4644-BB0C-F03C83853878}" type="slidenum">
              <a:rPr lang="en-GB" smtClean="0"/>
              <a:t>25</a:t>
            </a:fld>
            <a:endParaRPr lang="en-GB"/>
          </a:p>
        </p:txBody>
      </p:sp>
    </p:spTree>
    <p:extLst>
      <p:ext uri="{BB962C8B-B14F-4D97-AF65-F5344CB8AC3E}">
        <p14:creationId xmlns:p14="http://schemas.microsoft.com/office/powerpoint/2010/main" val="1869940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GB" dirty="0" smtClean="0"/>
              <a:t>This is for the RightCare Approach (just looking at reform process in more detail)</a:t>
            </a:r>
            <a:endParaRPr lang="en-GB" dirty="0"/>
          </a:p>
        </p:txBody>
      </p:sp>
      <p:sp>
        <p:nvSpPr>
          <p:cNvPr id="4" name="Slide Number Placeholder 3"/>
          <p:cNvSpPr>
            <a:spLocks noGrp="1"/>
          </p:cNvSpPr>
          <p:nvPr>
            <p:ph type="sldNum" sz="quarter" idx="10"/>
          </p:nvPr>
        </p:nvSpPr>
        <p:spPr/>
        <p:txBody>
          <a:bodyPr/>
          <a:lstStyle/>
          <a:p>
            <a:fld id="{05CAA6EF-AECE-4644-BB0C-F03C83853878}" type="slidenum">
              <a:rPr lang="en-GB" smtClean="0"/>
              <a:t>3</a:t>
            </a:fld>
            <a:endParaRPr lang="en-GB"/>
          </a:p>
        </p:txBody>
      </p:sp>
    </p:spTree>
    <p:extLst>
      <p:ext uri="{BB962C8B-B14F-4D97-AF65-F5344CB8AC3E}">
        <p14:creationId xmlns:p14="http://schemas.microsoft.com/office/powerpoint/2010/main" val="1930386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xfrm>
            <a:off x="92075" y="746125"/>
            <a:ext cx="6624638"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GB" dirty="0" smtClean="0"/>
              <a:t>Benefits</a:t>
            </a:r>
            <a:r>
              <a:rPr lang="en-GB" baseline="0" dirty="0" smtClean="0"/>
              <a:t> taper off, harm-done-to-treat is a straight line. If value is a balance between the two then there is a point of optimality, beyond which value decreases. At some point the lines cross….</a:t>
            </a:r>
            <a:endParaRPr lang="en-GB" dirty="0"/>
          </a:p>
        </p:txBody>
      </p:sp>
      <p:sp>
        <p:nvSpPr>
          <p:cNvPr id="4" name="Slide Number Placeholder 3"/>
          <p:cNvSpPr>
            <a:spLocks noGrp="1"/>
          </p:cNvSpPr>
          <p:nvPr>
            <p:ph type="sldNum" sz="quarter" idx="10"/>
          </p:nvPr>
        </p:nvSpPr>
        <p:spPr/>
        <p:txBody>
          <a:bodyPr/>
          <a:lstStyle/>
          <a:p>
            <a:fld id="{60ADC5F8-C732-48BB-92C0-6D0EED6A6EF4}"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620698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44995C51-ECE7-9C43-A798-62C417E375AF}" type="slidenum">
              <a:rPr lang="en-US">
                <a:solidFill>
                  <a:prstClr val="black"/>
                </a:solidFill>
              </a:rPr>
              <a:pPr/>
              <a:t>8</a:t>
            </a:fld>
            <a:endParaRPr lang="en-US">
              <a:solidFill>
                <a:prstClr val="black"/>
              </a:solidFill>
            </a:endParaRPr>
          </a:p>
        </p:txBody>
      </p:sp>
      <p:sp>
        <p:nvSpPr>
          <p:cNvPr id="22531" name="Rectangle 2"/>
          <p:cNvSpPr>
            <a:spLocks noGrp="1" noRot="1" noChangeAspect="1" noChangeArrowheads="1" noTextEdit="1"/>
          </p:cNvSpPr>
          <p:nvPr>
            <p:ph type="sldImg"/>
          </p:nvPr>
        </p:nvSpPr>
        <p:spPr bwMode="auto">
          <a:xfrm>
            <a:off x="92075" y="746125"/>
            <a:ext cx="6624638" cy="3727450"/>
          </a:xfrm>
          <a:solidFill>
            <a:srgbClr val="FFFFFF"/>
          </a:solidFill>
          <a:ln>
            <a:solidFill>
              <a:srgbClr val="000000"/>
            </a:solidFill>
            <a:miter lim="800000"/>
            <a:headEnd/>
            <a:tailEnd/>
          </a:ln>
        </p:spPr>
      </p:sp>
      <p:sp>
        <p:nvSpPr>
          <p:cNvPr id="2253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dirty="0" smtClean="0">
                <a:latin typeface="Arial" charset="0"/>
              </a:rPr>
              <a:t>Do we know? We know it isn’t at zero</a:t>
            </a:r>
            <a:r>
              <a:rPr lang="en-US" baseline="0" dirty="0" smtClean="0">
                <a:latin typeface="Arial" charset="0"/>
              </a:rPr>
              <a:t> or negative economic value – so eradicating that activity is a starting point – chemo in the last weeks of life, proportion of hip and knee replacements. Need to find out where this activity is happening = variation data. Add to intervention variation, prevention, detection, management, spend and processing of healthcare variation that we also have and you begin to draw a picture of where an </a:t>
            </a:r>
            <a:r>
              <a:rPr lang="en-US" baseline="0" dirty="0" err="1" smtClean="0">
                <a:latin typeface="Arial" charset="0"/>
              </a:rPr>
              <a:t>organisation</a:t>
            </a:r>
            <a:r>
              <a:rPr lang="en-US" baseline="0" dirty="0" smtClean="0">
                <a:latin typeface="Arial" charset="0"/>
              </a:rPr>
              <a:t>, health economy or system is regularly at the wrong end of the variation scale. This is Where to Look for optimal improvement…</a:t>
            </a:r>
            <a:endParaRPr lang="en-US" dirty="0">
              <a:latin typeface="Arial" charset="0"/>
            </a:endParaRPr>
          </a:p>
        </p:txBody>
      </p:sp>
    </p:spTree>
    <p:extLst>
      <p:ext uri="{BB962C8B-B14F-4D97-AF65-F5344CB8AC3E}">
        <p14:creationId xmlns:p14="http://schemas.microsoft.com/office/powerpoint/2010/main" val="154374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xfrm>
            <a:off x="92075" y="746125"/>
            <a:ext cx="6624638"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Low CHD prevalence </a:t>
            </a:r>
          </a:p>
          <a:p>
            <a:r>
              <a:rPr lang="en-GB" dirty="0" smtClean="0"/>
              <a:t>Low elective spend </a:t>
            </a:r>
          </a:p>
          <a:p>
            <a:r>
              <a:rPr lang="en-GB" dirty="0" smtClean="0"/>
              <a:t>High Non elective spend </a:t>
            </a:r>
          </a:p>
          <a:p>
            <a:r>
              <a:rPr lang="en-GB" dirty="0" smtClean="0"/>
              <a:t>High mortality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keep</a:t>
            </a:r>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10</a:t>
            </a:fld>
            <a:endParaRPr lang="en-US"/>
          </a:p>
        </p:txBody>
      </p:sp>
    </p:spTree>
    <p:extLst>
      <p:ext uri="{BB962C8B-B14F-4D97-AF65-F5344CB8AC3E}">
        <p14:creationId xmlns:p14="http://schemas.microsoft.com/office/powerpoint/2010/main" val="2334445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GB" dirty="0"/>
              <a:t>STP automation tool v3.12 </a:t>
            </a:r>
            <a:r>
              <a:rPr lang="en-GB" dirty="0" err="1"/>
              <a:t>Resp</a:t>
            </a:r>
            <a:r>
              <a:rPr lang="en-GB" dirty="0"/>
              <a:t> (2018-03-02)</a:t>
            </a:r>
          </a:p>
          <a:p>
            <a:r>
              <a:rPr lang="en-GB" dirty="0"/>
              <a:t>H:\Transformation\Pillar 4- Enablers\</a:t>
            </a:r>
            <a:r>
              <a:rPr lang="en-GB" dirty="0" err="1"/>
              <a:t>RightCare</a:t>
            </a:r>
            <a:r>
              <a:rPr lang="en-GB" dirty="0"/>
              <a:t>\Analysts\5. Local ad </a:t>
            </a:r>
            <a:r>
              <a:rPr lang="en-GB" dirty="0" err="1"/>
              <a:t>hocs</a:t>
            </a:r>
            <a:r>
              <a:rPr lang="en-GB" dirty="0"/>
              <a:t>\06-2018 - Fiona </a:t>
            </a:r>
            <a:r>
              <a:rPr lang="en-GB" dirty="0" err="1"/>
              <a:t>Ottewell</a:t>
            </a:r>
            <a:r>
              <a:rPr lang="en-GB" dirty="0"/>
              <a:t> - CNE Respiratory Insight Pack\Data and Charts</a:t>
            </a:r>
          </a:p>
        </p:txBody>
      </p:sp>
      <p:sp>
        <p:nvSpPr>
          <p:cNvPr id="4" name="Slide Number Placeholder 3"/>
          <p:cNvSpPr>
            <a:spLocks noGrp="1"/>
          </p:cNvSpPr>
          <p:nvPr>
            <p:ph type="sldNum" sz="quarter" idx="10"/>
          </p:nvPr>
        </p:nvSpPr>
        <p:spPr/>
        <p:txBody>
          <a:bodyPr/>
          <a:lstStyle/>
          <a:p>
            <a:fld id="{4957A7B8-EAD2-9846-9761-91C91B5D58B6}" type="slidenum">
              <a:rPr lang="en-US" smtClean="0"/>
              <a:t>12</a:t>
            </a:fld>
            <a:endParaRPr lang="en-US" dirty="0"/>
          </a:p>
        </p:txBody>
      </p:sp>
    </p:spTree>
    <p:extLst>
      <p:ext uri="{BB962C8B-B14F-4D97-AF65-F5344CB8AC3E}">
        <p14:creationId xmlns:p14="http://schemas.microsoft.com/office/powerpoint/2010/main" val="226088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1254A79-71D8-494D-B304-2236C37C9299}" type="slidenum">
              <a:rPr lang="en-GB" smtClean="0"/>
              <a:pPr>
                <a:defRPr/>
              </a:pPr>
              <a:t>16</a:t>
            </a:fld>
            <a:endParaRPr lang="en-GB" dirty="0"/>
          </a:p>
        </p:txBody>
      </p:sp>
    </p:spTree>
    <p:extLst>
      <p:ext uri="{BB962C8B-B14F-4D97-AF65-F5344CB8AC3E}">
        <p14:creationId xmlns:p14="http://schemas.microsoft.com/office/powerpoint/2010/main" val="1304744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58" t="60453" r="6038" b="15420"/>
          <a:stretch/>
        </p:blipFill>
        <p:spPr>
          <a:xfrm>
            <a:off x="0" y="1918504"/>
            <a:ext cx="8858366" cy="3224996"/>
          </a:xfrm>
          <a:prstGeom prst="rect">
            <a:avLst/>
          </a:prstGeom>
        </p:spPr>
      </p:pic>
      <p:sp>
        <p:nvSpPr>
          <p:cNvPr id="5" name="Title 1"/>
          <p:cNvSpPr>
            <a:spLocks noGrp="1"/>
          </p:cNvSpPr>
          <p:nvPr>
            <p:ph type="title"/>
          </p:nvPr>
        </p:nvSpPr>
        <p:spPr>
          <a:xfrm>
            <a:off x="457200" y="727303"/>
            <a:ext cx="7014754" cy="1101497"/>
          </a:xfrm>
        </p:spPr>
        <p:txBody>
          <a:bodyPr lIns="0" tIns="0" rIns="0" bIns="0" anchor="t">
            <a:noAutofit/>
          </a:bodyPr>
          <a:lstStyle>
            <a:lvl1pPr>
              <a:defRPr sz="3200">
                <a:solidFill>
                  <a:schemeClr val="tx2"/>
                </a:solidFill>
              </a:defRPr>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1828800"/>
            <a:ext cx="7014754" cy="563443"/>
          </a:xfrm>
        </p:spPr>
        <p:txBody>
          <a:bodyPr lIns="0" tIns="0" rIns="0" bIns="0" anchor="t">
            <a:normAutofit/>
          </a:bodyPr>
          <a:lstStyle>
            <a:lvl1pPr marL="0" indent="0">
              <a:buFontTx/>
              <a:buNone/>
              <a:defRPr sz="2400">
                <a:solidFill>
                  <a:schemeClr val="tx2"/>
                </a:solidFill>
              </a:defRPr>
            </a:lvl1pPr>
          </a:lstStyle>
          <a:p>
            <a:pPr lvl="0"/>
            <a:r>
              <a:rPr lang="en-US" dirty="0"/>
              <a:t>Sub heading</a:t>
            </a:r>
          </a:p>
        </p:txBody>
      </p:sp>
      <p:sp>
        <p:nvSpPr>
          <p:cNvPr id="8" name="Content Placeholder 19"/>
          <p:cNvSpPr>
            <a:spLocks noGrp="1"/>
          </p:cNvSpPr>
          <p:nvPr>
            <p:ph sz="quarter" idx="12" hasCustomPrompt="1"/>
          </p:nvPr>
        </p:nvSpPr>
        <p:spPr>
          <a:xfrm>
            <a:off x="457203" y="2392243"/>
            <a:ext cx="4359965" cy="360399"/>
          </a:xfrm>
        </p:spPr>
        <p:txBody>
          <a:bodyPr lIns="0" tIns="0" rIns="0" bIns="0" anchor="t">
            <a:noAutofit/>
          </a:bodyPr>
          <a:lstStyle>
            <a:lvl1pPr marL="0" indent="0">
              <a:buFontTx/>
              <a:buNone/>
              <a:defRPr sz="1400">
                <a:solidFill>
                  <a:schemeClr val="accent3"/>
                </a:solidFill>
              </a:defRPr>
            </a:lvl1pPr>
          </a:lstStyle>
          <a:p>
            <a:pPr lvl="0"/>
            <a:r>
              <a:rPr lang="en-US" dirty="0"/>
              <a:t>Insert date</a:t>
            </a:r>
          </a:p>
        </p:txBody>
      </p:sp>
    </p:spTree>
    <p:extLst>
      <p:ext uri="{BB962C8B-B14F-4D97-AF65-F5344CB8AC3E}">
        <p14:creationId xmlns:p14="http://schemas.microsoft.com/office/powerpoint/2010/main" val="421820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10"/>
          </p:nvPr>
        </p:nvSpPr>
        <p:spPr>
          <a:xfrm>
            <a:off x="246529" y="4754097"/>
            <a:ext cx="2133600" cy="273844"/>
          </a:xfrm>
        </p:spPr>
        <p:txBody>
          <a:bodyPr/>
          <a:lstStyle>
            <a:lvl1pPr>
              <a:defRPr sz="1400" b="1"/>
            </a:lvl1pPr>
          </a:lstStyle>
          <a:p>
            <a:fld id="{902D5018-2030-2046-84FC-87E41EA86E42}" type="slidenum">
              <a:rPr lang="en-US" smtClean="0">
                <a:solidFill>
                  <a:srgbClr val="0072C6"/>
                </a:solidFill>
              </a:rPr>
              <a:pPr/>
              <a:t>‹#›</a:t>
            </a:fld>
            <a:endParaRPr lang="en-US" dirty="0">
              <a:solidFill>
                <a:srgbClr val="0072C6"/>
              </a:solidFill>
            </a:endParaRPr>
          </a:p>
        </p:txBody>
      </p:sp>
      <p:sp>
        <p:nvSpPr>
          <p:cNvPr id="6" name="Title 1"/>
          <p:cNvSpPr>
            <a:spLocks noGrp="1"/>
          </p:cNvSpPr>
          <p:nvPr>
            <p:ph type="title"/>
          </p:nvPr>
        </p:nvSpPr>
        <p:spPr>
          <a:xfrm>
            <a:off x="228602" y="189282"/>
            <a:ext cx="7678269" cy="500794"/>
          </a:xfrm>
        </p:spPr>
        <p:txBody>
          <a:bodyPr>
            <a:normAutofit/>
          </a:bodyPr>
          <a:lstStyle>
            <a:lvl1pPr>
              <a:defRPr sz="2800"/>
            </a:lvl1pPr>
          </a:lstStyle>
          <a:p>
            <a:r>
              <a:rPr lang="en-US"/>
              <a:t>Click to edit Master title style</a:t>
            </a:r>
          </a:p>
        </p:txBody>
      </p:sp>
    </p:spTree>
    <p:extLst>
      <p:ext uri="{BB962C8B-B14F-4D97-AF65-F5344CB8AC3E}">
        <p14:creationId xmlns:p14="http://schemas.microsoft.com/office/powerpoint/2010/main" val="1246716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fld id="{8DB959E2-59E4-4CC3-B973-17158AE9F9CA}" type="datetime1">
              <a:rPr lang="en-US"/>
              <a:pPr>
                <a:defRPr/>
              </a:pPr>
              <a:t>11/13/2018</a:t>
            </a:fld>
            <a:endParaRPr lang="en-US" dirty="0"/>
          </a:p>
        </p:txBody>
      </p:sp>
      <p:sp>
        <p:nvSpPr>
          <p:cNvPr id="6"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C5EE358-5927-471D-8DBB-2615D0688760}" type="slidenum">
              <a:rPr lang="en-US"/>
              <a:pPr>
                <a:defRPr/>
              </a:pPr>
              <a:t>‹#›</a:t>
            </a:fld>
            <a:endParaRPr lang="en-US" dirty="0"/>
          </a:p>
        </p:txBody>
      </p:sp>
    </p:spTree>
    <p:extLst>
      <p:ext uri="{BB962C8B-B14F-4D97-AF65-F5344CB8AC3E}">
        <p14:creationId xmlns:p14="http://schemas.microsoft.com/office/powerpoint/2010/main" val="676462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91"/>
            <a:ext cx="2133600" cy="273844"/>
          </a:xfrm>
          <a:prstGeom prst="rect">
            <a:avLst/>
          </a:prstGeom>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a:xfrm>
            <a:off x="900114" y="4731547"/>
            <a:ext cx="8064375" cy="411956"/>
          </a:xfrm>
          <a:prstGeom prst="rect">
            <a:avLst/>
          </a:prstGeom>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6976DD8-92BC-46A6-833A-A15F4EB7E3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1525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4482306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tart - 1">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5" name="Picture 14"/>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58" t="60453" r="6038" b="15420"/>
          <a:stretch/>
        </p:blipFill>
        <p:spPr>
          <a:xfrm>
            <a:off x="0" y="1918505"/>
            <a:ext cx="8858366" cy="322499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7262" y="4604"/>
            <a:ext cx="2856738" cy="1282319"/>
          </a:xfrm>
          <a:prstGeom prst="rect">
            <a:avLst/>
          </a:prstGeom>
        </p:spPr>
      </p:pic>
      <p:sp>
        <p:nvSpPr>
          <p:cNvPr id="10" name="Title 1"/>
          <p:cNvSpPr>
            <a:spLocks noGrp="1"/>
          </p:cNvSpPr>
          <p:nvPr>
            <p:ph type="title"/>
          </p:nvPr>
        </p:nvSpPr>
        <p:spPr>
          <a:xfrm>
            <a:off x="457200" y="727303"/>
            <a:ext cx="7014754" cy="1101497"/>
          </a:xfrm>
        </p:spPr>
        <p:txBody>
          <a:bodyPr lIns="0" tIns="0" rIns="0" bIns="0" anchor="t">
            <a:noAutofit/>
          </a:bodyPr>
          <a:lstStyle>
            <a:lvl1pPr>
              <a:defRPr sz="3200">
                <a:solidFill>
                  <a:schemeClr val="bg1"/>
                </a:solidFill>
              </a:defRPr>
            </a:lvl1pPr>
          </a:lstStyle>
          <a:p>
            <a:r>
              <a:rPr lang="en-GB" dirty="0"/>
              <a:t>Click to edit Master title style</a:t>
            </a:r>
            <a:endParaRPr lang="en-US" dirty="0"/>
          </a:p>
        </p:txBody>
      </p:sp>
      <p:sp>
        <p:nvSpPr>
          <p:cNvPr id="11" name="Content Placeholder 19"/>
          <p:cNvSpPr>
            <a:spLocks noGrp="1"/>
          </p:cNvSpPr>
          <p:nvPr>
            <p:ph sz="quarter" idx="11" hasCustomPrompt="1"/>
          </p:nvPr>
        </p:nvSpPr>
        <p:spPr>
          <a:xfrm>
            <a:off x="457200" y="1828800"/>
            <a:ext cx="7014754" cy="563443"/>
          </a:xfrm>
        </p:spPr>
        <p:txBody>
          <a:bodyPr lIns="0" tIns="0" rIns="0" bIns="0" anchor="t">
            <a:normAutofit/>
          </a:bodyPr>
          <a:lstStyle>
            <a:lvl1pPr marL="0" indent="0">
              <a:buFontTx/>
              <a:buNone/>
              <a:defRPr sz="2400">
                <a:solidFill>
                  <a:schemeClr val="bg1"/>
                </a:solidFill>
              </a:defRPr>
            </a:lvl1pPr>
          </a:lstStyle>
          <a:p>
            <a:pPr lvl="0"/>
            <a:r>
              <a:rPr lang="en-US" dirty="0"/>
              <a:t>Sub heading</a:t>
            </a:r>
          </a:p>
        </p:txBody>
      </p:sp>
      <p:sp>
        <p:nvSpPr>
          <p:cNvPr id="12" name="Content Placeholder 19"/>
          <p:cNvSpPr>
            <a:spLocks noGrp="1"/>
          </p:cNvSpPr>
          <p:nvPr>
            <p:ph sz="quarter" idx="12" hasCustomPrompt="1"/>
          </p:nvPr>
        </p:nvSpPr>
        <p:spPr>
          <a:xfrm>
            <a:off x="457203" y="2392243"/>
            <a:ext cx="4359965" cy="360399"/>
          </a:xfrm>
        </p:spPr>
        <p:txBody>
          <a:bodyPr lIns="0" tIns="0" rIns="0" bIns="0" anchor="t">
            <a:noAutofit/>
          </a:bodyPr>
          <a:lstStyle>
            <a:lvl1pPr marL="0" indent="0">
              <a:buFontTx/>
              <a:buNone/>
              <a:defRPr sz="1400">
                <a:solidFill>
                  <a:schemeClr val="bg1"/>
                </a:solidFill>
              </a:defRPr>
            </a:lvl1pPr>
          </a:lstStyle>
          <a:p>
            <a:pPr lvl="0"/>
            <a:r>
              <a:rPr lang="en-US" dirty="0"/>
              <a:t>Insert date</a:t>
            </a:r>
          </a:p>
        </p:txBody>
      </p:sp>
    </p:spTree>
    <p:extLst>
      <p:ext uri="{BB962C8B-B14F-4D97-AF65-F5344CB8AC3E}">
        <p14:creationId xmlns:p14="http://schemas.microsoft.com/office/powerpoint/2010/main" val="2836491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start - 2">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258" t="60453" r="6038" b="15420"/>
          <a:stretch/>
        </p:blipFill>
        <p:spPr>
          <a:xfrm>
            <a:off x="0" y="1918504"/>
            <a:ext cx="8858366" cy="3224996"/>
          </a:xfrm>
          <a:prstGeom prst="rect">
            <a:avLst/>
          </a:prstGeom>
        </p:spPr>
      </p:pic>
      <p:sp>
        <p:nvSpPr>
          <p:cNvPr id="7" name="Title 1"/>
          <p:cNvSpPr>
            <a:spLocks noGrp="1"/>
          </p:cNvSpPr>
          <p:nvPr>
            <p:ph type="title"/>
          </p:nvPr>
        </p:nvSpPr>
        <p:spPr>
          <a:xfrm>
            <a:off x="457200" y="727303"/>
            <a:ext cx="6962503" cy="1101497"/>
          </a:xfrm>
        </p:spPr>
        <p:txBody>
          <a:bodyPr lIns="0" tIns="0" rIns="0" bIns="0" anchor="t">
            <a:noAutofit/>
          </a:bodyPr>
          <a:lstStyle>
            <a:lvl1pPr>
              <a:defRPr sz="3200">
                <a:solidFill>
                  <a:schemeClr val="bg2"/>
                </a:solidFill>
              </a:defRPr>
            </a:lvl1pPr>
          </a:lstStyle>
          <a:p>
            <a:r>
              <a:rPr lang="en-GB" dirty="0"/>
              <a:t>Click to edit Master title style</a:t>
            </a:r>
            <a:endParaRPr lang="en-US" dirty="0"/>
          </a:p>
        </p:txBody>
      </p:sp>
      <p:sp>
        <p:nvSpPr>
          <p:cNvPr id="8" name="Content Placeholder 19"/>
          <p:cNvSpPr>
            <a:spLocks noGrp="1"/>
          </p:cNvSpPr>
          <p:nvPr>
            <p:ph sz="quarter" idx="11" hasCustomPrompt="1"/>
          </p:nvPr>
        </p:nvSpPr>
        <p:spPr>
          <a:xfrm>
            <a:off x="457200" y="1828800"/>
            <a:ext cx="6962503" cy="563443"/>
          </a:xfrm>
        </p:spPr>
        <p:txBody>
          <a:bodyPr lIns="0" tIns="0" rIns="0" bIns="0" anchor="t">
            <a:normAutofit/>
          </a:bodyPr>
          <a:lstStyle>
            <a:lvl1pPr marL="0" indent="0">
              <a:buFontTx/>
              <a:buNone/>
              <a:defRPr sz="2400">
                <a:solidFill>
                  <a:schemeClr val="bg2"/>
                </a:solidFill>
              </a:defRPr>
            </a:lvl1pPr>
          </a:lstStyle>
          <a:p>
            <a:pPr lvl="0"/>
            <a:r>
              <a:rPr lang="en-US" dirty="0"/>
              <a:t>Sub heading</a:t>
            </a:r>
          </a:p>
        </p:txBody>
      </p:sp>
      <p:sp>
        <p:nvSpPr>
          <p:cNvPr id="9" name="Content Placeholder 19"/>
          <p:cNvSpPr>
            <a:spLocks noGrp="1"/>
          </p:cNvSpPr>
          <p:nvPr>
            <p:ph sz="quarter" idx="12" hasCustomPrompt="1"/>
          </p:nvPr>
        </p:nvSpPr>
        <p:spPr>
          <a:xfrm>
            <a:off x="457203" y="2392243"/>
            <a:ext cx="4359965" cy="360399"/>
          </a:xfrm>
        </p:spPr>
        <p:txBody>
          <a:bodyPr lIns="0" tIns="0" rIns="0" bIns="0" anchor="t">
            <a:noAutofit/>
          </a:bodyPr>
          <a:lstStyle>
            <a:lvl1pPr marL="0" indent="0">
              <a:buFontTx/>
              <a:buNone/>
              <a:defRPr sz="1400">
                <a:solidFill>
                  <a:schemeClr val="accent3"/>
                </a:solidFill>
              </a:defRPr>
            </a:lvl1pPr>
          </a:lstStyle>
          <a:p>
            <a:pPr lvl="0"/>
            <a:r>
              <a:rPr lang="en-US" dirty="0"/>
              <a:t>Insert date</a:t>
            </a:r>
          </a:p>
        </p:txBody>
      </p:sp>
    </p:spTree>
    <p:extLst>
      <p:ext uri="{BB962C8B-B14F-4D97-AF65-F5344CB8AC3E}">
        <p14:creationId xmlns:p14="http://schemas.microsoft.com/office/powerpoint/2010/main" val="30856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1">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0" tIns="0" rIns="0" bIns="0"/>
          <a:lstStyle>
            <a:lvl1pPr marL="0" indent="0">
              <a:buFontTx/>
              <a:buNone/>
              <a:defRPr/>
            </a:lvl1pPr>
            <a:lvl2pPr marL="357179" indent="-179384">
              <a:tabLst/>
              <a:defRPr/>
            </a:lvl2pPr>
            <a:lvl3pPr marL="536561" indent="-179384">
              <a:tabLst/>
              <a:defRPr/>
            </a:lvl3pPr>
            <a:lvl4pPr marL="715945" indent="-179384">
              <a:tabLst/>
              <a:defRPr/>
            </a:lvl4pPr>
            <a:lvl5pPr marL="888978" indent="-173034">
              <a:tabLs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1"/>
          <p:cNvSpPr>
            <a:spLocks noGrp="1"/>
          </p:cNvSpPr>
          <p:nvPr>
            <p:ph type="title"/>
          </p:nvPr>
        </p:nvSpPr>
        <p:spPr>
          <a:xfrm>
            <a:off x="457204" y="562434"/>
            <a:ext cx="7356815" cy="500794"/>
          </a:xfrm>
        </p:spPr>
        <p:txBody>
          <a:bodyPr lIns="0" tIns="0" rIns="0" bIns="0"/>
          <a:lstStyle/>
          <a:p>
            <a:r>
              <a:rPr lang="en-GB" dirty="0"/>
              <a:t>Click to edit Master title style</a:t>
            </a:r>
            <a:endParaRPr lang="en-US" dirty="0"/>
          </a:p>
        </p:txBody>
      </p:sp>
      <p:sp>
        <p:nvSpPr>
          <p:cNvPr id="5" name="Slide Number Placeholder 5"/>
          <p:cNvSpPr>
            <a:spLocks noGrp="1"/>
          </p:cNvSpPr>
          <p:nvPr>
            <p:ph type="sldNum" sz="quarter" idx="4"/>
          </p:nvPr>
        </p:nvSpPr>
        <p:spPr>
          <a:xfrm>
            <a:off x="6747219" y="4692976"/>
            <a:ext cx="2133600" cy="273844"/>
          </a:xfrm>
          <a:prstGeom prst="rect">
            <a:avLst/>
          </a:prstGeom>
        </p:spPr>
        <p:txBody>
          <a:bodyPr vert="horz" lIns="0" tIns="0" rIns="0" bIns="0" rtlCol="0" anchor="ctr"/>
          <a:lstStyle>
            <a:lvl1pPr algn="r">
              <a:defRPr sz="1200">
                <a:solidFill>
                  <a:schemeClr val="tx2"/>
                </a:solidFill>
                <a:latin typeface="Arial"/>
                <a:cs typeface="Arial"/>
              </a:defRPr>
            </a:lvl1pPr>
          </a:lstStyle>
          <a:p>
            <a:fld id="{61E112CC-F5C7-5E43-8EAA-F554FEB5E453}" type="slidenum">
              <a:rPr lang="en-US" smtClean="0"/>
              <a:pPr/>
              <a:t>‹#›</a:t>
            </a:fld>
            <a:endParaRPr lang="en-US" dirty="0"/>
          </a:p>
        </p:txBody>
      </p:sp>
    </p:spTree>
    <p:extLst>
      <p:ext uri="{BB962C8B-B14F-4D97-AF65-F5344CB8AC3E}">
        <p14:creationId xmlns:p14="http://schemas.microsoft.com/office/powerpoint/2010/main" val="201748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258" t="60453" r="6038" b="15420"/>
          <a:stretch/>
        </p:blipFill>
        <p:spPr>
          <a:xfrm>
            <a:off x="0" y="1918504"/>
            <a:ext cx="8858366" cy="3224996"/>
          </a:xfrm>
          <a:prstGeom prst="rect">
            <a:avLst/>
          </a:prstGeom>
        </p:spPr>
      </p:pic>
      <p:sp>
        <p:nvSpPr>
          <p:cNvPr id="6" name="Title 1"/>
          <p:cNvSpPr>
            <a:spLocks noGrp="1"/>
          </p:cNvSpPr>
          <p:nvPr>
            <p:ph type="title"/>
          </p:nvPr>
        </p:nvSpPr>
        <p:spPr>
          <a:xfrm>
            <a:off x="457204" y="562434"/>
            <a:ext cx="7356815" cy="500794"/>
          </a:xfrm>
        </p:spPr>
        <p:txBody>
          <a:bodyPr lIns="0" tIns="0" rIns="0"/>
          <a:lstStyle/>
          <a:p>
            <a:r>
              <a:rPr lang="en-GB" dirty="0"/>
              <a:t>Click to edit Master title style</a:t>
            </a:r>
            <a:endParaRPr lang="en-US" dirty="0"/>
          </a:p>
        </p:txBody>
      </p:sp>
      <p:sp>
        <p:nvSpPr>
          <p:cNvPr id="8" name="Content Placeholder 2"/>
          <p:cNvSpPr>
            <a:spLocks noGrp="1"/>
          </p:cNvSpPr>
          <p:nvPr>
            <p:ph idx="1"/>
          </p:nvPr>
        </p:nvSpPr>
        <p:spPr>
          <a:xfrm>
            <a:off x="457203" y="1260221"/>
            <a:ext cx="7841707" cy="2963052"/>
          </a:xfrm>
        </p:spPr>
        <p:txBody>
          <a:bodyPr lIns="0" tIns="0" rIns="0"/>
          <a:lstStyle>
            <a:lvl1pPr marL="0" indent="0">
              <a:buFontTx/>
              <a:buNone/>
              <a:defRPr/>
            </a:lvl1pPr>
            <a:lvl2pPr marL="357179" indent="-179384">
              <a:tabLst/>
              <a:defRPr/>
            </a:lvl2pPr>
            <a:lvl3pPr marL="536561" indent="-179384">
              <a:tabLst/>
              <a:defRPr/>
            </a:lvl3pPr>
            <a:lvl4pPr marL="715945" indent="-179384">
              <a:tabLst/>
              <a:defRPr/>
            </a:lvl4pPr>
            <a:lvl5pPr marL="888978" indent="-173034">
              <a:tabLs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Slide Number Placeholder 5"/>
          <p:cNvSpPr>
            <a:spLocks noGrp="1"/>
          </p:cNvSpPr>
          <p:nvPr>
            <p:ph type="sldNum" sz="quarter" idx="4"/>
          </p:nvPr>
        </p:nvSpPr>
        <p:spPr>
          <a:xfrm>
            <a:off x="6747219" y="4692976"/>
            <a:ext cx="2133600" cy="273844"/>
          </a:xfrm>
          <a:prstGeom prst="rect">
            <a:avLst/>
          </a:prstGeom>
        </p:spPr>
        <p:txBody>
          <a:bodyPr vert="horz" lIns="0" tIns="0" rIns="0" bIns="45720" rtlCol="0" anchor="ctr"/>
          <a:lstStyle>
            <a:lvl1pPr algn="r">
              <a:defRPr sz="1200">
                <a:solidFill>
                  <a:schemeClr val="tx2"/>
                </a:solidFill>
                <a:latin typeface="Arial"/>
                <a:cs typeface="Arial"/>
              </a:defRPr>
            </a:lvl1pPr>
          </a:lstStyle>
          <a:p>
            <a:fld id="{61E112CC-F5C7-5E43-8EAA-F554FEB5E453}" type="slidenum">
              <a:rPr lang="en-US" smtClean="0"/>
              <a:pPr/>
              <a:t>‹#›</a:t>
            </a:fld>
            <a:endParaRPr lang="en-US" dirty="0"/>
          </a:p>
        </p:txBody>
      </p:sp>
    </p:spTree>
    <p:extLst>
      <p:ext uri="{BB962C8B-B14F-4D97-AF65-F5344CB8AC3E}">
        <p14:creationId xmlns:p14="http://schemas.microsoft.com/office/powerpoint/2010/main" val="1577180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lligence content slide">
    <p:spTree>
      <p:nvGrpSpPr>
        <p:cNvPr id="1" name=""/>
        <p:cNvGrpSpPr/>
        <p:nvPr/>
      </p:nvGrpSpPr>
      <p:grpSpPr>
        <a:xfrm>
          <a:off x="0" y="0"/>
          <a:ext cx="0" cy="0"/>
          <a:chOff x="0" y="0"/>
          <a:chExt cx="0" cy="0"/>
        </a:xfrm>
      </p:grpSpPr>
      <p:sp>
        <p:nvSpPr>
          <p:cNvPr id="6" name="Title 1"/>
          <p:cNvSpPr>
            <a:spLocks noGrp="1"/>
          </p:cNvSpPr>
          <p:nvPr>
            <p:ph type="title"/>
          </p:nvPr>
        </p:nvSpPr>
        <p:spPr>
          <a:xfrm>
            <a:off x="457204" y="562434"/>
            <a:ext cx="7356815" cy="500794"/>
          </a:xfrm>
        </p:spPr>
        <p:txBody>
          <a:bodyPr lIns="0" tIns="0" rIns="0" bIns="0"/>
          <a:lstStyle/>
          <a:p>
            <a:r>
              <a:rPr lang="en-GB" dirty="0"/>
              <a:t>Click to edit Master title style</a:t>
            </a:r>
            <a:endParaRPr lang="en-US" dirty="0"/>
          </a:p>
        </p:txBody>
      </p:sp>
      <p:sp>
        <p:nvSpPr>
          <p:cNvPr id="8" name="Content Placeholder 2"/>
          <p:cNvSpPr>
            <a:spLocks noGrp="1"/>
          </p:cNvSpPr>
          <p:nvPr>
            <p:ph idx="1"/>
          </p:nvPr>
        </p:nvSpPr>
        <p:spPr>
          <a:xfrm>
            <a:off x="457203" y="1260221"/>
            <a:ext cx="7841707" cy="2963052"/>
          </a:xfrm>
        </p:spPr>
        <p:txBody>
          <a:bodyPr lIns="0" tIns="0" rIns="0" bIns="0"/>
          <a:lstStyle>
            <a:lvl1pPr marL="0" indent="0">
              <a:buFontTx/>
              <a:buNone/>
              <a:defRPr/>
            </a:lvl1pPr>
            <a:lvl2pPr marL="357179" indent="-179384">
              <a:tabLst/>
              <a:defRPr/>
            </a:lvl2pPr>
            <a:lvl3pPr marL="536561" indent="-179384">
              <a:tabLst/>
              <a:defRPr/>
            </a:lvl3pPr>
            <a:lvl4pPr marL="715945" indent="-179384">
              <a:tabLst/>
              <a:defRPr/>
            </a:lvl4pPr>
            <a:lvl5pPr marL="888978" indent="-173034">
              <a:tabLs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029" y="191470"/>
            <a:ext cx="1538478" cy="219456"/>
          </a:xfrm>
          <a:prstGeom prst="rect">
            <a:avLst/>
          </a:prstGeom>
        </p:spPr>
      </p:pic>
      <p:pic>
        <p:nvPicPr>
          <p:cNvPr id="9" name="Picture 8"/>
          <p:cNvPicPr>
            <a:picLocks noChangeAspect="1"/>
          </p:cNvPicPr>
          <p:nvPr userDrawn="1"/>
        </p:nvPicPr>
        <p:blipFill rotWithShape="1">
          <a:blip r:embed="rId3">
            <a:alphaModFix amt="10000"/>
            <a:extLst>
              <a:ext uri="{28A0092B-C50C-407E-A947-70E740481C1C}">
                <a14:useLocalDpi xmlns:a14="http://schemas.microsoft.com/office/drawing/2010/main" val="0"/>
              </a:ext>
            </a:extLst>
          </a:blip>
          <a:srcRect l="258" t="60453" r="6038" b="15420"/>
          <a:stretch/>
        </p:blipFill>
        <p:spPr>
          <a:xfrm>
            <a:off x="0" y="1918504"/>
            <a:ext cx="8858366" cy="3224996"/>
          </a:xfrm>
          <a:prstGeom prst="rect">
            <a:avLst/>
          </a:prstGeom>
        </p:spPr>
      </p:pic>
      <p:sp>
        <p:nvSpPr>
          <p:cNvPr id="10" name="Slide Number Placeholder 5"/>
          <p:cNvSpPr>
            <a:spLocks noGrp="1"/>
          </p:cNvSpPr>
          <p:nvPr>
            <p:ph type="sldNum" sz="quarter" idx="4"/>
          </p:nvPr>
        </p:nvSpPr>
        <p:spPr>
          <a:xfrm>
            <a:off x="6747219" y="4692976"/>
            <a:ext cx="2133600" cy="273844"/>
          </a:xfrm>
          <a:prstGeom prst="rect">
            <a:avLst/>
          </a:prstGeom>
        </p:spPr>
        <p:txBody>
          <a:bodyPr vert="horz" lIns="0" tIns="0" rIns="0" bIns="0" rtlCol="0" anchor="ctr"/>
          <a:lstStyle>
            <a:lvl1pPr algn="r">
              <a:defRPr sz="1200">
                <a:solidFill>
                  <a:schemeClr val="tx2"/>
                </a:solidFill>
                <a:latin typeface="Arial"/>
                <a:cs typeface="Arial"/>
              </a:defRPr>
            </a:lvl1pPr>
          </a:lstStyle>
          <a:p>
            <a:fld id="{61E112CC-F5C7-5E43-8EAA-F554FEB5E453}" type="slidenum">
              <a:rPr lang="en-US" smtClean="0"/>
              <a:pPr/>
              <a:t>‹#›</a:t>
            </a:fld>
            <a:endParaRPr lang="en-US" dirty="0"/>
          </a:p>
        </p:txBody>
      </p:sp>
    </p:spTree>
    <p:extLst>
      <p:ext uri="{BB962C8B-B14F-4D97-AF65-F5344CB8AC3E}">
        <p14:creationId xmlns:p14="http://schemas.microsoft.com/office/powerpoint/2010/main" val="43969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ovation content slide">
    <p:spTree>
      <p:nvGrpSpPr>
        <p:cNvPr id="1" name=""/>
        <p:cNvGrpSpPr/>
        <p:nvPr/>
      </p:nvGrpSpPr>
      <p:grpSpPr>
        <a:xfrm>
          <a:off x="0" y="0"/>
          <a:ext cx="0" cy="0"/>
          <a:chOff x="0" y="0"/>
          <a:chExt cx="0" cy="0"/>
        </a:xfrm>
      </p:grpSpPr>
      <p:sp>
        <p:nvSpPr>
          <p:cNvPr id="6" name="Title 1"/>
          <p:cNvSpPr>
            <a:spLocks noGrp="1"/>
          </p:cNvSpPr>
          <p:nvPr>
            <p:ph type="title"/>
          </p:nvPr>
        </p:nvSpPr>
        <p:spPr>
          <a:xfrm>
            <a:off x="457204" y="562434"/>
            <a:ext cx="7356815" cy="500794"/>
          </a:xfrm>
        </p:spPr>
        <p:txBody>
          <a:bodyPr lIns="0" tIns="0" rIns="0" bIns="0"/>
          <a:lstStyle/>
          <a:p>
            <a:r>
              <a:rPr lang="en-GB" dirty="0"/>
              <a:t>Click to edit Master title style</a:t>
            </a:r>
            <a:endParaRPr lang="en-US" dirty="0"/>
          </a:p>
        </p:txBody>
      </p:sp>
      <p:sp>
        <p:nvSpPr>
          <p:cNvPr id="8" name="Content Placeholder 2"/>
          <p:cNvSpPr>
            <a:spLocks noGrp="1"/>
          </p:cNvSpPr>
          <p:nvPr>
            <p:ph idx="1"/>
          </p:nvPr>
        </p:nvSpPr>
        <p:spPr>
          <a:xfrm>
            <a:off x="457203" y="1260221"/>
            <a:ext cx="7841707" cy="2963052"/>
          </a:xfrm>
        </p:spPr>
        <p:txBody>
          <a:bodyPr lIns="0" tIns="0" rIns="0" bIns="0"/>
          <a:lstStyle>
            <a:lvl1pPr marL="0" indent="0">
              <a:buFontTx/>
              <a:buNone/>
              <a:defRPr/>
            </a:lvl1pPr>
            <a:lvl2pPr marL="357179" indent="-179384">
              <a:tabLst/>
              <a:defRPr/>
            </a:lvl2pPr>
            <a:lvl3pPr marL="536561" indent="-179384">
              <a:tabLst/>
              <a:defRPr/>
            </a:lvl3pPr>
            <a:lvl4pPr marL="715945" indent="-179384">
              <a:tabLst/>
              <a:defRPr/>
            </a:lvl4pPr>
            <a:lvl5pPr marL="888978" indent="-173034">
              <a:tabLs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029" y="191470"/>
            <a:ext cx="1538478" cy="219456"/>
          </a:xfrm>
          <a:prstGeom prst="rect">
            <a:avLst/>
          </a:prstGeom>
        </p:spPr>
      </p:pic>
      <p:pic>
        <p:nvPicPr>
          <p:cNvPr id="10" name="Picture 9"/>
          <p:cNvPicPr>
            <a:picLocks noChangeAspect="1"/>
          </p:cNvPicPr>
          <p:nvPr userDrawn="1"/>
        </p:nvPicPr>
        <p:blipFill rotWithShape="1">
          <a:blip r:embed="rId3">
            <a:alphaModFix amt="10000"/>
            <a:extLst>
              <a:ext uri="{28A0092B-C50C-407E-A947-70E740481C1C}">
                <a14:useLocalDpi xmlns:a14="http://schemas.microsoft.com/office/drawing/2010/main" val="0"/>
              </a:ext>
            </a:extLst>
          </a:blip>
          <a:srcRect l="258" t="60453" r="6038" b="15420"/>
          <a:stretch/>
        </p:blipFill>
        <p:spPr>
          <a:xfrm>
            <a:off x="0" y="1918504"/>
            <a:ext cx="8858366" cy="3224996"/>
          </a:xfrm>
          <a:prstGeom prst="rect">
            <a:avLst/>
          </a:prstGeom>
        </p:spPr>
      </p:pic>
      <p:sp>
        <p:nvSpPr>
          <p:cNvPr id="11" name="Slide Number Placeholder 5"/>
          <p:cNvSpPr>
            <a:spLocks noGrp="1"/>
          </p:cNvSpPr>
          <p:nvPr>
            <p:ph type="sldNum" sz="quarter" idx="4"/>
          </p:nvPr>
        </p:nvSpPr>
        <p:spPr>
          <a:xfrm>
            <a:off x="6747219" y="4692976"/>
            <a:ext cx="2133600" cy="273844"/>
          </a:xfrm>
          <a:prstGeom prst="rect">
            <a:avLst/>
          </a:prstGeom>
        </p:spPr>
        <p:txBody>
          <a:bodyPr vert="horz" lIns="0" tIns="0" rIns="0" bIns="0" rtlCol="0" anchor="ctr"/>
          <a:lstStyle>
            <a:lvl1pPr algn="r">
              <a:defRPr sz="1200">
                <a:solidFill>
                  <a:schemeClr val="tx2"/>
                </a:solidFill>
                <a:latin typeface="Arial"/>
                <a:cs typeface="Arial"/>
              </a:defRPr>
            </a:lvl1pPr>
          </a:lstStyle>
          <a:p>
            <a:fld id="{61E112CC-F5C7-5E43-8EAA-F554FEB5E453}" type="slidenum">
              <a:rPr lang="en-US" smtClean="0"/>
              <a:pPr/>
              <a:t>‹#›</a:t>
            </a:fld>
            <a:endParaRPr lang="en-US" dirty="0"/>
          </a:p>
        </p:txBody>
      </p:sp>
    </p:spTree>
    <p:extLst>
      <p:ext uri="{BB962C8B-B14F-4D97-AF65-F5344CB8AC3E}">
        <p14:creationId xmlns:p14="http://schemas.microsoft.com/office/powerpoint/2010/main" val="1853434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lementation content slide">
    <p:spTree>
      <p:nvGrpSpPr>
        <p:cNvPr id="1" name=""/>
        <p:cNvGrpSpPr/>
        <p:nvPr/>
      </p:nvGrpSpPr>
      <p:grpSpPr>
        <a:xfrm>
          <a:off x="0" y="0"/>
          <a:ext cx="0" cy="0"/>
          <a:chOff x="0" y="0"/>
          <a:chExt cx="0" cy="0"/>
        </a:xfrm>
      </p:grpSpPr>
      <p:sp>
        <p:nvSpPr>
          <p:cNvPr id="6" name="Title 1"/>
          <p:cNvSpPr>
            <a:spLocks noGrp="1"/>
          </p:cNvSpPr>
          <p:nvPr>
            <p:ph type="title"/>
          </p:nvPr>
        </p:nvSpPr>
        <p:spPr>
          <a:xfrm>
            <a:off x="457204" y="562434"/>
            <a:ext cx="7356815" cy="500794"/>
          </a:xfrm>
        </p:spPr>
        <p:txBody>
          <a:bodyPr lIns="0" tIns="0" rIns="0" bIns="0"/>
          <a:lstStyle/>
          <a:p>
            <a:r>
              <a:rPr lang="en-GB" dirty="0"/>
              <a:t>Click to edit Master title style</a:t>
            </a:r>
            <a:endParaRPr lang="en-US" dirty="0"/>
          </a:p>
        </p:txBody>
      </p:sp>
      <p:sp>
        <p:nvSpPr>
          <p:cNvPr id="8" name="Content Placeholder 2"/>
          <p:cNvSpPr>
            <a:spLocks noGrp="1"/>
          </p:cNvSpPr>
          <p:nvPr>
            <p:ph idx="1"/>
          </p:nvPr>
        </p:nvSpPr>
        <p:spPr>
          <a:xfrm>
            <a:off x="457203" y="1260221"/>
            <a:ext cx="7841707" cy="2963052"/>
          </a:xfrm>
        </p:spPr>
        <p:txBody>
          <a:bodyPr lIns="0" tIns="0" rIns="0" bIns="0"/>
          <a:lstStyle>
            <a:lvl1pPr marL="0" indent="0">
              <a:buFontTx/>
              <a:buNone/>
              <a:defRPr/>
            </a:lvl1pPr>
            <a:lvl2pPr marL="357179" indent="-179384">
              <a:tabLst/>
              <a:defRPr/>
            </a:lvl2pPr>
            <a:lvl3pPr marL="536561" indent="-179384">
              <a:tabLst/>
              <a:defRPr/>
            </a:lvl3pPr>
            <a:lvl4pPr marL="715945" indent="-179384">
              <a:tabLst/>
              <a:defRPr/>
            </a:lvl4pPr>
            <a:lvl5pPr marL="888978" indent="-173034">
              <a:tabLs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035" y="191470"/>
            <a:ext cx="1538478" cy="219456"/>
          </a:xfrm>
          <a:prstGeom prst="rect">
            <a:avLst/>
          </a:prstGeom>
        </p:spPr>
      </p:pic>
      <p:pic>
        <p:nvPicPr>
          <p:cNvPr id="9" name="Picture 8"/>
          <p:cNvPicPr>
            <a:picLocks noChangeAspect="1"/>
          </p:cNvPicPr>
          <p:nvPr userDrawn="1"/>
        </p:nvPicPr>
        <p:blipFill rotWithShape="1">
          <a:blip r:embed="rId3">
            <a:alphaModFix amt="10000"/>
            <a:extLst>
              <a:ext uri="{28A0092B-C50C-407E-A947-70E740481C1C}">
                <a14:useLocalDpi xmlns:a14="http://schemas.microsoft.com/office/drawing/2010/main" val="0"/>
              </a:ext>
            </a:extLst>
          </a:blip>
          <a:srcRect l="258" t="60453" r="6038" b="15420"/>
          <a:stretch/>
        </p:blipFill>
        <p:spPr>
          <a:xfrm>
            <a:off x="0" y="1918504"/>
            <a:ext cx="8858366" cy="3224996"/>
          </a:xfrm>
          <a:prstGeom prst="rect">
            <a:avLst/>
          </a:prstGeom>
        </p:spPr>
      </p:pic>
      <p:sp>
        <p:nvSpPr>
          <p:cNvPr id="10" name="Slide Number Placeholder 5"/>
          <p:cNvSpPr>
            <a:spLocks noGrp="1"/>
          </p:cNvSpPr>
          <p:nvPr>
            <p:ph type="sldNum" sz="quarter" idx="4"/>
          </p:nvPr>
        </p:nvSpPr>
        <p:spPr>
          <a:xfrm>
            <a:off x="6747219" y="4692976"/>
            <a:ext cx="2133600" cy="273844"/>
          </a:xfrm>
          <a:prstGeom prst="rect">
            <a:avLst/>
          </a:prstGeom>
        </p:spPr>
        <p:txBody>
          <a:bodyPr vert="horz" lIns="0" tIns="0" rIns="0" bIns="0" rtlCol="0" anchor="ctr"/>
          <a:lstStyle>
            <a:lvl1pPr algn="r">
              <a:defRPr sz="1200">
                <a:solidFill>
                  <a:schemeClr val="tx2"/>
                </a:solidFill>
                <a:latin typeface="Arial"/>
                <a:cs typeface="Arial"/>
              </a:defRPr>
            </a:lvl1pPr>
          </a:lstStyle>
          <a:p>
            <a:fld id="{61E112CC-F5C7-5E43-8EAA-F554FEB5E453}" type="slidenum">
              <a:rPr lang="en-US" smtClean="0"/>
              <a:pPr/>
              <a:t>‹#›</a:t>
            </a:fld>
            <a:endParaRPr lang="en-US" dirty="0"/>
          </a:p>
        </p:txBody>
      </p:sp>
    </p:spTree>
    <p:extLst>
      <p:ext uri="{BB962C8B-B14F-4D97-AF65-F5344CB8AC3E}">
        <p14:creationId xmlns:p14="http://schemas.microsoft.com/office/powerpoint/2010/main" val="1349656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gn Off - Fixed CTA">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5" name="Picture 14"/>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58" t="60453" r="6038" b="15420"/>
          <a:stretch/>
        </p:blipFill>
        <p:spPr>
          <a:xfrm>
            <a:off x="0" y="1928100"/>
            <a:ext cx="8858366" cy="3224996"/>
          </a:xfrm>
          <a:prstGeom prst="rect">
            <a:avLst/>
          </a:prstGeom>
        </p:spPr>
      </p:pic>
      <p:sp>
        <p:nvSpPr>
          <p:cNvPr id="2" name="Oval 1"/>
          <p:cNvSpPr/>
          <p:nvPr userDrawn="1"/>
        </p:nvSpPr>
        <p:spPr>
          <a:xfrm>
            <a:off x="457200" y="1582267"/>
            <a:ext cx="720000" cy="720000"/>
          </a:xfrm>
          <a:prstGeom prst="ellipse">
            <a:avLst/>
          </a:prstGeom>
          <a:no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Rectangle 2"/>
          <p:cNvSpPr/>
          <p:nvPr userDrawn="1"/>
        </p:nvSpPr>
        <p:spPr>
          <a:xfrm>
            <a:off x="575063" y="1520419"/>
            <a:ext cx="495946" cy="830997"/>
          </a:xfrm>
          <a:prstGeom prst="rect">
            <a:avLst/>
          </a:prstGeom>
        </p:spPr>
        <p:txBody>
          <a:bodyPr wrap="square">
            <a:spAutoFit/>
          </a:bodyPr>
          <a:lstStyle/>
          <a:p>
            <a:pPr lvl="0" algn="ctr"/>
            <a:r>
              <a:rPr lang="en-US" sz="4800" b="1" dirty="0">
                <a:solidFill>
                  <a:schemeClr val="bg1"/>
                </a:solidFill>
              </a:rPr>
              <a:t>i</a:t>
            </a:r>
          </a:p>
        </p:txBody>
      </p:sp>
      <p:sp>
        <p:nvSpPr>
          <p:cNvPr id="12" name="Rectangle 11"/>
          <p:cNvSpPr/>
          <p:nvPr userDrawn="1"/>
        </p:nvSpPr>
        <p:spPr>
          <a:xfrm>
            <a:off x="1410345" y="1716245"/>
            <a:ext cx="6623312" cy="1323439"/>
          </a:xfrm>
          <a:prstGeom prst="rect">
            <a:avLst/>
          </a:prstGeom>
        </p:spPr>
        <p:txBody>
          <a:bodyPr wrap="square">
            <a:spAutoFit/>
          </a:bodyPr>
          <a:lstStyle/>
          <a:p>
            <a:pPr lvl="0"/>
            <a:r>
              <a:rPr lang="en-US" sz="2000" b="1" dirty="0">
                <a:solidFill>
                  <a:schemeClr val="bg1"/>
                </a:solidFill>
              </a:rPr>
              <a:t>For more information and support about how to use the NHS RightCare approach to get best value for your population, go to www.england.nhs.uk/rightcare or email us at rightcare@nhs.net</a:t>
            </a:r>
          </a:p>
        </p:txBody>
      </p:sp>
      <p:sp>
        <p:nvSpPr>
          <p:cNvPr id="17" name="Rectangle 16"/>
          <p:cNvSpPr/>
          <p:nvPr userDrawn="1"/>
        </p:nvSpPr>
        <p:spPr>
          <a:xfrm>
            <a:off x="1502228" y="4793496"/>
            <a:ext cx="4572000" cy="276999"/>
          </a:xfrm>
          <a:prstGeom prst="rect">
            <a:avLst/>
          </a:prstGeom>
        </p:spPr>
        <p:txBody>
          <a:bodyPr>
            <a:spAutoFit/>
          </a:bodyPr>
          <a:lstStyle/>
          <a:p>
            <a:r>
              <a:rPr lang="en-GB" sz="1200" dirty="0">
                <a:solidFill>
                  <a:schemeClr val="bg1"/>
                </a:solidFill>
                <a:effectLst/>
                <a:latin typeface="Arial" charset="0"/>
                <a:ea typeface="HGSMinchoE" charset="-128"/>
                <a:cs typeface="Times New Roman" charset="0"/>
              </a:rPr>
              <a:t>NHS RightCare is a programme of NHS England</a:t>
            </a:r>
            <a:endParaRPr lang="en-GB" sz="1200" dirty="0">
              <a:solidFill>
                <a:schemeClr val="bg1"/>
              </a:solidFill>
              <a:effectLst/>
              <a:latin typeface="Arial" charset="0"/>
              <a:ea typeface="Times New Roman" charset="0"/>
              <a:cs typeface="Times New Roman"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7262" y="4604"/>
            <a:ext cx="2856738" cy="1282319"/>
          </a:xfrm>
          <a:prstGeom prst="rect">
            <a:avLst/>
          </a:prstGeom>
        </p:spPr>
      </p:pic>
    </p:spTree>
    <p:extLst>
      <p:ext uri="{BB962C8B-B14F-4D97-AF65-F5344CB8AC3E}">
        <p14:creationId xmlns:p14="http://schemas.microsoft.com/office/powerpoint/2010/main" val="17796640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270171" y="4605"/>
            <a:ext cx="2851252" cy="1279856"/>
          </a:xfrm>
          <a:prstGeom prst="rect">
            <a:avLst/>
          </a:prstGeom>
        </p:spPr>
      </p:pic>
      <p:sp>
        <p:nvSpPr>
          <p:cNvPr id="3" name="Text Placeholder 2"/>
          <p:cNvSpPr>
            <a:spLocks noGrp="1"/>
          </p:cNvSpPr>
          <p:nvPr>
            <p:ph type="body" idx="1"/>
          </p:nvPr>
        </p:nvSpPr>
        <p:spPr>
          <a:xfrm>
            <a:off x="457203" y="1260221"/>
            <a:ext cx="7841707" cy="296305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6747219" y="4692976"/>
            <a:ext cx="2133600" cy="273844"/>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61E112CC-F5C7-5E43-8EAA-F554FEB5E453}" type="slidenum">
              <a:rPr lang="en-US" smtClean="0"/>
              <a:pPr/>
              <a:t>‹#›</a:t>
            </a:fld>
            <a:endParaRPr lang="en-US" dirty="0"/>
          </a:p>
        </p:txBody>
      </p:sp>
      <p:sp>
        <p:nvSpPr>
          <p:cNvPr id="26" name="Title Placeholder 1"/>
          <p:cNvSpPr>
            <a:spLocks noGrp="1"/>
          </p:cNvSpPr>
          <p:nvPr>
            <p:ph type="title"/>
          </p:nvPr>
        </p:nvSpPr>
        <p:spPr>
          <a:xfrm>
            <a:off x="457204" y="562434"/>
            <a:ext cx="7356815" cy="500794"/>
          </a:xfrm>
          <a:prstGeom prst="rect">
            <a:avLst/>
          </a:prstGeom>
        </p:spPr>
        <p:txBody>
          <a:bodyPr vert="horz" lIns="91440" tIns="45720" rIns="91440" bIns="45720" rtlCol="0" anchor="ctr">
            <a:noAutofit/>
          </a:bodyPr>
          <a:lstStyle/>
          <a:p>
            <a:r>
              <a:rPr lang="en-GB" dirty="0"/>
              <a:t>Click to edit Master title style</a:t>
            </a:r>
            <a:endParaRPr lang="en-GB" sz="3600" b="1" dirty="0">
              <a:solidFill>
                <a:schemeClr val="tx2"/>
              </a:solidFill>
              <a:latin typeface="+mj-lt"/>
              <a:cs typeface="Arial"/>
            </a:endParaRPr>
          </a:p>
        </p:txBody>
      </p:sp>
    </p:spTree>
    <p:extLst>
      <p:ext uri="{BB962C8B-B14F-4D97-AF65-F5344CB8AC3E}">
        <p14:creationId xmlns:p14="http://schemas.microsoft.com/office/powerpoint/2010/main" val="2531189095"/>
      </p:ext>
    </p:extLst>
  </p:cSld>
  <p:clrMap bg1="lt1" tx1="dk1" bg2="lt2" tx2="dk2" accent1="accent1" accent2="accent2" accent3="accent3" accent4="accent4" accent5="accent5" accent6="accent6" hlink="hlink" folHlink="folHlink"/>
  <p:sldLayoutIdLst>
    <p:sldLayoutId id="2147483683" r:id="rId1"/>
    <p:sldLayoutId id="2147483673" r:id="rId2"/>
    <p:sldLayoutId id="2147483686" r:id="rId3"/>
    <p:sldLayoutId id="2147483685" r:id="rId4"/>
    <p:sldLayoutId id="2147483650" r:id="rId5"/>
    <p:sldLayoutId id="2147483689" r:id="rId6"/>
    <p:sldLayoutId id="2147483690" r:id="rId7"/>
    <p:sldLayoutId id="2147483691" r:id="rId8"/>
    <p:sldLayoutId id="2147483687" r:id="rId9"/>
    <p:sldLayoutId id="2147483692" r:id="rId10"/>
    <p:sldLayoutId id="2147483693" r:id="rId11"/>
    <p:sldLayoutId id="2147483694" r:id="rId12"/>
    <p:sldLayoutId id="2147483695" r:id="rId13"/>
  </p:sldLayoutIdLst>
  <p:hf hdr="0" ftr="0" dt="0"/>
  <p:txStyles>
    <p:titleStyle>
      <a:lvl1pPr algn="l" defTabSz="457189" rtl="0" eaLnBrk="1" latinLnBrk="0" hangingPunct="1">
        <a:spcBef>
          <a:spcPct val="0"/>
        </a:spcBef>
        <a:buNone/>
        <a:defRPr lang="en-GB" sz="2800" b="1" i="0" kern="1200" baseline="0" smtClean="0">
          <a:solidFill>
            <a:schemeClr val="tx2"/>
          </a:solidFill>
          <a:latin typeface="Arial"/>
          <a:ea typeface="+mj-ea"/>
          <a:cs typeface="Arial"/>
        </a:defRPr>
      </a:lvl1pPr>
    </p:titleStyle>
    <p:bodyStyle>
      <a:lvl1pPr marL="342891" indent="-342891" algn="l" defTabSz="457189" rtl="0" eaLnBrk="1" latinLnBrk="0" hangingPunct="1">
        <a:spcBef>
          <a:spcPct val="20000"/>
        </a:spcBef>
        <a:buClr>
          <a:schemeClr val="bg2"/>
        </a:buClr>
        <a:buFont typeface="Arial"/>
        <a:buChar char="•"/>
        <a:defRPr sz="1600" kern="1200">
          <a:solidFill>
            <a:schemeClr val="tx1"/>
          </a:solidFill>
          <a:latin typeface="+mn-lt"/>
          <a:ea typeface="+mn-ea"/>
          <a:cs typeface="+mn-cs"/>
        </a:defRPr>
      </a:lvl1pPr>
      <a:lvl2pPr marL="742932" indent="-285744" algn="l" defTabSz="457189" rtl="0" eaLnBrk="1" latinLnBrk="0" hangingPunct="1">
        <a:spcBef>
          <a:spcPct val="20000"/>
        </a:spcBef>
        <a:buClr>
          <a:schemeClr val="bg2"/>
        </a:buClr>
        <a:buFont typeface="Arial"/>
        <a:buChar char="•"/>
        <a:defRPr sz="1600" kern="1200">
          <a:solidFill>
            <a:schemeClr val="tx1"/>
          </a:solidFill>
          <a:latin typeface="+mn-lt"/>
          <a:ea typeface="+mn-ea"/>
          <a:cs typeface="+mn-cs"/>
        </a:defRPr>
      </a:lvl2pPr>
      <a:lvl3pPr marL="1142971" indent="-228594" algn="l" defTabSz="457189" rtl="0" eaLnBrk="1" latinLnBrk="0" hangingPunct="1">
        <a:spcBef>
          <a:spcPct val="20000"/>
        </a:spcBef>
        <a:buClr>
          <a:schemeClr val="bg2"/>
        </a:buClr>
        <a:buFont typeface="Arial"/>
        <a:buChar char="•"/>
        <a:defRPr sz="1600" kern="1200">
          <a:solidFill>
            <a:schemeClr val="tx1"/>
          </a:solidFill>
          <a:latin typeface="+mn-lt"/>
          <a:ea typeface="+mn-ea"/>
          <a:cs typeface="+mn-cs"/>
        </a:defRPr>
      </a:lvl3pPr>
      <a:lvl4pPr marL="1600160" indent="-228594" algn="l" defTabSz="457189" rtl="0" eaLnBrk="1" latinLnBrk="0" hangingPunct="1">
        <a:spcBef>
          <a:spcPct val="20000"/>
        </a:spcBef>
        <a:buClr>
          <a:schemeClr val="bg2"/>
        </a:buClr>
        <a:buFont typeface="Arial"/>
        <a:buChar char="•"/>
        <a:defRPr sz="1600" kern="1200">
          <a:solidFill>
            <a:schemeClr val="tx1"/>
          </a:solidFill>
          <a:latin typeface="+mn-lt"/>
          <a:ea typeface="+mn-ea"/>
          <a:cs typeface="+mn-cs"/>
        </a:defRPr>
      </a:lvl4pPr>
      <a:lvl5pPr marL="2057349" indent="-228594" algn="l" defTabSz="457189" rtl="0" eaLnBrk="1" latinLnBrk="0" hangingPunct="1">
        <a:spcBef>
          <a:spcPct val="20000"/>
        </a:spcBef>
        <a:buClr>
          <a:schemeClr val="bg2"/>
        </a:buClr>
        <a:buFont typeface="Arial"/>
        <a:buChar char="•"/>
        <a:defRPr sz="16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81894" y="252282"/>
            <a:ext cx="6890063" cy="445943"/>
          </a:xfrm>
        </p:spPr>
        <p:txBody>
          <a:bodyPr/>
          <a:lstStyle/>
          <a:p>
            <a:pPr algn="ctr"/>
            <a:r>
              <a:rPr lang="en-US" dirty="0" smtClean="0"/>
              <a:t/>
            </a:r>
            <a:br>
              <a:rPr lang="en-US" dirty="0" smtClean="0"/>
            </a:br>
            <a:r>
              <a:rPr lang="en-US" dirty="0" smtClean="0"/>
              <a:t/>
            </a:r>
            <a:br>
              <a:rPr lang="en-US" dirty="0" smtClean="0"/>
            </a:br>
            <a:r>
              <a:rPr lang="en-GB" dirty="0" smtClean="0"/>
              <a:t>The </a:t>
            </a:r>
            <a:r>
              <a:rPr lang="en-GB" dirty="0"/>
              <a:t>importance of utilising data in service design and development</a:t>
            </a:r>
            <a:r>
              <a:rPr lang="en-US" dirty="0" smtClean="0"/>
              <a:t> </a:t>
            </a:r>
            <a:br>
              <a:rPr lang="en-US" dirty="0" smtClean="0"/>
            </a:br>
            <a:r>
              <a:rPr lang="en-US" dirty="0" smtClean="0"/>
              <a:t/>
            </a:r>
            <a:br>
              <a:rPr lang="en-US" dirty="0" smtClean="0"/>
            </a:br>
            <a:r>
              <a:rPr lang="en-US" dirty="0" smtClean="0"/>
              <a:t>CSP North East </a:t>
            </a:r>
            <a:endParaRPr lang="en-US" dirty="0"/>
          </a:p>
        </p:txBody>
      </p:sp>
      <p:sp>
        <p:nvSpPr>
          <p:cNvPr id="9" name="Content Placeholder 8"/>
          <p:cNvSpPr>
            <a:spLocks noGrp="1"/>
          </p:cNvSpPr>
          <p:nvPr>
            <p:ph sz="quarter" idx="11"/>
          </p:nvPr>
        </p:nvSpPr>
        <p:spPr>
          <a:xfrm>
            <a:off x="6840186" y="4286992"/>
            <a:ext cx="6272549" cy="471410"/>
          </a:xfrm>
        </p:spPr>
        <p:txBody>
          <a:bodyPr>
            <a:normAutofit/>
          </a:bodyPr>
          <a:lstStyle/>
          <a:p>
            <a:r>
              <a:rPr lang="en-US" dirty="0" smtClean="0"/>
              <a:t>Nov 2018 </a:t>
            </a:r>
            <a:endParaRPr lang="en-US" dirty="0"/>
          </a:p>
        </p:txBody>
      </p:sp>
      <p:sp>
        <p:nvSpPr>
          <p:cNvPr id="10" name="Content Placeholder 9"/>
          <p:cNvSpPr>
            <a:spLocks noGrp="1"/>
          </p:cNvSpPr>
          <p:nvPr>
            <p:ph sz="quarter" idx="12"/>
          </p:nvPr>
        </p:nvSpPr>
        <p:spPr>
          <a:xfrm>
            <a:off x="7471957" y="4604369"/>
            <a:ext cx="2326786" cy="360399"/>
          </a:xfrm>
        </p:spPr>
        <p:txBody>
          <a:bodyPr/>
          <a:lstStyle/>
          <a:p>
            <a:endParaRPr lang="en-US" dirty="0"/>
          </a:p>
          <a:p>
            <a:r>
              <a:rPr lang="en-US" dirty="0"/>
              <a:t>Fiona Ottewell </a:t>
            </a:r>
          </a:p>
        </p:txBody>
      </p:sp>
    </p:spTree>
    <p:extLst>
      <p:ext uri="{BB962C8B-B14F-4D97-AF65-F5344CB8AC3E}">
        <p14:creationId xmlns:p14="http://schemas.microsoft.com/office/powerpoint/2010/main" val="833375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4767277"/>
            <a:ext cx="2133600" cy="273844"/>
          </a:xfrm>
          <a:prstGeom prst="rect">
            <a:avLst/>
          </a:prstGeom>
        </p:spPr>
        <p:txBody>
          <a:bodyPr lIns="58311" tIns="29156" rIns="58311" bIns="29156"/>
          <a:lstStyle/>
          <a:p>
            <a:fld id="{D66C4C68-9C76-5449-BBA0-107A51179E14}" type="slidenum">
              <a:rPr lang="en-US" smtClean="0">
                <a:solidFill>
                  <a:srgbClr val="0072C6"/>
                </a:solidFill>
              </a:rPr>
              <a:pPr/>
              <a:t>10</a:t>
            </a:fld>
            <a:endParaRPr lang="en-US" dirty="0">
              <a:solidFill>
                <a:srgbClr val="0072C6"/>
              </a:solidFill>
            </a:endParaRPr>
          </a:p>
        </p:txBody>
      </p:sp>
      <p:sp>
        <p:nvSpPr>
          <p:cNvPr id="3" name="TextBox 2"/>
          <p:cNvSpPr txBox="1"/>
          <p:nvPr/>
        </p:nvSpPr>
        <p:spPr>
          <a:xfrm>
            <a:off x="115661" y="4280212"/>
            <a:ext cx="8912679" cy="228159"/>
          </a:xfrm>
          <a:prstGeom prst="rect">
            <a:avLst/>
          </a:prstGeom>
          <a:noFill/>
        </p:spPr>
        <p:txBody>
          <a:bodyPr wrap="square" lIns="58311" tIns="29156" rIns="58311" bIns="29156" rtlCol="0">
            <a:spAutoFit/>
          </a:bodyPr>
          <a:lstStyle/>
          <a:p>
            <a:r>
              <a:rPr lang="en-GB" sz="1100" dirty="0"/>
              <a:t>Performance across most CCGs in the STP has decreased for this indicator with the opportunity increasing from year on year.</a:t>
            </a:r>
          </a:p>
        </p:txBody>
      </p:sp>
      <p:pic>
        <p:nvPicPr>
          <p:cNvPr id="4" name="Picture 3">
            <a:extLst>
              <a:ext uri="{FF2B5EF4-FFF2-40B4-BE49-F238E27FC236}">
                <a16:creationId xmlns:a16="http://schemas.microsoft.com/office/drawing/2014/main" xmlns="" id="{B8B0665B-BC43-4308-99D8-44142469C3E9}"/>
              </a:ext>
            </a:extLst>
          </p:cNvPr>
          <p:cNvPicPr>
            <a:picLocks noChangeAspect="1"/>
          </p:cNvPicPr>
          <p:nvPr/>
        </p:nvPicPr>
        <p:blipFill>
          <a:blip r:embed="rId3"/>
          <a:stretch>
            <a:fillRect/>
          </a:stretch>
        </p:blipFill>
        <p:spPr>
          <a:xfrm>
            <a:off x="504825" y="678198"/>
            <a:ext cx="6896100" cy="3565391"/>
          </a:xfrm>
          <a:prstGeom prst="rect">
            <a:avLst/>
          </a:prstGeom>
        </p:spPr>
      </p:pic>
      <p:sp>
        <p:nvSpPr>
          <p:cNvPr id="6" name="TextBox 5"/>
          <p:cNvSpPr txBox="1"/>
          <p:nvPr/>
        </p:nvSpPr>
        <p:spPr>
          <a:xfrm>
            <a:off x="347133" y="190500"/>
            <a:ext cx="6879167" cy="646331"/>
          </a:xfrm>
          <a:prstGeom prst="rect">
            <a:avLst/>
          </a:prstGeom>
          <a:noFill/>
        </p:spPr>
        <p:txBody>
          <a:bodyPr wrap="square" rtlCol="0">
            <a:spAutoFit/>
          </a:bodyPr>
          <a:lstStyle/>
          <a:p>
            <a:r>
              <a:rPr lang="en-GB" b="1" dirty="0" smtClean="0">
                <a:solidFill>
                  <a:schemeClr val="tx2"/>
                </a:solidFill>
              </a:rPr>
              <a:t>We have the opportunity to detect an additional 4,000 patients with AF across NENC</a:t>
            </a:r>
            <a:endParaRPr lang="en-GB" b="1" dirty="0">
              <a:solidFill>
                <a:schemeClr val="tx2"/>
              </a:solidFill>
            </a:endParaRPr>
          </a:p>
        </p:txBody>
      </p:sp>
    </p:spTree>
    <p:extLst>
      <p:ext uri="{BB962C8B-B14F-4D97-AF65-F5344CB8AC3E}">
        <p14:creationId xmlns:p14="http://schemas.microsoft.com/office/powerpoint/2010/main" val="4017904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Respiratory</a:t>
            </a:r>
            <a:endParaRPr lang="en-GB" dirty="0"/>
          </a:p>
        </p:txBody>
      </p:sp>
      <p:sp>
        <p:nvSpPr>
          <p:cNvPr id="3" name="Slide Number Placeholder 2"/>
          <p:cNvSpPr>
            <a:spLocks noGrp="1"/>
          </p:cNvSpPr>
          <p:nvPr>
            <p:ph type="sldNum" sz="quarter" idx="10"/>
          </p:nvPr>
        </p:nvSpPr>
        <p:spPr>
          <a:xfrm>
            <a:off x="6840071" y="4754097"/>
            <a:ext cx="2133600" cy="273844"/>
          </a:xfrm>
        </p:spPr>
        <p:txBody>
          <a:bodyPr/>
          <a:lstStyle/>
          <a:p>
            <a:fld id="{902D5018-2030-2046-84FC-87E41EA86E42}" type="slidenum">
              <a:rPr lang="en-US" smtClean="0">
                <a:solidFill>
                  <a:srgbClr val="0072C6"/>
                </a:solidFill>
              </a:rPr>
              <a:pPr/>
              <a:t>11</a:t>
            </a:fld>
            <a:endParaRPr lang="en-US" dirty="0">
              <a:solidFill>
                <a:srgbClr val="0072C6"/>
              </a:solidFill>
            </a:endParaRP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9413" y="925608"/>
            <a:ext cx="6885175" cy="3803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382" y="839344"/>
            <a:ext cx="7097237" cy="3985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652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1"/>
                                        </p:tgtEl>
                                        <p:attrNameLst>
                                          <p:attrName>style.visibility</p:attrName>
                                        </p:attrNameLst>
                                      </p:cBhvr>
                                      <p:to>
                                        <p:strVal val="visible"/>
                                      </p:to>
                                    </p:set>
                                    <p:anim calcmode="lin" valueType="num">
                                      <p:cBhvr additive="base">
                                        <p:cTn id="13" dur="500" fill="hold"/>
                                        <p:tgtEl>
                                          <p:spTgt spid="12291"/>
                                        </p:tgtEl>
                                        <p:attrNameLst>
                                          <p:attrName>ppt_x</p:attrName>
                                        </p:attrNameLst>
                                      </p:cBhvr>
                                      <p:tavLst>
                                        <p:tav tm="0">
                                          <p:val>
                                            <p:strVal val="#ppt_x"/>
                                          </p:val>
                                        </p:tav>
                                        <p:tav tm="100000">
                                          <p:val>
                                            <p:strVal val="#ppt_x"/>
                                          </p:val>
                                        </p:tav>
                                      </p:tavLst>
                                    </p:anim>
                                    <p:anim calcmode="lin" valueType="num">
                                      <p:cBhvr additive="base">
                                        <p:cTn id="14"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E7E236-33F1-486E-AD3C-CBA98F0CCB4B}"/>
              </a:ext>
            </a:extLst>
          </p:cNvPr>
          <p:cNvSpPr>
            <a:spLocks noGrp="1"/>
          </p:cNvSpPr>
          <p:nvPr>
            <p:ph type="title"/>
          </p:nvPr>
        </p:nvSpPr>
        <p:spPr>
          <a:xfrm>
            <a:off x="528228" y="138099"/>
            <a:ext cx="7356815" cy="500794"/>
          </a:xfrm>
        </p:spPr>
        <p:txBody>
          <a:bodyPr/>
          <a:lstStyle/>
          <a:p>
            <a:r>
              <a:rPr lang="en-GB" sz="1800" dirty="0"/>
              <a:t>Cumbria and the Northeast CCGs are currently using over 85,000 more bed days for Respiratory than their lowest 5 peers</a:t>
            </a:r>
          </a:p>
        </p:txBody>
      </p:sp>
      <p:sp>
        <p:nvSpPr>
          <p:cNvPr id="4" name="Slide Number Placeholder 3">
            <a:extLst>
              <a:ext uri="{FF2B5EF4-FFF2-40B4-BE49-F238E27FC236}">
                <a16:creationId xmlns="" xmlns:a16="http://schemas.microsoft.com/office/drawing/2014/main" id="{F3990426-518F-4B54-9229-B191939C941D}"/>
              </a:ext>
            </a:extLst>
          </p:cNvPr>
          <p:cNvSpPr>
            <a:spLocks noGrp="1"/>
          </p:cNvSpPr>
          <p:nvPr>
            <p:ph type="sldNum" sz="quarter" idx="4294967295"/>
          </p:nvPr>
        </p:nvSpPr>
        <p:spPr>
          <a:xfrm>
            <a:off x="6747219" y="4692977"/>
            <a:ext cx="2133600" cy="273844"/>
          </a:xfrm>
          <a:prstGeom prst="rect">
            <a:avLst/>
          </a:prstGeom>
        </p:spPr>
        <p:txBody>
          <a:bodyPr/>
          <a:lstStyle/>
          <a:p>
            <a:fld id="{61E112CC-F5C7-5E43-8EAA-F554FEB5E453}" type="slidenum">
              <a:rPr lang="en-US" smtClean="0"/>
              <a:pPr/>
              <a:t>12</a:t>
            </a:fld>
            <a:endParaRPr lang="en-US" dirty="0"/>
          </a:p>
        </p:txBody>
      </p:sp>
      <p:pic>
        <p:nvPicPr>
          <p:cNvPr id="9" name="Picture 8">
            <a:extLst>
              <a:ext uri="{FF2B5EF4-FFF2-40B4-BE49-F238E27FC236}">
                <a16:creationId xmlns="" xmlns:a16="http://schemas.microsoft.com/office/drawing/2014/main" id="{1F4E76E5-2DAB-436C-B6FE-FEBF58CB4852}"/>
              </a:ext>
            </a:extLst>
          </p:cNvPr>
          <p:cNvPicPr>
            <a:picLocks noChangeAspect="1"/>
          </p:cNvPicPr>
          <p:nvPr/>
        </p:nvPicPr>
        <p:blipFill>
          <a:blip r:embed="rId3"/>
          <a:stretch>
            <a:fillRect/>
          </a:stretch>
        </p:blipFill>
        <p:spPr>
          <a:xfrm>
            <a:off x="528225" y="745417"/>
            <a:ext cx="7913248" cy="4351160"/>
          </a:xfrm>
          <a:prstGeom prst="rect">
            <a:avLst/>
          </a:prstGeom>
        </p:spPr>
      </p:pic>
    </p:spTree>
    <p:extLst>
      <p:ext uri="{BB962C8B-B14F-4D97-AF65-F5344CB8AC3E}">
        <p14:creationId xmlns:p14="http://schemas.microsoft.com/office/powerpoint/2010/main" val="727867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MSK</a:t>
            </a:r>
            <a:endParaRPr lang="en-GB"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1394" y="555102"/>
            <a:ext cx="6241212" cy="4407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5577" y="637185"/>
            <a:ext cx="5772846" cy="432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1739" b="11563"/>
          <a:stretch/>
        </p:blipFill>
        <p:spPr bwMode="auto">
          <a:xfrm>
            <a:off x="562431" y="798021"/>
            <a:ext cx="8019139" cy="4349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txBox="1">
            <a:spLocks/>
          </p:cNvSpPr>
          <p:nvPr/>
        </p:nvSpPr>
        <p:spPr>
          <a:xfrm>
            <a:off x="6747219" y="4692976"/>
            <a:ext cx="2133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1B56872-74B4-4ACA-94CF-D8D6EA2EBC8A}" type="slidenum">
              <a:rPr lang="en-GB" smtClean="0">
                <a:solidFill>
                  <a:srgbClr val="0072C6"/>
                </a:solidFill>
              </a:rPr>
              <a:pPr algn="r"/>
              <a:t>13</a:t>
            </a:fld>
            <a:endParaRPr lang="en-GB" dirty="0">
              <a:solidFill>
                <a:srgbClr val="0072C6"/>
              </a:solidFill>
            </a:endParaRPr>
          </a:p>
        </p:txBody>
      </p:sp>
    </p:spTree>
    <p:extLst>
      <p:ext uri="{BB962C8B-B14F-4D97-AF65-F5344CB8AC3E}">
        <p14:creationId xmlns:p14="http://schemas.microsoft.com/office/powerpoint/2010/main" val="3293545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gtEl>
                                        <p:attrNameLst>
                                          <p:attrName>style.visibility</p:attrName>
                                        </p:attrNameLst>
                                      </p:cBhvr>
                                      <p:to>
                                        <p:strVal val="visible"/>
                                      </p:to>
                                    </p:set>
                                    <p:anim calcmode="lin" valueType="num">
                                      <p:cBhvr additive="base">
                                        <p:cTn id="13" dur="500" fill="hold"/>
                                        <p:tgtEl>
                                          <p:spTgt spid="13315"/>
                                        </p:tgtEl>
                                        <p:attrNameLst>
                                          <p:attrName>ppt_x</p:attrName>
                                        </p:attrNameLst>
                                      </p:cBhvr>
                                      <p:tavLst>
                                        <p:tav tm="0">
                                          <p:val>
                                            <p:strVal val="#ppt_x"/>
                                          </p:val>
                                        </p:tav>
                                        <p:tav tm="100000">
                                          <p:val>
                                            <p:strVal val="#ppt_x"/>
                                          </p:val>
                                        </p:tav>
                                      </p:tavLst>
                                    </p:anim>
                                    <p:anim calcmode="lin" valueType="num">
                                      <p:cBhvr additive="base">
                                        <p:cTn id="14"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6"/>
                                        </p:tgtEl>
                                        <p:attrNameLst>
                                          <p:attrName>style.visibility</p:attrName>
                                        </p:attrNameLst>
                                      </p:cBhvr>
                                      <p:to>
                                        <p:strVal val="visible"/>
                                      </p:to>
                                    </p:set>
                                    <p:anim calcmode="lin" valueType="num">
                                      <p:cBhvr additive="base">
                                        <p:cTn id="19" dur="500" fill="hold"/>
                                        <p:tgtEl>
                                          <p:spTgt spid="13316"/>
                                        </p:tgtEl>
                                        <p:attrNameLst>
                                          <p:attrName>ppt_x</p:attrName>
                                        </p:attrNameLst>
                                      </p:cBhvr>
                                      <p:tavLst>
                                        <p:tav tm="0">
                                          <p:val>
                                            <p:strVal val="#ppt_x"/>
                                          </p:val>
                                        </p:tav>
                                        <p:tav tm="100000">
                                          <p:val>
                                            <p:strVal val="#ppt_x"/>
                                          </p:val>
                                        </p:tav>
                                      </p:tavLst>
                                    </p:anim>
                                    <p:anim calcmode="lin" valueType="num">
                                      <p:cBhvr additive="base">
                                        <p:cTn id="20"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665295"/>
            <a:ext cx="8574188" cy="4163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294967295"/>
          </p:nvPr>
        </p:nvSpPr>
        <p:spPr>
          <a:xfrm>
            <a:off x="6553200" y="4767263"/>
            <a:ext cx="2133600" cy="273844"/>
          </a:xfrm>
          <a:prstGeom prst="rect">
            <a:avLst/>
          </a:prstGeom>
        </p:spPr>
        <p:txBody>
          <a:bodyPr/>
          <a:lstStyle/>
          <a:p>
            <a:fld id="{D66C4C68-9C76-5449-BBA0-107A51179E14}" type="slidenum">
              <a:rPr lang="en-US" smtClean="0"/>
              <a:pPr/>
              <a:t>14</a:t>
            </a:fld>
            <a:endParaRPr lang="en-US" dirty="0"/>
          </a:p>
        </p:txBody>
      </p:sp>
      <p:sp>
        <p:nvSpPr>
          <p:cNvPr id="3" name="Title 2"/>
          <p:cNvSpPr>
            <a:spLocks noGrp="1"/>
          </p:cNvSpPr>
          <p:nvPr>
            <p:ph type="title"/>
          </p:nvPr>
        </p:nvSpPr>
        <p:spPr>
          <a:xfrm>
            <a:off x="338868" y="164501"/>
            <a:ext cx="7356815" cy="500794"/>
          </a:xfrm>
        </p:spPr>
        <p:txBody>
          <a:bodyPr>
            <a:noAutofit/>
          </a:bodyPr>
          <a:lstStyle/>
          <a:p>
            <a:r>
              <a:rPr lang="en-GB" sz="2400" dirty="0" smtClean="0">
                <a:solidFill>
                  <a:schemeClr val="accent5"/>
                </a:solidFill>
              </a:rPr>
              <a:t>All </a:t>
            </a:r>
            <a:r>
              <a:rPr lang="en-GB" sz="2400" dirty="0">
                <a:solidFill>
                  <a:schemeClr val="accent5"/>
                </a:solidFill>
              </a:rPr>
              <a:t>CCGs </a:t>
            </a:r>
            <a:r>
              <a:rPr lang="en-GB" sz="2400" dirty="0"/>
              <a:t>have high rates of spend for spinal surgery by comparison to similar CCGs</a:t>
            </a:r>
          </a:p>
        </p:txBody>
      </p:sp>
      <p:sp>
        <p:nvSpPr>
          <p:cNvPr id="6" name="TextBox 5"/>
          <p:cNvSpPr txBox="1"/>
          <p:nvPr/>
        </p:nvSpPr>
        <p:spPr>
          <a:xfrm>
            <a:off x="95001" y="4767262"/>
            <a:ext cx="8454896" cy="338554"/>
          </a:xfrm>
          <a:prstGeom prst="rect">
            <a:avLst/>
          </a:prstGeom>
          <a:noFill/>
        </p:spPr>
        <p:txBody>
          <a:bodyPr wrap="square" rtlCol="0">
            <a:spAutoFit/>
          </a:bodyPr>
          <a:lstStyle/>
          <a:p>
            <a:r>
              <a:rPr lang="en-GB" sz="1600" dirty="0" smtClean="0">
                <a:solidFill>
                  <a:srgbClr val="FF0000"/>
                </a:solidFill>
              </a:rPr>
              <a:t>These procedures are frequently associated with limited clinical value for patients </a:t>
            </a:r>
            <a:endParaRPr lang="en-GB" sz="1600" dirty="0">
              <a:solidFill>
                <a:srgbClr val="FF0000"/>
              </a:solidFill>
            </a:endParaRPr>
          </a:p>
        </p:txBody>
      </p:sp>
    </p:spTree>
    <p:extLst>
      <p:ext uri="{BB962C8B-B14F-4D97-AF65-F5344CB8AC3E}">
        <p14:creationId xmlns:p14="http://schemas.microsoft.com/office/powerpoint/2010/main" val="1982509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664369"/>
            <a:ext cx="8686800" cy="4245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294967295"/>
          </p:nvPr>
        </p:nvSpPr>
        <p:spPr>
          <a:xfrm>
            <a:off x="6553200" y="4767263"/>
            <a:ext cx="2133600" cy="273844"/>
          </a:xfrm>
          <a:prstGeom prst="rect">
            <a:avLst/>
          </a:prstGeom>
        </p:spPr>
        <p:txBody>
          <a:bodyPr/>
          <a:lstStyle/>
          <a:p>
            <a:fld id="{D66C4C68-9C76-5449-BBA0-107A51179E14}" type="slidenum">
              <a:rPr lang="en-US" smtClean="0"/>
              <a:pPr/>
              <a:t>15</a:t>
            </a:fld>
            <a:endParaRPr lang="en-US" dirty="0"/>
          </a:p>
        </p:txBody>
      </p:sp>
      <p:sp>
        <p:nvSpPr>
          <p:cNvPr id="4" name="TextBox 3"/>
          <p:cNvSpPr txBox="1"/>
          <p:nvPr/>
        </p:nvSpPr>
        <p:spPr>
          <a:xfrm>
            <a:off x="0" y="-10795"/>
            <a:ext cx="7528560" cy="830997"/>
          </a:xfrm>
          <a:prstGeom prst="rect">
            <a:avLst/>
          </a:prstGeom>
          <a:noFill/>
        </p:spPr>
        <p:txBody>
          <a:bodyPr wrap="square" rtlCol="0">
            <a:spAutoFit/>
          </a:bodyPr>
          <a:lstStyle/>
          <a:p>
            <a:r>
              <a:rPr lang="en-GB" sz="1600" b="1" dirty="0" smtClean="0">
                <a:solidFill>
                  <a:schemeClr val="accent5"/>
                </a:solidFill>
              </a:rPr>
              <a:t>Is there an opportunity to improve self management and primary care treatment of musculoskeletal spinal pain for patients by using the National Back Pain Pathway and First Contact Practitioners?  </a:t>
            </a:r>
            <a:endParaRPr lang="en-GB" sz="1600" b="1" dirty="0">
              <a:solidFill>
                <a:schemeClr val="accent5"/>
              </a:solidFill>
            </a:endParaRPr>
          </a:p>
        </p:txBody>
      </p:sp>
    </p:spTree>
    <p:extLst>
      <p:ext uri="{BB962C8B-B14F-4D97-AF65-F5344CB8AC3E}">
        <p14:creationId xmlns:p14="http://schemas.microsoft.com/office/powerpoint/2010/main" val="3343408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GB" b="1" dirty="0" smtClean="0">
                <a:solidFill>
                  <a:schemeClr val="tx2"/>
                </a:solidFill>
              </a:rPr>
              <a:t>Shared</a:t>
            </a:r>
            <a:r>
              <a:rPr lang="en-GB" b="1" dirty="0" smtClean="0"/>
              <a:t> </a:t>
            </a:r>
            <a:r>
              <a:rPr lang="en-GB" b="1" dirty="0" smtClean="0">
                <a:solidFill>
                  <a:schemeClr val="tx2"/>
                </a:solidFill>
              </a:rPr>
              <a:t>Decision Making is…</a:t>
            </a:r>
            <a:endParaRPr lang="en-GB" b="1" dirty="0">
              <a:solidFill>
                <a:schemeClr val="tx2"/>
              </a:solidFill>
            </a:endParaRPr>
          </a:p>
        </p:txBody>
      </p:sp>
      <p:sp>
        <p:nvSpPr>
          <p:cNvPr id="5" name="Content Placeholder 4"/>
          <p:cNvSpPr>
            <a:spLocks noGrp="1"/>
          </p:cNvSpPr>
          <p:nvPr>
            <p:ph idx="1"/>
          </p:nvPr>
        </p:nvSpPr>
        <p:spPr/>
        <p:txBody>
          <a:bodyPr/>
          <a:lstStyle/>
          <a:p>
            <a:pPr marL="0" indent="0">
              <a:buNone/>
            </a:pPr>
            <a:r>
              <a:rPr lang="en-GB" dirty="0" smtClean="0"/>
              <a:t>…</a:t>
            </a:r>
            <a:r>
              <a:rPr lang="en-GB" dirty="0" smtClean="0">
                <a:solidFill>
                  <a:srgbClr val="0070C0"/>
                </a:solidFill>
              </a:rPr>
              <a:t>a </a:t>
            </a:r>
            <a:r>
              <a:rPr lang="en-GB" dirty="0">
                <a:solidFill>
                  <a:srgbClr val="0070C0"/>
                </a:solidFill>
              </a:rPr>
              <a:t>process in which patients are encouraged to participate in selecting appropriate treatments or management options when they are faced with a preference sensitive decision.</a:t>
            </a:r>
          </a:p>
          <a:p>
            <a:endParaRPr lang="en-GB" dirty="0"/>
          </a:p>
        </p:txBody>
      </p:sp>
      <p:sp>
        <p:nvSpPr>
          <p:cNvPr id="6" name="Slide Number Placeholder 6"/>
          <p:cNvSpPr>
            <a:spLocks noGrp="1"/>
          </p:cNvSpPr>
          <p:nvPr>
            <p:ph type="sldNum" sz="quarter" idx="4"/>
          </p:nvPr>
        </p:nvSpPr>
        <p:spPr>
          <a:prstGeom prst="rect">
            <a:avLst/>
          </a:prstGeom>
        </p:spPr>
        <p:txBody>
          <a:bodyPr/>
          <a:lstStyle/>
          <a:p>
            <a:pPr algn="r"/>
            <a:fld id="{91B56872-74B4-4ACA-94CF-D8D6EA2EBC8A}" type="slidenum">
              <a:rPr lang="en-GB" smtClean="0">
                <a:solidFill>
                  <a:srgbClr val="0072C6"/>
                </a:solidFill>
              </a:rPr>
              <a:pPr algn="r"/>
              <a:t>16</a:t>
            </a:fld>
            <a:endParaRPr lang="en-GB" dirty="0">
              <a:solidFill>
                <a:srgbClr val="0072C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8237" y="1314450"/>
            <a:ext cx="4265251" cy="3492664"/>
          </a:xfrm>
          <a:prstGeom prst="rect">
            <a:avLst/>
          </a:prstGeom>
        </p:spPr>
      </p:pic>
    </p:spTree>
    <p:extLst>
      <p:ext uri="{BB962C8B-B14F-4D97-AF65-F5344CB8AC3E}">
        <p14:creationId xmlns:p14="http://schemas.microsoft.com/office/powerpoint/2010/main" val="752812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GB" b="1" dirty="0" smtClean="0">
                <a:solidFill>
                  <a:schemeClr val="tx2"/>
                </a:solidFill>
              </a:rPr>
              <a:t>Shared</a:t>
            </a:r>
            <a:r>
              <a:rPr lang="en-GB" b="1" dirty="0" smtClean="0"/>
              <a:t> </a:t>
            </a:r>
            <a:r>
              <a:rPr lang="en-GB" b="1" dirty="0" smtClean="0">
                <a:solidFill>
                  <a:schemeClr val="tx2"/>
                </a:solidFill>
              </a:rPr>
              <a:t>Decision Making is…</a:t>
            </a:r>
            <a:endParaRPr lang="en-GB" b="1" dirty="0">
              <a:solidFill>
                <a:schemeClr val="tx2"/>
              </a:solidFill>
            </a:endParaRPr>
          </a:p>
        </p:txBody>
      </p:sp>
      <p:sp>
        <p:nvSpPr>
          <p:cNvPr id="5" name="Content Placeholder 4"/>
          <p:cNvSpPr>
            <a:spLocks noGrp="1"/>
          </p:cNvSpPr>
          <p:nvPr>
            <p:ph idx="1"/>
          </p:nvPr>
        </p:nvSpPr>
        <p:spPr/>
        <p:txBody>
          <a:bodyPr/>
          <a:lstStyle/>
          <a:p>
            <a:pPr marL="0" indent="0">
              <a:buNone/>
            </a:pPr>
            <a:r>
              <a:rPr lang="en-GB" dirty="0" smtClean="0">
                <a:solidFill>
                  <a:srgbClr val="0070C0"/>
                </a:solidFill>
              </a:rPr>
              <a:t>The Law. </a:t>
            </a:r>
          </a:p>
          <a:p>
            <a:pPr marL="0" indent="0">
              <a:buNone/>
            </a:pPr>
            <a:r>
              <a:rPr lang="en-GB" dirty="0" smtClean="0">
                <a:solidFill>
                  <a:srgbClr val="0070C0"/>
                </a:solidFill>
              </a:rPr>
              <a:t>Montgomery Ruling March 2015 .</a:t>
            </a:r>
            <a:endParaRPr lang="en-GB" dirty="0">
              <a:solidFill>
                <a:srgbClr val="0070C0"/>
              </a:solidFill>
            </a:endParaRPr>
          </a:p>
          <a:p>
            <a:endParaRPr lang="en-GB" dirty="0">
              <a:solidFill>
                <a:srgbClr val="0070C0"/>
              </a:solidFill>
            </a:endParaRPr>
          </a:p>
        </p:txBody>
      </p:sp>
      <p:sp>
        <p:nvSpPr>
          <p:cNvPr id="6" name="Slide Number Placeholder 6"/>
          <p:cNvSpPr>
            <a:spLocks noGrp="1"/>
          </p:cNvSpPr>
          <p:nvPr>
            <p:ph type="sldNum" sz="quarter" idx="4"/>
          </p:nvPr>
        </p:nvSpPr>
        <p:spPr>
          <a:prstGeom prst="rect">
            <a:avLst/>
          </a:prstGeom>
        </p:spPr>
        <p:txBody>
          <a:bodyPr/>
          <a:lstStyle/>
          <a:p>
            <a:pPr algn="r"/>
            <a:fld id="{91B56872-74B4-4ACA-94CF-D8D6EA2EBC8A}" type="slidenum">
              <a:rPr lang="en-GB" smtClean="0">
                <a:solidFill>
                  <a:srgbClr val="0072C6"/>
                </a:solidFill>
              </a:rPr>
              <a:pPr algn="r"/>
              <a:t>17</a:t>
            </a:fld>
            <a:endParaRPr lang="en-GB" dirty="0">
              <a:solidFill>
                <a:srgbClr val="0072C6"/>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2000803"/>
            <a:ext cx="5257800" cy="2957513"/>
          </a:xfrm>
          <a:prstGeom prst="rect">
            <a:avLst/>
          </a:prstGeom>
        </p:spPr>
      </p:pic>
    </p:spTree>
    <p:extLst>
      <p:ext uri="{BB962C8B-B14F-4D97-AF65-F5344CB8AC3E}">
        <p14:creationId xmlns:p14="http://schemas.microsoft.com/office/powerpoint/2010/main" val="147528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p:cNvSpPr>
            <a:spLocks noGrp="1"/>
          </p:cNvSpPr>
          <p:nvPr>
            <p:ph type="title"/>
          </p:nvPr>
        </p:nvSpPr>
        <p:spPr>
          <a:xfrm>
            <a:off x="6453963" y="1322833"/>
            <a:ext cx="2421016" cy="500794"/>
          </a:xfrm>
        </p:spPr>
        <p:txBody>
          <a:bodyPr>
            <a:normAutofit fontScale="90000"/>
          </a:bodyPr>
          <a:lstStyle/>
          <a:p>
            <a:r>
              <a:rPr lang="en-GB" dirty="0" smtClean="0"/>
              <a:t>SDM</a:t>
            </a:r>
            <a:r>
              <a:rPr lang="en-GB" dirty="0"/>
              <a:t> </a:t>
            </a:r>
            <a:r>
              <a:rPr lang="en-GB" dirty="0" smtClean="0"/>
              <a:t>embedded across the whole pathway</a:t>
            </a:r>
            <a:endParaRPr lang="en-GB" dirty="0"/>
          </a:p>
        </p:txBody>
      </p:sp>
      <p:sp>
        <p:nvSpPr>
          <p:cNvPr id="4" name="Content Placeholder 3"/>
          <p:cNvSpPr>
            <a:spLocks noGrp="1"/>
          </p:cNvSpPr>
          <p:nvPr>
            <p:ph idx="1"/>
          </p:nvPr>
        </p:nvSpPr>
        <p:spPr/>
        <p:txBody>
          <a:bodyPr/>
          <a:lstStyle/>
          <a:p>
            <a:endParaRPr lang="en-GB" dirty="0"/>
          </a:p>
        </p:txBody>
      </p:sp>
      <p:sp>
        <p:nvSpPr>
          <p:cNvPr id="3" name="Slide Number Placeholder 2"/>
          <p:cNvSpPr>
            <a:spLocks noGrp="1"/>
          </p:cNvSpPr>
          <p:nvPr>
            <p:ph type="sldNum" sz="quarter" idx="4"/>
          </p:nvPr>
        </p:nvSpPr>
        <p:spPr>
          <a:prstGeom prst="rect">
            <a:avLst/>
          </a:prstGeom>
        </p:spPr>
        <p:txBody>
          <a:bodyPr/>
          <a:lstStyle/>
          <a:p>
            <a:fld id="{D66C4C68-9C76-5449-BBA0-107A51179E14}" type="slidenum">
              <a:rPr lang="en-US" smtClean="0"/>
              <a:pPr/>
              <a:t>18</a:t>
            </a:fld>
            <a:endParaRPr lang="en-US" dirty="0"/>
          </a:p>
        </p:txBody>
      </p:sp>
      <p:grpSp>
        <p:nvGrpSpPr>
          <p:cNvPr id="2" name="Group 1"/>
          <p:cNvGrpSpPr/>
          <p:nvPr/>
        </p:nvGrpSpPr>
        <p:grpSpPr>
          <a:xfrm>
            <a:off x="108479" y="0"/>
            <a:ext cx="6500297" cy="5066404"/>
            <a:chOff x="52902" y="1"/>
            <a:chExt cx="6500297" cy="5148533"/>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2" y="1"/>
              <a:ext cx="6175526" cy="514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368491" y="1186645"/>
              <a:ext cx="3166280" cy="93743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Oval 14"/>
            <p:cNvSpPr/>
            <p:nvPr/>
          </p:nvSpPr>
          <p:spPr>
            <a:xfrm>
              <a:off x="3965069" y="2867736"/>
              <a:ext cx="2588130" cy="31560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Oval 15"/>
            <p:cNvSpPr/>
            <p:nvPr/>
          </p:nvSpPr>
          <p:spPr>
            <a:xfrm>
              <a:off x="1462587" y="337783"/>
              <a:ext cx="2588130" cy="31385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Oval 16"/>
            <p:cNvSpPr/>
            <p:nvPr/>
          </p:nvSpPr>
          <p:spPr>
            <a:xfrm>
              <a:off x="1462587" y="871790"/>
              <a:ext cx="2588130" cy="22002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Oval 17"/>
            <p:cNvSpPr/>
            <p:nvPr/>
          </p:nvSpPr>
          <p:spPr>
            <a:xfrm>
              <a:off x="657566" y="2867735"/>
              <a:ext cx="2588130" cy="22002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Oval 9"/>
            <p:cNvSpPr/>
            <p:nvPr/>
          </p:nvSpPr>
          <p:spPr>
            <a:xfrm>
              <a:off x="3619912" y="2334336"/>
              <a:ext cx="2588130" cy="31560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Oval 11"/>
            <p:cNvSpPr/>
            <p:nvPr/>
          </p:nvSpPr>
          <p:spPr>
            <a:xfrm>
              <a:off x="3685669" y="981805"/>
              <a:ext cx="2588130" cy="31560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Oval 12"/>
            <p:cNvSpPr/>
            <p:nvPr/>
          </p:nvSpPr>
          <p:spPr>
            <a:xfrm>
              <a:off x="3619912" y="3257754"/>
              <a:ext cx="502196" cy="15780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Oval 13"/>
            <p:cNvSpPr/>
            <p:nvPr/>
          </p:nvSpPr>
          <p:spPr>
            <a:xfrm>
              <a:off x="2667000" y="3964087"/>
              <a:ext cx="1455108" cy="15780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Oval 19"/>
            <p:cNvSpPr/>
            <p:nvPr/>
          </p:nvSpPr>
          <p:spPr>
            <a:xfrm>
              <a:off x="953252" y="3964087"/>
              <a:ext cx="1365456" cy="15780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Oval 20"/>
            <p:cNvSpPr/>
            <p:nvPr/>
          </p:nvSpPr>
          <p:spPr>
            <a:xfrm>
              <a:off x="225698" y="4669312"/>
              <a:ext cx="2669902" cy="15780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510372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Patient Awareness</a:t>
            </a:r>
            <a:endParaRPr lang="en-GB" sz="3600" b="1" dirty="0"/>
          </a:p>
        </p:txBody>
      </p:sp>
      <p:sp>
        <p:nvSpPr>
          <p:cNvPr id="4" name="Content Placeholder 3"/>
          <p:cNvSpPr>
            <a:spLocks noGrp="1"/>
          </p:cNvSpPr>
          <p:nvPr>
            <p:ph idx="1"/>
          </p:nvPr>
        </p:nvSpPr>
        <p:spPr>
          <a:xfrm>
            <a:off x="3588589" y="1260221"/>
            <a:ext cx="4710321" cy="2963052"/>
          </a:xfrm>
        </p:spPr>
        <p:txBody>
          <a:bodyPr>
            <a:normAutofit/>
          </a:bodyPr>
          <a:lstStyle/>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solidFill>
                  <a:srgbClr val="0070C0"/>
                </a:solidFill>
              </a:rPr>
              <a:t>Posters, leaflets, banners, postcards, animati</a:t>
            </a:r>
            <a:r>
              <a:rPr lang="en-GB" dirty="0">
                <a:solidFill>
                  <a:srgbClr val="0070C0"/>
                </a:solidFill>
              </a:rPr>
              <a:t>o</a:t>
            </a:r>
            <a:r>
              <a:rPr lang="en-GB" dirty="0" smtClean="0">
                <a:solidFill>
                  <a:srgbClr val="0070C0"/>
                </a:solidFill>
              </a:rPr>
              <a:t>ns images for inclusion on existing correspondence</a:t>
            </a:r>
          </a:p>
          <a:p>
            <a:pPr marL="285750" indent="-285750">
              <a:buFont typeface="Arial" panose="020B0604020202020204" pitchFamily="34" charset="0"/>
              <a:buChar char="•"/>
            </a:pPr>
            <a:endParaRPr lang="en-GB" dirty="0">
              <a:solidFill>
                <a:srgbClr val="0070C0"/>
              </a:solidFill>
            </a:endParaRPr>
          </a:p>
          <a:p>
            <a:pPr marL="285750" indent="-285750">
              <a:buFont typeface="Arial" panose="020B0604020202020204" pitchFamily="34" charset="0"/>
              <a:buChar char="•"/>
            </a:pPr>
            <a:r>
              <a:rPr lang="en-GB" dirty="0" smtClean="0">
                <a:solidFill>
                  <a:srgbClr val="0070C0"/>
                </a:solidFill>
              </a:rPr>
              <a:t>Activating patients prior to their consultation</a:t>
            </a:r>
          </a:p>
          <a:p>
            <a:pPr marL="285750" indent="-285750">
              <a:buFont typeface="Arial" panose="020B0604020202020204" pitchFamily="34" charset="0"/>
              <a:buChar char="•"/>
            </a:pPr>
            <a:endParaRPr lang="en-GB" dirty="0">
              <a:solidFill>
                <a:srgbClr val="0070C0"/>
              </a:solidFill>
            </a:endParaRPr>
          </a:p>
          <a:p>
            <a:pPr marL="285750" indent="-285750">
              <a:buFont typeface="Arial" panose="020B0604020202020204" pitchFamily="34" charset="0"/>
              <a:buChar char="•"/>
            </a:pPr>
            <a:r>
              <a:rPr lang="en-GB" dirty="0" smtClean="0">
                <a:solidFill>
                  <a:srgbClr val="0070C0"/>
                </a:solidFill>
              </a:rPr>
              <a:t>Raising awareness</a:t>
            </a:r>
            <a:endParaRPr lang="en-GB" dirty="0">
              <a:solidFill>
                <a:srgbClr val="0070C0"/>
              </a:solidFill>
            </a:endParaRPr>
          </a:p>
        </p:txBody>
      </p:sp>
      <p:pic>
        <p:nvPicPr>
          <p:cNvPr id="5" name="Content Placeholder 2"/>
          <p:cNvPicPr>
            <a:picLocks noChangeAspect="1"/>
          </p:cNvPicPr>
          <p:nvPr/>
        </p:nvPicPr>
        <p:blipFill rotWithShape="1">
          <a:blip r:embed="rId3">
            <a:extLst>
              <a:ext uri="{28A0092B-C50C-407E-A947-70E740481C1C}">
                <a14:useLocalDpi xmlns:a14="http://schemas.microsoft.com/office/drawing/2010/main" val="0"/>
              </a:ext>
            </a:extLst>
          </a:blip>
          <a:srcRect r="2402"/>
          <a:stretch/>
        </p:blipFill>
        <p:spPr bwMode="auto">
          <a:xfrm>
            <a:off x="569341" y="1063227"/>
            <a:ext cx="2803587" cy="3999819"/>
          </a:xfrm>
          <a:prstGeom prst="rect">
            <a:avLst/>
          </a:prstGeom>
          <a:noFill/>
          <a:ln w="9525">
            <a:noFill/>
            <a:miter lim="800000"/>
            <a:headEnd/>
            <a:tailEnd/>
          </a:ln>
        </p:spPr>
      </p:pic>
      <p:sp>
        <p:nvSpPr>
          <p:cNvPr id="6" name="Slide Number Placeholder 6"/>
          <p:cNvSpPr>
            <a:spLocks noGrp="1"/>
          </p:cNvSpPr>
          <p:nvPr>
            <p:ph type="sldNum" sz="quarter" idx="4294967295"/>
          </p:nvPr>
        </p:nvSpPr>
        <p:spPr>
          <a:xfrm>
            <a:off x="6747219" y="4692976"/>
            <a:ext cx="2133600" cy="273844"/>
          </a:xfrm>
          <a:prstGeom prst="rect">
            <a:avLst/>
          </a:prstGeom>
        </p:spPr>
        <p:txBody>
          <a:bodyPr/>
          <a:lstStyle/>
          <a:p>
            <a:pPr algn="r"/>
            <a:fld id="{91B56872-74B4-4ACA-94CF-D8D6EA2EBC8A}" type="slidenum">
              <a:rPr lang="en-GB" smtClean="0">
                <a:solidFill>
                  <a:srgbClr val="0072C6"/>
                </a:solidFill>
              </a:rPr>
              <a:pPr algn="r"/>
              <a:t>19</a:t>
            </a:fld>
            <a:endParaRPr lang="en-GB" dirty="0">
              <a:solidFill>
                <a:srgbClr val="0072C6"/>
              </a:solidFill>
            </a:endParaRPr>
          </a:p>
        </p:txBody>
      </p:sp>
    </p:spTree>
    <p:extLst>
      <p:ext uri="{BB962C8B-B14F-4D97-AF65-F5344CB8AC3E}">
        <p14:creationId xmlns:p14="http://schemas.microsoft.com/office/powerpoint/2010/main" val="870349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Overview </a:t>
            </a:r>
            <a:endParaRPr lang="en-GB" dirty="0"/>
          </a:p>
        </p:txBody>
      </p:sp>
      <p:sp>
        <p:nvSpPr>
          <p:cNvPr id="6" name="Content Placeholder 5"/>
          <p:cNvSpPr>
            <a:spLocks noGrp="1"/>
          </p:cNvSpPr>
          <p:nvPr>
            <p:ph idx="1"/>
          </p:nvPr>
        </p:nvSpPr>
        <p:spPr>
          <a:xfrm>
            <a:off x="457203" y="1260220"/>
            <a:ext cx="7841707" cy="3706599"/>
          </a:xfrm>
        </p:spPr>
        <p:txBody>
          <a:bodyPr>
            <a:normAutofit/>
          </a:bodyPr>
          <a:lstStyle/>
          <a:p>
            <a:pPr marL="342900" indent="-342900">
              <a:buFont typeface="Arial" panose="020B0604020202020204" pitchFamily="34" charset="0"/>
              <a:buChar char="•"/>
            </a:pPr>
            <a:r>
              <a:rPr lang="en-GB" sz="2200" dirty="0">
                <a:solidFill>
                  <a:srgbClr val="0070C0"/>
                </a:solidFill>
              </a:rPr>
              <a:t>To have an understanding of the </a:t>
            </a:r>
            <a:r>
              <a:rPr lang="en-GB" sz="2200" dirty="0" err="1" smtClean="0">
                <a:solidFill>
                  <a:srgbClr val="0070C0"/>
                </a:solidFill>
              </a:rPr>
              <a:t>RightCare</a:t>
            </a:r>
            <a:r>
              <a:rPr lang="en-GB" sz="2200" dirty="0" smtClean="0">
                <a:solidFill>
                  <a:srgbClr val="0070C0"/>
                </a:solidFill>
              </a:rPr>
              <a:t> </a:t>
            </a:r>
            <a:r>
              <a:rPr lang="en-GB" sz="2200" dirty="0">
                <a:solidFill>
                  <a:srgbClr val="0070C0"/>
                </a:solidFill>
              </a:rPr>
              <a:t>approach</a:t>
            </a:r>
          </a:p>
          <a:p>
            <a:pPr marL="342900" indent="-342900">
              <a:buFont typeface="Arial" panose="020B0604020202020204" pitchFamily="34" charset="0"/>
              <a:buChar char="•"/>
            </a:pPr>
            <a:r>
              <a:rPr lang="en-GB" sz="2200" dirty="0" smtClean="0">
                <a:solidFill>
                  <a:srgbClr val="0070C0"/>
                </a:solidFill>
              </a:rPr>
              <a:t>Reflection  </a:t>
            </a:r>
            <a:r>
              <a:rPr lang="en-GB" sz="2200" dirty="0">
                <a:solidFill>
                  <a:srgbClr val="0070C0"/>
                </a:solidFill>
              </a:rPr>
              <a:t>on Value </a:t>
            </a:r>
          </a:p>
          <a:p>
            <a:pPr marL="342900" indent="-342900">
              <a:buFont typeface="Arial" panose="020B0604020202020204" pitchFamily="34" charset="0"/>
              <a:buChar char="•"/>
            </a:pPr>
            <a:r>
              <a:rPr lang="en-GB" sz="2200" dirty="0" smtClean="0">
                <a:solidFill>
                  <a:srgbClr val="0070C0"/>
                </a:solidFill>
              </a:rPr>
              <a:t>Regional plans for MSK, Respiratory and CVD</a:t>
            </a:r>
          </a:p>
          <a:p>
            <a:pPr marL="342900" indent="-342900">
              <a:buFont typeface="Arial" panose="020B0604020202020204" pitchFamily="34" charset="0"/>
              <a:buChar char="•"/>
            </a:pPr>
            <a:r>
              <a:rPr lang="en-GB" sz="2200" dirty="0">
                <a:solidFill>
                  <a:srgbClr val="0070C0"/>
                </a:solidFill>
              </a:rPr>
              <a:t>Reflection on shared decision making </a:t>
            </a:r>
          </a:p>
          <a:p>
            <a:pPr marL="342900" indent="-342900">
              <a:buFont typeface="Arial" panose="020B0604020202020204" pitchFamily="34" charset="0"/>
              <a:buChar char="•"/>
            </a:pPr>
            <a:r>
              <a:rPr lang="en-GB" sz="2200" dirty="0" smtClean="0">
                <a:solidFill>
                  <a:srgbClr val="0070C0"/>
                </a:solidFill>
              </a:rPr>
              <a:t>NHS RightCare Plans for 12 </a:t>
            </a:r>
            <a:r>
              <a:rPr lang="en-GB" sz="2200" dirty="0">
                <a:solidFill>
                  <a:srgbClr val="0070C0"/>
                </a:solidFill>
              </a:rPr>
              <a:t>CCGs </a:t>
            </a:r>
            <a:r>
              <a:rPr lang="en-GB" sz="2200" dirty="0" smtClean="0">
                <a:solidFill>
                  <a:srgbClr val="0070C0"/>
                </a:solidFill>
              </a:rPr>
              <a:t>in NENC in 18/19</a:t>
            </a:r>
          </a:p>
          <a:p>
            <a:pPr marL="342900" indent="-342900">
              <a:buFont typeface="Arial" panose="020B0604020202020204" pitchFamily="34" charset="0"/>
              <a:buChar char="•"/>
            </a:pPr>
            <a:r>
              <a:rPr lang="en-GB" sz="2200" dirty="0">
                <a:solidFill>
                  <a:srgbClr val="0070C0"/>
                </a:solidFill>
              </a:rPr>
              <a:t>Understand how </a:t>
            </a:r>
            <a:r>
              <a:rPr lang="en-GB" sz="2200" dirty="0" smtClean="0">
                <a:solidFill>
                  <a:srgbClr val="0070C0"/>
                </a:solidFill>
              </a:rPr>
              <a:t>you can contribute </a:t>
            </a:r>
            <a:r>
              <a:rPr lang="en-GB" sz="2200" dirty="0">
                <a:solidFill>
                  <a:srgbClr val="0070C0"/>
                </a:solidFill>
              </a:rPr>
              <a:t>to a sustainable future in health care </a:t>
            </a:r>
          </a:p>
          <a:p>
            <a:pPr marL="342900" indent="-342900">
              <a:buFont typeface="Arial" panose="020B0604020202020204" pitchFamily="34" charset="0"/>
              <a:buChar char="•"/>
            </a:pPr>
            <a:endParaRPr lang="en-GB" sz="2200" dirty="0" smtClean="0">
              <a:solidFill>
                <a:srgbClr val="0070C0"/>
              </a:solidFill>
            </a:endParaRPr>
          </a:p>
          <a:p>
            <a:pPr marL="342900" indent="-342900">
              <a:buFont typeface="Arial" panose="020B0604020202020204" pitchFamily="34" charset="0"/>
              <a:buChar char="•"/>
            </a:pPr>
            <a:endParaRPr lang="en-GB" dirty="0"/>
          </a:p>
          <a:p>
            <a:pPr marL="700088" lvl="1" indent="-342900">
              <a:buFont typeface="Arial" panose="020B0604020202020204" pitchFamily="34" charset="0"/>
              <a:buChar char="•"/>
            </a:pPr>
            <a:endParaRPr lang="en-GB" dirty="0"/>
          </a:p>
          <a:p>
            <a:pPr marL="700088" lvl="1" indent="-342900">
              <a:buFont typeface="Arial" panose="020B0604020202020204" pitchFamily="34" charset="0"/>
              <a:buChar char="•"/>
            </a:pPr>
            <a:endParaRPr lang="en-GB" dirty="0"/>
          </a:p>
          <a:p>
            <a:pPr marL="700088" lvl="1" indent="-342900">
              <a:buFont typeface="Arial" panose="020B0604020202020204" pitchFamily="34" charset="0"/>
              <a:buChar char="•"/>
            </a:pPr>
            <a:endParaRPr lang="en-GB" dirty="0"/>
          </a:p>
          <a:p>
            <a:pPr marL="700088" lvl="1" indent="-342900">
              <a:buFont typeface="Arial" panose="020B0604020202020204" pitchFamily="34" charset="0"/>
              <a:buChar char="•"/>
            </a:pPr>
            <a:endParaRPr lang="en-GB" dirty="0" smtClean="0"/>
          </a:p>
          <a:p>
            <a:pPr marL="700088" lvl="1" indent="-342900">
              <a:buFont typeface="Arial" panose="020B0604020202020204" pitchFamily="34" charset="0"/>
              <a:buChar char="•"/>
            </a:pPr>
            <a:endParaRPr lang="en-GB" dirty="0" smtClean="0"/>
          </a:p>
          <a:p>
            <a:endParaRPr lang="en-GB" dirty="0"/>
          </a:p>
        </p:txBody>
      </p:sp>
      <p:sp>
        <p:nvSpPr>
          <p:cNvPr id="4" name="Slide Number Placeholder 3"/>
          <p:cNvSpPr>
            <a:spLocks noGrp="1"/>
          </p:cNvSpPr>
          <p:nvPr>
            <p:ph type="sldNum" sz="quarter" idx="4"/>
          </p:nvPr>
        </p:nvSpPr>
        <p:spPr>
          <a:xfrm>
            <a:off x="6747219" y="4692976"/>
            <a:ext cx="2133600" cy="273844"/>
          </a:xfrm>
        </p:spPr>
        <p:txBody>
          <a:bodyPr/>
          <a:lstStyle/>
          <a:p>
            <a:fld id="{61E112CC-F5C7-5E43-8EAA-F554FEB5E453}" type="slidenum">
              <a:rPr lang="en-US" smtClean="0"/>
              <a:pPr/>
              <a:t>2</a:t>
            </a:fld>
            <a:endParaRPr lang="en-US" dirty="0"/>
          </a:p>
        </p:txBody>
      </p:sp>
    </p:spTree>
    <p:extLst>
      <p:ext uri="{BB962C8B-B14F-4D97-AF65-F5344CB8AC3E}">
        <p14:creationId xmlns:p14="http://schemas.microsoft.com/office/powerpoint/2010/main" val="2643282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idx="4294967295"/>
          </p:nvPr>
        </p:nvSpPr>
        <p:spPr>
          <a:xfrm>
            <a:off x="4906285" y="1108454"/>
            <a:ext cx="4763729" cy="1620551"/>
          </a:xfrm>
        </p:spPr>
        <p:txBody>
          <a:bodyPr>
            <a:normAutofit fontScale="90000"/>
          </a:bodyPr>
          <a:lstStyle/>
          <a:p>
            <a:r>
              <a:rPr lang="en-US" sz="2800" dirty="0" smtClean="0"/>
              <a:t>Population healthcare: </a:t>
            </a:r>
            <a:br>
              <a:rPr lang="en-US" sz="2800" dirty="0" smtClean="0"/>
            </a:br>
            <a:r>
              <a:rPr lang="en-US" sz="2800" dirty="0" smtClean="0"/>
              <a:t>The variation between standard and optimal pathways</a:t>
            </a:r>
            <a:endParaRPr lang="en-US" sz="2800" dirty="0"/>
          </a:p>
        </p:txBody>
      </p:sp>
      <p:sp>
        <p:nvSpPr>
          <p:cNvPr id="27" name="Content Placeholder 26"/>
          <p:cNvSpPr>
            <a:spLocks noGrp="1"/>
          </p:cNvSpPr>
          <p:nvPr>
            <p:ph sz="quarter" idx="4294967295"/>
          </p:nvPr>
        </p:nvSpPr>
        <p:spPr>
          <a:xfrm>
            <a:off x="4906285" y="3071905"/>
            <a:ext cx="4359965" cy="270773"/>
          </a:xfrm>
        </p:spPr>
        <p:txBody>
          <a:bodyPr>
            <a:noAutofit/>
          </a:bodyPr>
          <a:lstStyle/>
          <a:p>
            <a:pPr marL="0" indent="0">
              <a:buNone/>
            </a:pPr>
            <a:r>
              <a:rPr lang="en-US" sz="2600" dirty="0">
                <a:solidFill>
                  <a:schemeClr val="tx2"/>
                </a:solidFill>
              </a:rPr>
              <a:t>Janet’s </a:t>
            </a:r>
            <a:r>
              <a:rPr lang="en-US" sz="2600" dirty="0" smtClean="0">
                <a:solidFill>
                  <a:schemeClr val="tx2"/>
                </a:solidFill>
              </a:rPr>
              <a:t>story: Frailty</a:t>
            </a:r>
          </a:p>
        </p:txBody>
      </p:sp>
      <p:sp>
        <p:nvSpPr>
          <p:cNvPr id="7" name="Content Placeholder 26"/>
          <p:cNvSpPr txBox="1">
            <a:spLocks/>
          </p:cNvSpPr>
          <p:nvPr/>
        </p:nvSpPr>
        <p:spPr>
          <a:xfrm>
            <a:off x="6430299" y="4635351"/>
            <a:ext cx="2626046" cy="53026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Clr>
                <a:srgbClr val="0072C6"/>
              </a:buClr>
              <a:buFont typeface="Arial"/>
              <a:buNone/>
            </a:pPr>
            <a:r>
              <a:rPr lang="en-US" sz="1500" dirty="0" smtClean="0">
                <a:solidFill>
                  <a:prstClr val="black"/>
                </a:solidFill>
              </a:rPr>
              <a:t>August 2016</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3" y="0"/>
            <a:ext cx="4746625" cy="5143500"/>
          </a:xfrm>
          <a:prstGeom prst="rect">
            <a:avLst/>
          </a:prstGeom>
        </p:spPr>
      </p:pic>
    </p:spTree>
    <p:extLst>
      <p:ext uri="{BB962C8B-B14F-4D97-AF65-F5344CB8AC3E}">
        <p14:creationId xmlns:p14="http://schemas.microsoft.com/office/powerpoint/2010/main" val="3172827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199" y="907026"/>
            <a:ext cx="8576442" cy="3816145"/>
          </a:xfrm>
        </p:spPr>
        <p:txBody>
          <a:bodyPr>
            <a:normAutofit fontScale="55000" lnSpcReduction="20000"/>
          </a:bodyPr>
          <a:lstStyle/>
          <a:p>
            <a:pPr>
              <a:lnSpc>
                <a:spcPct val="120000"/>
              </a:lnSpc>
              <a:spcBef>
                <a:spcPts val="0"/>
              </a:spcBef>
              <a:spcAft>
                <a:spcPts val="400"/>
              </a:spcAft>
            </a:pPr>
            <a:r>
              <a:rPr lang="en-GB" sz="2000" dirty="0"/>
              <a:t>Janet is </a:t>
            </a:r>
            <a:r>
              <a:rPr lang="en-GB" sz="2000" dirty="0" smtClean="0"/>
              <a:t>84 - a </a:t>
            </a:r>
            <a:r>
              <a:rPr lang="en-GB" sz="2000" dirty="0"/>
              <a:t>retired teacher living with her 85 year-old husband Arthur</a:t>
            </a:r>
          </a:p>
          <a:p>
            <a:pPr>
              <a:lnSpc>
                <a:spcPct val="120000"/>
              </a:lnSpc>
              <a:spcBef>
                <a:spcPts val="0"/>
              </a:spcBef>
              <a:spcAft>
                <a:spcPts val="400"/>
              </a:spcAft>
            </a:pPr>
            <a:r>
              <a:rPr lang="en-GB" sz="2000" dirty="0"/>
              <a:t>On a Friday evening, Janet falls. Arthur calls 999. Janet is taken to A&amp;E</a:t>
            </a:r>
          </a:p>
          <a:p>
            <a:pPr>
              <a:lnSpc>
                <a:spcPct val="120000"/>
              </a:lnSpc>
              <a:spcBef>
                <a:spcPts val="0"/>
              </a:spcBef>
              <a:spcAft>
                <a:spcPts val="400"/>
              </a:spcAft>
            </a:pPr>
            <a:r>
              <a:rPr lang="en-GB" sz="2000" dirty="0"/>
              <a:t>She is given a hip x-ray. There is no fracture but blood and urine tests show UTI and dehydration, so she is admitted to </a:t>
            </a:r>
            <a:r>
              <a:rPr lang="en-GB" sz="2000" dirty="0" smtClean="0"/>
              <a:t>an acute </a:t>
            </a:r>
            <a:r>
              <a:rPr lang="en-GB" sz="2000" dirty="0"/>
              <a:t>medical ward</a:t>
            </a:r>
          </a:p>
          <a:p>
            <a:pPr>
              <a:lnSpc>
                <a:spcPct val="120000"/>
              </a:lnSpc>
              <a:spcBef>
                <a:spcPts val="0"/>
              </a:spcBef>
              <a:spcAft>
                <a:spcPts val="400"/>
              </a:spcAft>
            </a:pPr>
            <a:r>
              <a:rPr lang="en-GB" sz="2000" dirty="0" smtClean="0"/>
              <a:t>The next day (Saturday</a:t>
            </a:r>
            <a:r>
              <a:rPr lang="en-GB" sz="2000" dirty="0"/>
              <a:t>)</a:t>
            </a:r>
            <a:r>
              <a:rPr lang="en-GB" sz="2000" dirty="0" smtClean="0"/>
              <a:t> she </a:t>
            </a:r>
            <a:r>
              <a:rPr lang="en-GB" sz="2000" dirty="0"/>
              <a:t>is moved to a general medical ward</a:t>
            </a:r>
          </a:p>
          <a:p>
            <a:pPr>
              <a:lnSpc>
                <a:spcPct val="120000"/>
              </a:lnSpc>
              <a:spcBef>
                <a:spcPts val="0"/>
              </a:spcBef>
              <a:spcAft>
                <a:spcPts val="400"/>
              </a:spcAft>
            </a:pPr>
            <a:r>
              <a:rPr lang="en-GB" sz="2000" dirty="0"/>
              <a:t>After the weekend, Janet is assessed as having postural hypotension</a:t>
            </a:r>
          </a:p>
          <a:p>
            <a:pPr>
              <a:lnSpc>
                <a:spcPct val="120000"/>
              </a:lnSpc>
              <a:spcBef>
                <a:spcPts val="0"/>
              </a:spcBef>
              <a:spcAft>
                <a:spcPts val="400"/>
              </a:spcAft>
            </a:pPr>
            <a:r>
              <a:rPr lang="en-GB" sz="2000" b="1" dirty="0"/>
              <a:t>In </a:t>
            </a:r>
            <a:r>
              <a:rPr lang="en-GB" sz="2000" b="1" dirty="0" smtClean="0"/>
              <a:t>2014/15 there were 2,154 serious </a:t>
            </a:r>
            <a:r>
              <a:rPr lang="en-GB" sz="2000" b="1" dirty="0"/>
              <a:t>falls (per 100k population) </a:t>
            </a:r>
            <a:r>
              <a:rPr lang="en-GB" sz="2000" b="1" dirty="0" smtClean="0"/>
              <a:t>in the average CCG</a:t>
            </a:r>
            <a:endParaRPr lang="en-GB" sz="2000" b="1" dirty="0"/>
          </a:p>
          <a:p>
            <a:pPr>
              <a:lnSpc>
                <a:spcPct val="120000"/>
              </a:lnSpc>
              <a:spcBef>
                <a:spcPts val="0"/>
              </a:spcBef>
              <a:spcAft>
                <a:spcPts val="400"/>
              </a:spcAft>
            </a:pPr>
            <a:r>
              <a:rPr lang="en-GB" sz="2000" dirty="0"/>
              <a:t>Due to a lack of available beds in the community, Janet is moved to a winter escalation ward in the hospital. She falls again in the ward. As a result she is no longer fit for rehabilitation and requires a care </a:t>
            </a:r>
            <a:r>
              <a:rPr lang="en-GB" sz="2000" dirty="0" smtClean="0"/>
              <a:t>package</a:t>
            </a:r>
            <a:endParaRPr lang="en-GB" sz="2000" dirty="0"/>
          </a:p>
          <a:p>
            <a:pPr>
              <a:lnSpc>
                <a:spcPct val="120000"/>
              </a:lnSpc>
              <a:spcBef>
                <a:spcPts val="0"/>
              </a:spcBef>
              <a:spcAft>
                <a:spcPts val="400"/>
              </a:spcAft>
            </a:pPr>
            <a:r>
              <a:rPr lang="en-GB" sz="2000" dirty="0"/>
              <a:t>This is put in place almost </a:t>
            </a:r>
            <a:r>
              <a:rPr lang="en-GB" sz="2000" dirty="0" smtClean="0"/>
              <a:t>three </a:t>
            </a:r>
            <a:r>
              <a:rPr lang="en-GB" sz="2000" dirty="0"/>
              <a:t>weeks after admittance </a:t>
            </a:r>
            <a:r>
              <a:rPr lang="en-GB" sz="2000" dirty="0" smtClean="0"/>
              <a:t>and </a:t>
            </a:r>
            <a:r>
              <a:rPr lang="en-GB" sz="2000" dirty="0"/>
              <a:t>she is finally discharged.</a:t>
            </a:r>
          </a:p>
          <a:p>
            <a:pPr>
              <a:lnSpc>
                <a:spcPct val="120000"/>
              </a:lnSpc>
              <a:spcBef>
                <a:spcPts val="0"/>
              </a:spcBef>
              <a:spcAft>
                <a:spcPts val="400"/>
              </a:spcAft>
            </a:pPr>
            <a:r>
              <a:rPr lang="en-GB" sz="2000" b="1" dirty="0"/>
              <a:t>10 days in a hospital bed leads to the equivalent of 10 years of ageing in the muscles for people over 80</a:t>
            </a:r>
          </a:p>
          <a:p>
            <a:pPr>
              <a:lnSpc>
                <a:spcPct val="120000"/>
              </a:lnSpc>
              <a:spcBef>
                <a:spcPts val="0"/>
              </a:spcBef>
              <a:spcAft>
                <a:spcPts val="400"/>
              </a:spcAft>
            </a:pPr>
            <a:r>
              <a:rPr lang="en-GB" sz="2000" dirty="0" smtClean="0"/>
              <a:t>Seven </a:t>
            </a:r>
            <a:r>
              <a:rPr lang="en-GB" sz="2000" dirty="0"/>
              <a:t>months later, Janet falls again and, after discharge from hospital, goes into a care home. After rapid deterioration and another fall, she returns to acute care </a:t>
            </a:r>
            <a:r>
              <a:rPr lang="en-GB" sz="2000" dirty="0" smtClean="0"/>
              <a:t>and </a:t>
            </a:r>
            <a:r>
              <a:rPr lang="en-GB" sz="2000" dirty="0"/>
              <a:t>after 10 days on the intensive care ward, she passes </a:t>
            </a:r>
            <a:r>
              <a:rPr lang="en-GB" sz="2000" dirty="0" smtClean="0"/>
              <a:t>away </a:t>
            </a:r>
            <a:r>
              <a:rPr lang="en-GB" sz="2000" dirty="0"/>
              <a:t>aged 85.</a:t>
            </a:r>
          </a:p>
          <a:p>
            <a:pPr marL="0" indent="0">
              <a:lnSpc>
                <a:spcPct val="120000"/>
              </a:lnSpc>
              <a:spcBef>
                <a:spcPts val="0"/>
              </a:spcBef>
              <a:spcAft>
                <a:spcPts val="300"/>
              </a:spcAft>
              <a:buNone/>
            </a:pPr>
            <a:endParaRPr lang="en-GB" sz="2000" b="1" dirty="0" smtClean="0">
              <a:solidFill>
                <a:schemeClr val="tx2"/>
              </a:solidFill>
            </a:endParaRPr>
          </a:p>
          <a:p>
            <a:pPr marL="0" indent="0">
              <a:lnSpc>
                <a:spcPct val="120000"/>
              </a:lnSpc>
              <a:spcBef>
                <a:spcPts val="0"/>
              </a:spcBef>
              <a:spcAft>
                <a:spcPts val="300"/>
              </a:spcAft>
              <a:buNone/>
            </a:pPr>
            <a:r>
              <a:rPr lang="en-GB" sz="2300" b="1" dirty="0" smtClean="0">
                <a:solidFill>
                  <a:schemeClr val="tx2"/>
                </a:solidFill>
              </a:rPr>
              <a:t>     This </a:t>
            </a:r>
            <a:r>
              <a:rPr lang="en-GB" sz="2300" b="1" dirty="0">
                <a:solidFill>
                  <a:schemeClr val="tx2"/>
                </a:solidFill>
              </a:rPr>
              <a:t>version of Janet’s journey costs £35k at 2015/16 </a:t>
            </a:r>
            <a:r>
              <a:rPr lang="en-GB" sz="2300" b="1" dirty="0" smtClean="0">
                <a:solidFill>
                  <a:schemeClr val="tx2"/>
                </a:solidFill>
              </a:rPr>
              <a:t>prices</a:t>
            </a:r>
            <a:endParaRPr lang="en-GB" sz="2300" b="1" dirty="0">
              <a:solidFill>
                <a:schemeClr val="tx2"/>
              </a:solidFill>
            </a:endParaRPr>
          </a:p>
        </p:txBody>
      </p:sp>
      <p:sp>
        <p:nvSpPr>
          <p:cNvPr id="7" name="Title 6"/>
          <p:cNvSpPr>
            <a:spLocks noGrp="1"/>
          </p:cNvSpPr>
          <p:nvPr>
            <p:ph type="title"/>
          </p:nvPr>
        </p:nvSpPr>
        <p:spPr>
          <a:xfrm>
            <a:off x="412598" y="230596"/>
            <a:ext cx="7356815" cy="500794"/>
          </a:xfrm>
        </p:spPr>
        <p:txBody>
          <a:bodyPr>
            <a:normAutofit fontScale="90000"/>
          </a:bodyPr>
          <a:lstStyle/>
          <a:p>
            <a:r>
              <a:rPr lang="en-US" dirty="0" smtClean="0"/>
              <a:t>Janet’s story: Journey 1</a:t>
            </a:r>
            <a:endParaRPr lang="en-US" dirty="0"/>
          </a:p>
        </p:txBody>
      </p:sp>
    </p:spTree>
    <p:extLst>
      <p:ext uri="{BB962C8B-B14F-4D97-AF65-F5344CB8AC3E}">
        <p14:creationId xmlns:p14="http://schemas.microsoft.com/office/powerpoint/2010/main" val="1611152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199" y="907026"/>
            <a:ext cx="8576442" cy="3816145"/>
          </a:xfrm>
        </p:spPr>
        <p:txBody>
          <a:bodyPr>
            <a:normAutofit fontScale="55000" lnSpcReduction="20000"/>
          </a:bodyPr>
          <a:lstStyle/>
          <a:p>
            <a:pPr>
              <a:lnSpc>
                <a:spcPct val="120000"/>
              </a:lnSpc>
              <a:spcBef>
                <a:spcPts val="0"/>
              </a:spcBef>
              <a:spcAft>
                <a:spcPts val="400"/>
              </a:spcAft>
            </a:pPr>
            <a:r>
              <a:rPr lang="en-GB" sz="2000" dirty="0"/>
              <a:t>Janet is </a:t>
            </a:r>
            <a:r>
              <a:rPr lang="en-GB" sz="2000" dirty="0" smtClean="0"/>
              <a:t>84 - a </a:t>
            </a:r>
            <a:r>
              <a:rPr lang="en-GB" sz="2000" dirty="0"/>
              <a:t>retired teacher living with her 85 year-old husband Arthur</a:t>
            </a:r>
          </a:p>
          <a:p>
            <a:pPr>
              <a:lnSpc>
                <a:spcPct val="120000"/>
              </a:lnSpc>
              <a:spcBef>
                <a:spcPts val="0"/>
              </a:spcBef>
              <a:spcAft>
                <a:spcPts val="400"/>
              </a:spcAft>
            </a:pPr>
            <a:r>
              <a:rPr lang="en-GB" sz="2000" dirty="0"/>
              <a:t>On a Friday evening, Janet falls. Arthur calls 999. Janet is taken to A&amp;E</a:t>
            </a:r>
          </a:p>
          <a:p>
            <a:pPr>
              <a:lnSpc>
                <a:spcPct val="120000"/>
              </a:lnSpc>
              <a:spcBef>
                <a:spcPts val="0"/>
              </a:spcBef>
              <a:spcAft>
                <a:spcPts val="400"/>
              </a:spcAft>
            </a:pPr>
            <a:r>
              <a:rPr lang="en-GB" sz="2000" dirty="0"/>
              <a:t>She is given a hip x-ray. There is no fracture but blood and urine tests show UTI and dehydration, so she is admitted to </a:t>
            </a:r>
            <a:r>
              <a:rPr lang="en-GB" sz="2000" dirty="0" smtClean="0"/>
              <a:t>an acute </a:t>
            </a:r>
            <a:r>
              <a:rPr lang="en-GB" sz="2000" dirty="0"/>
              <a:t>medical ward</a:t>
            </a:r>
          </a:p>
          <a:p>
            <a:pPr>
              <a:lnSpc>
                <a:spcPct val="120000"/>
              </a:lnSpc>
              <a:spcBef>
                <a:spcPts val="0"/>
              </a:spcBef>
              <a:spcAft>
                <a:spcPts val="400"/>
              </a:spcAft>
            </a:pPr>
            <a:r>
              <a:rPr lang="en-GB" sz="2000" dirty="0" smtClean="0"/>
              <a:t>The next day (Saturday</a:t>
            </a:r>
            <a:r>
              <a:rPr lang="en-GB" sz="2000" dirty="0"/>
              <a:t>)</a:t>
            </a:r>
            <a:r>
              <a:rPr lang="en-GB" sz="2000" dirty="0" smtClean="0"/>
              <a:t> she </a:t>
            </a:r>
            <a:r>
              <a:rPr lang="en-GB" sz="2000" dirty="0"/>
              <a:t>is moved to a general medical ward</a:t>
            </a:r>
          </a:p>
          <a:p>
            <a:pPr>
              <a:lnSpc>
                <a:spcPct val="120000"/>
              </a:lnSpc>
              <a:spcBef>
                <a:spcPts val="0"/>
              </a:spcBef>
              <a:spcAft>
                <a:spcPts val="400"/>
              </a:spcAft>
            </a:pPr>
            <a:r>
              <a:rPr lang="en-GB" sz="2000" dirty="0"/>
              <a:t>After the weekend, Janet is assessed as having postural hypotension</a:t>
            </a:r>
          </a:p>
          <a:p>
            <a:pPr>
              <a:lnSpc>
                <a:spcPct val="120000"/>
              </a:lnSpc>
              <a:spcBef>
                <a:spcPts val="0"/>
              </a:spcBef>
              <a:spcAft>
                <a:spcPts val="400"/>
              </a:spcAft>
            </a:pPr>
            <a:r>
              <a:rPr lang="en-GB" sz="2000" b="1" dirty="0"/>
              <a:t>In </a:t>
            </a:r>
            <a:r>
              <a:rPr lang="en-GB" sz="2000" b="1" dirty="0" smtClean="0"/>
              <a:t>2014/15 there were 2,154 serious </a:t>
            </a:r>
            <a:r>
              <a:rPr lang="en-GB" sz="2000" b="1" dirty="0"/>
              <a:t>falls (per 100k population) </a:t>
            </a:r>
            <a:r>
              <a:rPr lang="en-GB" sz="2000" b="1" dirty="0" smtClean="0"/>
              <a:t>in the average CCG</a:t>
            </a:r>
            <a:endParaRPr lang="en-GB" sz="2000" b="1" dirty="0"/>
          </a:p>
          <a:p>
            <a:pPr>
              <a:lnSpc>
                <a:spcPct val="120000"/>
              </a:lnSpc>
              <a:spcBef>
                <a:spcPts val="0"/>
              </a:spcBef>
              <a:spcAft>
                <a:spcPts val="400"/>
              </a:spcAft>
            </a:pPr>
            <a:r>
              <a:rPr lang="en-GB" sz="2000" dirty="0"/>
              <a:t>Due to a lack of available beds in the community, Janet is moved to a winter escalation ward in the hospital. She falls again in the ward. As a result she is no longer fit for rehabilitation and requires a care </a:t>
            </a:r>
            <a:r>
              <a:rPr lang="en-GB" sz="2000" dirty="0" smtClean="0"/>
              <a:t>package</a:t>
            </a:r>
            <a:endParaRPr lang="en-GB" sz="2000" dirty="0"/>
          </a:p>
          <a:p>
            <a:pPr>
              <a:lnSpc>
                <a:spcPct val="120000"/>
              </a:lnSpc>
              <a:spcBef>
                <a:spcPts val="0"/>
              </a:spcBef>
              <a:spcAft>
                <a:spcPts val="400"/>
              </a:spcAft>
            </a:pPr>
            <a:r>
              <a:rPr lang="en-GB" sz="2000" dirty="0"/>
              <a:t>This is put in place almost </a:t>
            </a:r>
            <a:r>
              <a:rPr lang="en-GB" sz="2000" dirty="0" smtClean="0"/>
              <a:t>three </a:t>
            </a:r>
            <a:r>
              <a:rPr lang="en-GB" sz="2000" dirty="0"/>
              <a:t>weeks after admittance </a:t>
            </a:r>
            <a:r>
              <a:rPr lang="en-GB" sz="2000" dirty="0" smtClean="0"/>
              <a:t>and </a:t>
            </a:r>
            <a:r>
              <a:rPr lang="en-GB" sz="2000" dirty="0"/>
              <a:t>she is finally discharged.</a:t>
            </a:r>
          </a:p>
          <a:p>
            <a:pPr>
              <a:lnSpc>
                <a:spcPct val="120000"/>
              </a:lnSpc>
              <a:spcBef>
                <a:spcPts val="0"/>
              </a:spcBef>
              <a:spcAft>
                <a:spcPts val="400"/>
              </a:spcAft>
            </a:pPr>
            <a:r>
              <a:rPr lang="en-GB" sz="2000" b="1" dirty="0"/>
              <a:t>10 days in a hospital bed leads to the equivalent of 10 years of ageing in the muscles for people over 80</a:t>
            </a:r>
          </a:p>
          <a:p>
            <a:pPr>
              <a:lnSpc>
                <a:spcPct val="120000"/>
              </a:lnSpc>
              <a:spcBef>
                <a:spcPts val="0"/>
              </a:spcBef>
              <a:spcAft>
                <a:spcPts val="400"/>
              </a:spcAft>
            </a:pPr>
            <a:r>
              <a:rPr lang="en-GB" sz="2000" dirty="0" smtClean="0"/>
              <a:t>Seven </a:t>
            </a:r>
            <a:r>
              <a:rPr lang="en-GB" sz="2000" dirty="0"/>
              <a:t>months later, Janet falls again and, after discharge from hospital, goes into a care home. After rapid deterioration and another fall, she returns to acute care </a:t>
            </a:r>
            <a:r>
              <a:rPr lang="en-GB" sz="2000" dirty="0" smtClean="0"/>
              <a:t>and </a:t>
            </a:r>
            <a:r>
              <a:rPr lang="en-GB" sz="2000" dirty="0"/>
              <a:t>after 10 days on the intensive care ward, she passes </a:t>
            </a:r>
            <a:r>
              <a:rPr lang="en-GB" sz="2000" dirty="0" smtClean="0"/>
              <a:t>away </a:t>
            </a:r>
            <a:r>
              <a:rPr lang="en-GB" sz="2000" dirty="0"/>
              <a:t>aged 85.</a:t>
            </a:r>
          </a:p>
          <a:p>
            <a:pPr marL="0" indent="0">
              <a:lnSpc>
                <a:spcPct val="120000"/>
              </a:lnSpc>
              <a:spcBef>
                <a:spcPts val="0"/>
              </a:spcBef>
              <a:spcAft>
                <a:spcPts val="300"/>
              </a:spcAft>
              <a:buNone/>
            </a:pPr>
            <a:endParaRPr lang="en-GB" sz="2000" b="1" dirty="0" smtClean="0">
              <a:solidFill>
                <a:schemeClr val="tx2"/>
              </a:solidFill>
            </a:endParaRPr>
          </a:p>
          <a:p>
            <a:pPr marL="0" indent="0">
              <a:lnSpc>
                <a:spcPct val="120000"/>
              </a:lnSpc>
              <a:spcBef>
                <a:spcPts val="0"/>
              </a:spcBef>
              <a:spcAft>
                <a:spcPts val="300"/>
              </a:spcAft>
              <a:buNone/>
            </a:pPr>
            <a:r>
              <a:rPr lang="en-GB" sz="2300" b="1" dirty="0" smtClean="0">
                <a:solidFill>
                  <a:schemeClr val="tx2"/>
                </a:solidFill>
              </a:rPr>
              <a:t>     This </a:t>
            </a:r>
            <a:r>
              <a:rPr lang="en-GB" sz="2300" b="1" dirty="0">
                <a:solidFill>
                  <a:schemeClr val="tx2"/>
                </a:solidFill>
              </a:rPr>
              <a:t>version of Janet’s journey costs £35k at 2015/16 </a:t>
            </a:r>
            <a:r>
              <a:rPr lang="en-GB" sz="2300" b="1" dirty="0" smtClean="0">
                <a:solidFill>
                  <a:schemeClr val="tx2"/>
                </a:solidFill>
              </a:rPr>
              <a:t>prices</a:t>
            </a:r>
            <a:endParaRPr lang="en-GB" sz="2300" b="1" dirty="0">
              <a:solidFill>
                <a:schemeClr val="tx2"/>
              </a:solidFill>
            </a:endParaRPr>
          </a:p>
        </p:txBody>
      </p:sp>
      <p:sp>
        <p:nvSpPr>
          <p:cNvPr id="7" name="Title 6"/>
          <p:cNvSpPr>
            <a:spLocks noGrp="1"/>
          </p:cNvSpPr>
          <p:nvPr>
            <p:ph type="title"/>
          </p:nvPr>
        </p:nvSpPr>
        <p:spPr>
          <a:xfrm>
            <a:off x="412598" y="230596"/>
            <a:ext cx="7356815" cy="500794"/>
          </a:xfrm>
        </p:spPr>
        <p:txBody>
          <a:bodyPr>
            <a:normAutofit fontScale="90000"/>
          </a:bodyPr>
          <a:lstStyle/>
          <a:p>
            <a:r>
              <a:rPr lang="en-US" dirty="0" smtClean="0"/>
              <a:t>Janet’s story: Journey 1</a:t>
            </a:r>
            <a:endParaRPr lang="en-US" dirty="0"/>
          </a:p>
        </p:txBody>
      </p:sp>
    </p:spTree>
    <p:extLst>
      <p:ext uri="{BB962C8B-B14F-4D97-AF65-F5344CB8AC3E}">
        <p14:creationId xmlns:p14="http://schemas.microsoft.com/office/powerpoint/2010/main" val="1611152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907026"/>
            <a:ext cx="8288594" cy="3816145"/>
          </a:xfrm>
        </p:spPr>
        <p:txBody>
          <a:bodyPr>
            <a:noAutofit/>
          </a:bodyPr>
          <a:lstStyle/>
          <a:p>
            <a:pPr>
              <a:spcBef>
                <a:spcPts val="0"/>
              </a:spcBef>
              <a:spcAft>
                <a:spcPts val="400"/>
              </a:spcAft>
              <a:buFont typeface="Arial" panose="020B0604020202020204" pitchFamily="34" charset="0"/>
              <a:buChar char="•"/>
            </a:pPr>
            <a:r>
              <a:rPr lang="en-GB" sz="1200" dirty="0"/>
              <a:t>Janet’s journey begins </a:t>
            </a:r>
            <a:r>
              <a:rPr lang="en-GB" sz="1200" dirty="0" smtClean="0"/>
              <a:t>four </a:t>
            </a:r>
            <a:r>
              <a:rPr lang="en-GB" sz="1200" dirty="0"/>
              <a:t>years earlier when, aged 80, she and Arthur are visited by the Fire Service. As well as helping with fire prevention, they conduct a gait speed test on Janet and Arthur and deem Janet to show early signs of frailty. They provide her with the Practical Guide to Healthy Ageing and put her in contact with a local charity that runs exercise classes for the over 80s which Janet enjoys.</a:t>
            </a:r>
          </a:p>
          <a:p>
            <a:pPr>
              <a:spcBef>
                <a:spcPts val="0"/>
              </a:spcBef>
              <a:spcAft>
                <a:spcPts val="400"/>
              </a:spcAft>
              <a:buFont typeface="Arial" panose="020B0604020202020204" pitchFamily="34" charset="0"/>
              <a:buChar char="•"/>
            </a:pPr>
            <a:r>
              <a:rPr lang="en-GB" sz="1200" dirty="0" smtClean="0"/>
              <a:t>Five years </a:t>
            </a:r>
            <a:r>
              <a:rPr lang="en-GB" sz="1200" dirty="0"/>
              <a:t>on she remains well and engaged in the local community but is beginning to feel frail. She visits her GP who diagnoses moderate frailty and refers the system-wide </a:t>
            </a:r>
            <a:r>
              <a:rPr lang="en-GB" sz="1200" dirty="0" smtClean="0"/>
              <a:t>multi-disciplinary team </a:t>
            </a:r>
            <a:r>
              <a:rPr lang="en-GB" sz="1200" dirty="0"/>
              <a:t>to her. The </a:t>
            </a:r>
            <a:r>
              <a:rPr lang="en-GB" sz="1200" dirty="0" smtClean="0"/>
              <a:t>team assess </a:t>
            </a:r>
            <a:r>
              <a:rPr lang="en-GB" sz="1200" dirty="0"/>
              <a:t>her needs, make her home ‘frailty-friendly’, optimise her </a:t>
            </a:r>
            <a:r>
              <a:rPr lang="en-GB" sz="1200" dirty="0" smtClean="0"/>
              <a:t>medication </a:t>
            </a:r>
            <a:r>
              <a:rPr lang="en-GB" sz="1200" dirty="0"/>
              <a:t>and engage her in the local Memory Service. This culminates in a jointly agreed personalised frailty and dementia care plan.</a:t>
            </a:r>
          </a:p>
          <a:p>
            <a:pPr>
              <a:spcBef>
                <a:spcPts val="0"/>
              </a:spcBef>
              <a:spcAft>
                <a:spcPts val="400"/>
              </a:spcAft>
              <a:buFont typeface="Arial" panose="020B0604020202020204" pitchFamily="34" charset="0"/>
              <a:buChar char="•"/>
            </a:pPr>
            <a:r>
              <a:rPr lang="en-GB" sz="1200" dirty="0" smtClean="0"/>
              <a:t>Two </a:t>
            </a:r>
            <a:r>
              <a:rPr lang="en-GB" sz="1200" dirty="0"/>
              <a:t>years later, aged 87, Janet falls. The </a:t>
            </a:r>
            <a:r>
              <a:rPr lang="en-GB" sz="1200" dirty="0" smtClean="0"/>
              <a:t>out of hours </a:t>
            </a:r>
            <a:r>
              <a:rPr lang="en-GB" sz="1200" dirty="0"/>
              <a:t>GP visits, armed with her care plan and aware of her personal preferences. Via discussion with Janet, Arthur and – by phone – the on-call case management team leader, they agree how to manage the situation, without recourse to A&amp;E or a hospital bed. Instead the new Community Geriatric Rapid Access Clinic is used.</a:t>
            </a:r>
          </a:p>
          <a:p>
            <a:pPr>
              <a:spcBef>
                <a:spcPts val="0"/>
              </a:spcBef>
              <a:spcAft>
                <a:spcPts val="400"/>
              </a:spcAft>
              <a:buFont typeface="Arial" panose="020B0604020202020204" pitchFamily="34" charset="0"/>
              <a:buChar char="•"/>
            </a:pPr>
            <a:r>
              <a:rPr lang="en-GB" sz="1200" dirty="0"/>
              <a:t>A year later, Janet falls again and this time does have a hospital stay but returns home quickly, with a support </a:t>
            </a:r>
            <a:r>
              <a:rPr lang="en-GB" sz="1200" dirty="0" smtClean="0"/>
              <a:t>package. 11 </a:t>
            </a:r>
            <a:r>
              <a:rPr lang="en-GB" sz="1200" dirty="0"/>
              <a:t>months on, aged 89, Janet passes away</a:t>
            </a:r>
            <a:r>
              <a:rPr lang="en-GB" sz="1200" dirty="0" smtClean="0"/>
              <a:t>.</a:t>
            </a:r>
          </a:p>
          <a:p>
            <a:pPr>
              <a:spcBef>
                <a:spcPts val="0"/>
              </a:spcBef>
              <a:spcAft>
                <a:spcPts val="400"/>
              </a:spcAft>
              <a:buFont typeface="Arial" panose="020B0604020202020204" pitchFamily="34" charset="0"/>
              <a:buChar char="•"/>
            </a:pPr>
            <a:endParaRPr lang="en-GB" sz="1200" dirty="0"/>
          </a:p>
          <a:p>
            <a:pPr marL="0" indent="0">
              <a:lnSpc>
                <a:spcPct val="120000"/>
              </a:lnSpc>
              <a:spcBef>
                <a:spcPts val="0"/>
              </a:spcBef>
              <a:spcAft>
                <a:spcPts val="300"/>
              </a:spcAft>
              <a:buNone/>
            </a:pPr>
            <a:r>
              <a:rPr lang="en-GB" sz="1200" b="1" dirty="0" smtClean="0">
                <a:solidFill>
                  <a:schemeClr val="tx2"/>
                </a:solidFill>
              </a:rPr>
              <a:t>	Journey </a:t>
            </a:r>
            <a:r>
              <a:rPr lang="en-GB" sz="1200" b="1" dirty="0">
                <a:solidFill>
                  <a:schemeClr val="tx2"/>
                </a:solidFill>
              </a:rPr>
              <a:t>1 </a:t>
            </a:r>
            <a:r>
              <a:rPr lang="en-GB" sz="1200" b="1" dirty="0" smtClean="0">
                <a:solidFill>
                  <a:schemeClr val="tx2"/>
                </a:solidFill>
              </a:rPr>
              <a:t>cost £35k</a:t>
            </a:r>
            <a:endParaRPr lang="en-GB" sz="1200" b="1" dirty="0">
              <a:solidFill>
                <a:schemeClr val="tx2"/>
              </a:solidFill>
            </a:endParaRPr>
          </a:p>
          <a:p>
            <a:pPr marL="0" indent="0">
              <a:lnSpc>
                <a:spcPct val="120000"/>
              </a:lnSpc>
              <a:spcBef>
                <a:spcPts val="0"/>
              </a:spcBef>
              <a:spcAft>
                <a:spcPts val="300"/>
              </a:spcAft>
              <a:buNone/>
            </a:pPr>
            <a:r>
              <a:rPr lang="en-GB" sz="1200" b="1" dirty="0" smtClean="0">
                <a:solidFill>
                  <a:schemeClr val="tx2"/>
                </a:solidFill>
              </a:rPr>
              <a:t>	Journey </a:t>
            </a:r>
            <a:r>
              <a:rPr lang="en-GB" sz="1200" b="1" dirty="0">
                <a:solidFill>
                  <a:schemeClr val="tx2"/>
                </a:solidFill>
              </a:rPr>
              <a:t>2 cares for Janet much better </a:t>
            </a:r>
            <a:r>
              <a:rPr lang="en-GB" sz="1200" b="1" dirty="0" smtClean="0">
                <a:solidFill>
                  <a:schemeClr val="tx2"/>
                </a:solidFill>
              </a:rPr>
              <a:t>and </a:t>
            </a:r>
            <a:r>
              <a:rPr lang="en-GB" sz="1200" b="1" dirty="0">
                <a:solidFill>
                  <a:schemeClr val="tx2"/>
                </a:solidFill>
              </a:rPr>
              <a:t>costs only </a:t>
            </a:r>
            <a:r>
              <a:rPr lang="en-GB" sz="1200" b="1" dirty="0" smtClean="0">
                <a:solidFill>
                  <a:schemeClr val="tx2"/>
                </a:solidFill>
              </a:rPr>
              <a:t>£19k</a:t>
            </a:r>
            <a:endParaRPr lang="en-GB" sz="1200" b="1" dirty="0">
              <a:solidFill>
                <a:schemeClr val="tx2"/>
              </a:solidFill>
            </a:endParaRPr>
          </a:p>
        </p:txBody>
      </p:sp>
      <p:sp>
        <p:nvSpPr>
          <p:cNvPr id="7" name="Title 6"/>
          <p:cNvSpPr>
            <a:spLocks noGrp="1"/>
          </p:cNvSpPr>
          <p:nvPr>
            <p:ph type="title"/>
          </p:nvPr>
        </p:nvSpPr>
        <p:spPr>
          <a:xfrm>
            <a:off x="412597" y="230596"/>
            <a:ext cx="7356815" cy="500794"/>
          </a:xfrm>
        </p:spPr>
        <p:txBody>
          <a:bodyPr>
            <a:normAutofit fontScale="90000"/>
          </a:bodyPr>
          <a:lstStyle/>
          <a:p>
            <a:r>
              <a:rPr lang="en-US" dirty="0" smtClean="0"/>
              <a:t>Janet’s story: Journey 2</a:t>
            </a:r>
            <a:endParaRPr lang="en-US" dirty="0"/>
          </a:p>
        </p:txBody>
      </p:sp>
    </p:spTree>
    <p:extLst>
      <p:ext uri="{BB962C8B-B14F-4D97-AF65-F5344CB8AC3E}">
        <p14:creationId xmlns:p14="http://schemas.microsoft.com/office/powerpoint/2010/main" val="2179309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CCG work </a:t>
            </a:r>
            <a:r>
              <a:rPr lang="en-GB" dirty="0" smtClean="0"/>
              <a:t>summary</a:t>
            </a:r>
            <a:endParaRPr lang="en-GB" dirty="0"/>
          </a:p>
        </p:txBody>
      </p:sp>
      <p:graphicFrame>
        <p:nvGraphicFramePr>
          <p:cNvPr id="37" name="Content Placeholder 36"/>
          <p:cNvGraphicFramePr>
            <a:graphicFrameLocks noGrp="1"/>
          </p:cNvGraphicFramePr>
          <p:nvPr>
            <p:ph idx="1"/>
            <p:extLst>
              <p:ext uri="{D42A27DB-BD31-4B8C-83A1-F6EECF244321}">
                <p14:modId xmlns:p14="http://schemas.microsoft.com/office/powerpoint/2010/main" val="2132345217"/>
              </p:ext>
            </p:extLst>
          </p:nvPr>
        </p:nvGraphicFramePr>
        <p:xfrm>
          <a:off x="612775" y="1126994"/>
          <a:ext cx="7842249" cy="3253597"/>
        </p:xfrm>
        <a:graphic>
          <a:graphicData uri="http://schemas.openxmlformats.org/drawingml/2006/table">
            <a:tbl>
              <a:tblPr firstRow="1" firstCol="1" bandRow="1"/>
              <a:tblGrid>
                <a:gridCol w="936135"/>
                <a:gridCol w="619977"/>
                <a:gridCol w="434909"/>
                <a:gridCol w="743356"/>
                <a:gridCol w="427198"/>
                <a:gridCol w="735645"/>
                <a:gridCol w="673955"/>
                <a:gridCol w="589133"/>
                <a:gridCol w="410234"/>
                <a:gridCol w="704800"/>
                <a:gridCol w="527443"/>
                <a:gridCol w="481176"/>
                <a:gridCol w="558288"/>
              </a:tblGrid>
              <a:tr h="228089">
                <a:tc>
                  <a:txBody>
                    <a:bodyPr/>
                    <a:lstStyle/>
                    <a:p>
                      <a:pPr>
                        <a:spcAft>
                          <a:spcPts val="0"/>
                        </a:spcAft>
                      </a:pPr>
                      <a:r>
                        <a:rPr lang="en-GB" sz="900" dirty="0">
                          <a:solidFill>
                            <a:srgbClr val="FF0000"/>
                          </a:solidFill>
                          <a:effectLst/>
                          <a:latin typeface="Calibri"/>
                          <a:ea typeface="Calibri"/>
                          <a:cs typeface="Times New Roman"/>
                        </a:rPr>
                        <a:t> </a:t>
                      </a:r>
                      <a:endParaRPr lang="en-GB" sz="900" dirty="0">
                        <a:effectLst/>
                        <a:latin typeface="Calibri"/>
                        <a:ea typeface="Calibri"/>
                        <a:cs typeface="Times New Roman"/>
                      </a:endParaRP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1100" b="1">
                          <a:solidFill>
                            <a:srgbClr val="FFFFFF"/>
                          </a:solidFill>
                          <a:effectLst/>
                          <a:latin typeface="Arial"/>
                          <a:ea typeface="Calibri"/>
                          <a:cs typeface="Times New Roman"/>
                        </a:rPr>
                        <a:t>Cancer</a:t>
                      </a:r>
                      <a:endParaRPr lang="en-GB" sz="900">
                        <a:effectLst/>
                        <a:latin typeface="Calibri"/>
                        <a:ea typeface="Calibri"/>
                        <a:cs typeface="Times New Roman"/>
                      </a:endParaRP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1100" b="1">
                          <a:solidFill>
                            <a:srgbClr val="FFFFFF"/>
                          </a:solidFill>
                          <a:effectLst/>
                          <a:latin typeface="Arial"/>
                          <a:ea typeface="Calibri"/>
                          <a:cs typeface="Times New Roman"/>
                        </a:rPr>
                        <a:t>CHC</a:t>
                      </a:r>
                      <a:endParaRPr lang="en-GB" sz="900">
                        <a:effectLst/>
                        <a:latin typeface="Calibri"/>
                        <a:ea typeface="Calibri"/>
                        <a:cs typeface="Times New Roman"/>
                      </a:endParaRP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1100" b="1">
                          <a:solidFill>
                            <a:srgbClr val="FFFFFF"/>
                          </a:solidFill>
                          <a:effectLst/>
                          <a:latin typeface="Arial"/>
                          <a:ea typeface="Calibri"/>
                          <a:cs typeface="Times New Roman"/>
                        </a:rPr>
                        <a:t>Complex</a:t>
                      </a:r>
                      <a:endParaRPr lang="en-GB" sz="900">
                        <a:effectLst/>
                        <a:latin typeface="Calibri"/>
                        <a:ea typeface="Calibri"/>
                        <a:cs typeface="Times New Roman"/>
                      </a:endParaRP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1100" b="1">
                          <a:solidFill>
                            <a:srgbClr val="FFFFFF"/>
                          </a:solidFill>
                          <a:effectLst/>
                          <a:latin typeface="Arial"/>
                          <a:ea typeface="Calibri"/>
                          <a:cs typeface="Times New Roman"/>
                        </a:rPr>
                        <a:t>CVD</a:t>
                      </a:r>
                      <a:endParaRPr lang="en-GB" sz="900">
                        <a:effectLst/>
                        <a:latin typeface="Calibri"/>
                        <a:ea typeface="Calibri"/>
                        <a:cs typeface="Times New Roman"/>
                      </a:endParaRP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1100" b="1">
                          <a:solidFill>
                            <a:srgbClr val="FFFFFF"/>
                          </a:solidFill>
                          <a:effectLst/>
                          <a:latin typeface="Arial"/>
                          <a:ea typeface="Calibri"/>
                          <a:cs typeface="Times New Roman"/>
                        </a:rPr>
                        <a:t>Diabetes</a:t>
                      </a:r>
                      <a:endParaRPr lang="en-GB" sz="900">
                        <a:effectLst/>
                        <a:latin typeface="Calibri"/>
                        <a:ea typeface="Calibri"/>
                        <a:cs typeface="Times New Roman"/>
                      </a:endParaRP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1100" b="1">
                          <a:solidFill>
                            <a:srgbClr val="FFFFFF"/>
                          </a:solidFill>
                          <a:effectLst/>
                          <a:latin typeface="Arial"/>
                          <a:ea typeface="Calibri"/>
                          <a:cs typeface="Times New Roman"/>
                        </a:rPr>
                        <a:t>Fragility </a:t>
                      </a:r>
                      <a:endParaRPr lang="en-GB" sz="900">
                        <a:effectLst/>
                        <a:latin typeface="Calibri"/>
                        <a:ea typeface="Calibri"/>
                        <a:cs typeface="Times New Roman"/>
                      </a:endParaRP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1100" b="1">
                          <a:solidFill>
                            <a:srgbClr val="FFFFFF"/>
                          </a:solidFill>
                          <a:effectLst/>
                          <a:latin typeface="Arial"/>
                          <a:ea typeface="Calibri"/>
                          <a:cs typeface="Times New Roman"/>
                        </a:rPr>
                        <a:t>Gastro</a:t>
                      </a:r>
                      <a:endParaRPr lang="en-GB" sz="900">
                        <a:effectLst/>
                        <a:latin typeface="Calibri"/>
                        <a:ea typeface="Calibri"/>
                        <a:cs typeface="Times New Roman"/>
                      </a:endParaRP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1100" b="1">
                          <a:solidFill>
                            <a:srgbClr val="FFFFFF"/>
                          </a:solidFill>
                          <a:effectLst/>
                          <a:latin typeface="Arial"/>
                          <a:ea typeface="Calibri"/>
                          <a:cs typeface="Times New Roman"/>
                        </a:rPr>
                        <a:t>GU</a:t>
                      </a:r>
                      <a:endParaRPr lang="en-GB" sz="900">
                        <a:effectLst/>
                        <a:latin typeface="Calibri"/>
                        <a:ea typeface="Calibri"/>
                        <a:cs typeface="Times New Roman"/>
                      </a:endParaRP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1100" b="1">
                          <a:solidFill>
                            <a:srgbClr val="FFFFFF"/>
                          </a:solidFill>
                          <a:effectLst/>
                          <a:latin typeface="Arial"/>
                          <a:ea typeface="Calibri"/>
                          <a:cs typeface="Times New Roman"/>
                        </a:rPr>
                        <a:t>MedOps</a:t>
                      </a:r>
                      <a:endParaRPr lang="en-GB" sz="900">
                        <a:effectLst/>
                        <a:latin typeface="Calibri"/>
                        <a:ea typeface="Calibri"/>
                        <a:cs typeface="Times New Roman"/>
                      </a:endParaRP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1100" b="1">
                          <a:solidFill>
                            <a:srgbClr val="FFFFFF"/>
                          </a:solidFill>
                          <a:effectLst/>
                          <a:latin typeface="Arial"/>
                          <a:ea typeface="Calibri"/>
                          <a:cs typeface="Times New Roman"/>
                        </a:rPr>
                        <a:t>MSK </a:t>
                      </a:r>
                      <a:endParaRPr lang="en-GB" sz="900">
                        <a:effectLst/>
                        <a:latin typeface="Calibri"/>
                        <a:ea typeface="Calibri"/>
                        <a:cs typeface="Times New Roman"/>
                      </a:endParaRP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1100" b="1">
                          <a:solidFill>
                            <a:srgbClr val="FFFFFF"/>
                          </a:solidFill>
                          <a:effectLst/>
                          <a:latin typeface="Arial"/>
                          <a:ea typeface="Calibri"/>
                          <a:cs typeface="Times New Roman"/>
                        </a:rPr>
                        <a:t>Resp</a:t>
                      </a:r>
                      <a:endParaRPr lang="en-GB" sz="900">
                        <a:effectLst/>
                        <a:latin typeface="Calibri"/>
                        <a:ea typeface="Calibri"/>
                        <a:cs typeface="Times New Roman"/>
                      </a:endParaRP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1100" b="1">
                          <a:solidFill>
                            <a:srgbClr val="FFFFFF"/>
                          </a:solidFill>
                          <a:effectLst/>
                          <a:latin typeface="Arial"/>
                          <a:ea typeface="Calibri"/>
                          <a:cs typeface="Times New Roman"/>
                        </a:rPr>
                        <a:t>Paeds</a:t>
                      </a:r>
                      <a:endParaRPr lang="en-GB" sz="900">
                        <a:effectLst/>
                        <a:latin typeface="Calibri"/>
                        <a:ea typeface="Calibri"/>
                        <a:cs typeface="Times New Roman"/>
                      </a:endParaRP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228089">
                <a:tc>
                  <a:txBody>
                    <a:bodyPr/>
                    <a:lstStyle/>
                    <a:p>
                      <a:pPr>
                        <a:spcAft>
                          <a:spcPts val="0"/>
                        </a:spcAft>
                      </a:pPr>
                      <a:r>
                        <a:rPr lang="en-GB" sz="1100" b="1">
                          <a:solidFill>
                            <a:srgbClr val="FFFFFF"/>
                          </a:solidFill>
                          <a:effectLst/>
                          <a:latin typeface="Arial"/>
                          <a:ea typeface="Calibri"/>
                          <a:cs typeface="Times New Roman"/>
                        </a:rPr>
                        <a:t>DDES</a:t>
                      </a:r>
                      <a:endParaRPr lang="en-GB" sz="900">
                        <a:effectLst/>
                        <a:latin typeface="Calibri"/>
                        <a:ea typeface="Calibri"/>
                        <a:cs typeface="Times New Roman"/>
                      </a:endParaRP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solidFill>
                            <a:srgbClr val="FFFFFF"/>
                          </a:solidFill>
                          <a:effectLst/>
                          <a:latin typeface="Calibri"/>
                          <a:ea typeface="Calibri"/>
                          <a:cs typeface="Times New Roman"/>
                        </a:rPr>
                        <a:t> </a:t>
                      </a:r>
                      <a:endParaRPr lang="en-GB" sz="900">
                        <a:effectLst/>
                        <a:latin typeface="Calibri"/>
                        <a:ea typeface="Calibri"/>
                        <a:cs typeface="Times New Roman"/>
                      </a:endParaRP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228089">
                <a:tc>
                  <a:txBody>
                    <a:bodyPr/>
                    <a:lstStyle/>
                    <a:p>
                      <a:pPr>
                        <a:spcAft>
                          <a:spcPts val="0"/>
                        </a:spcAft>
                      </a:pPr>
                      <a:r>
                        <a:rPr lang="en-GB" sz="1100" b="1">
                          <a:solidFill>
                            <a:srgbClr val="FFFFFF"/>
                          </a:solidFill>
                          <a:effectLst/>
                          <a:latin typeface="Arial"/>
                          <a:ea typeface="Calibri"/>
                          <a:cs typeface="Times New Roman"/>
                        </a:rPr>
                        <a:t>NDurham </a:t>
                      </a:r>
                      <a:endParaRPr lang="en-GB" sz="900">
                        <a:effectLst/>
                        <a:latin typeface="Calibri"/>
                        <a:ea typeface="Calibri"/>
                        <a:cs typeface="Times New Roman"/>
                      </a:endParaRP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solidFill>
                            <a:srgbClr val="FFFFFF"/>
                          </a:solidFill>
                          <a:effectLst/>
                          <a:latin typeface="Calibri"/>
                          <a:ea typeface="Calibri"/>
                          <a:cs typeface="Times New Roman"/>
                        </a:rPr>
                        <a:t> </a:t>
                      </a:r>
                      <a:endParaRPr lang="en-GB" sz="900">
                        <a:effectLst/>
                        <a:latin typeface="Calibri"/>
                        <a:ea typeface="Calibri"/>
                        <a:cs typeface="Times New Roman"/>
                      </a:endParaRP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285095">
                <a:tc>
                  <a:txBody>
                    <a:bodyPr/>
                    <a:lstStyle/>
                    <a:p>
                      <a:pPr fontAlgn="ctr">
                        <a:lnSpc>
                          <a:spcPts val="1670"/>
                        </a:lnSpc>
                        <a:spcAft>
                          <a:spcPts val="0"/>
                        </a:spcAft>
                      </a:pPr>
                      <a:r>
                        <a:rPr lang="en-GB" sz="1100" b="1" kern="1200" dirty="0">
                          <a:solidFill>
                            <a:srgbClr val="FFFFFF"/>
                          </a:solidFill>
                          <a:effectLst/>
                          <a:latin typeface="Arial"/>
                          <a:ea typeface="Times New Roman"/>
                          <a:cs typeface="Times New Roman"/>
                        </a:rPr>
                        <a:t>Darlington</a:t>
                      </a:r>
                      <a:endParaRPr lang="en-GB" sz="900" dirty="0">
                        <a:effectLst/>
                        <a:latin typeface="Calibri"/>
                        <a:ea typeface="Calibri"/>
                        <a:cs typeface="Times New Roman"/>
                      </a:endParaRPr>
                    </a:p>
                  </a:txBody>
                  <a:tcPr marL="55520" marR="55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dirty="0">
                          <a:solidFill>
                            <a:srgbClr val="FFFFFF"/>
                          </a:solidFill>
                          <a:effectLst/>
                          <a:latin typeface="Calibri"/>
                          <a:ea typeface="Calibri"/>
                          <a:cs typeface="Times New Roman"/>
                        </a:rPr>
                        <a:t> </a:t>
                      </a:r>
                      <a:endParaRPr lang="en-GB" sz="900" dirty="0">
                        <a:effectLst/>
                        <a:latin typeface="Calibri"/>
                        <a:ea typeface="Calibri"/>
                        <a:cs typeface="Times New Roman"/>
                      </a:endParaRP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85095">
                <a:tc>
                  <a:txBody>
                    <a:bodyPr/>
                    <a:lstStyle/>
                    <a:p>
                      <a:pPr fontAlgn="ctr">
                        <a:lnSpc>
                          <a:spcPts val="1725"/>
                        </a:lnSpc>
                        <a:spcAft>
                          <a:spcPts val="0"/>
                        </a:spcAft>
                      </a:pPr>
                      <a:r>
                        <a:rPr lang="en-GB" sz="1100" b="1" kern="1200">
                          <a:solidFill>
                            <a:srgbClr val="FFFFFF"/>
                          </a:solidFill>
                          <a:effectLst/>
                          <a:latin typeface="Arial"/>
                          <a:ea typeface="Times New Roman"/>
                          <a:cs typeface="Times New Roman"/>
                        </a:rPr>
                        <a:t>HAST</a:t>
                      </a:r>
                      <a:endParaRPr lang="en-GB" sz="900">
                        <a:effectLst/>
                        <a:latin typeface="Calibri"/>
                        <a:ea typeface="Calibri"/>
                        <a:cs typeface="Times New Roman"/>
                      </a:endParaRPr>
                    </a:p>
                  </a:txBody>
                  <a:tcPr marL="55520" marR="55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dirty="0">
                          <a:solidFill>
                            <a:srgbClr val="FFFFFF"/>
                          </a:solidFill>
                          <a:effectLst/>
                          <a:latin typeface="Calibri"/>
                          <a:ea typeface="Calibri"/>
                          <a:cs typeface="Times New Roman"/>
                        </a:rPr>
                        <a:t> </a:t>
                      </a:r>
                      <a:endParaRPr lang="en-GB" sz="900" dirty="0">
                        <a:effectLst/>
                        <a:latin typeface="Calibri"/>
                        <a:ea typeface="Calibri"/>
                        <a:cs typeface="Times New Roman"/>
                      </a:endParaRP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28089">
                <a:tc>
                  <a:txBody>
                    <a:bodyPr/>
                    <a:lstStyle/>
                    <a:p>
                      <a:pPr fontAlgn="ctr">
                        <a:spcAft>
                          <a:spcPts val="0"/>
                        </a:spcAft>
                      </a:pPr>
                      <a:r>
                        <a:rPr lang="en-GB" sz="1100" b="1" kern="1200" dirty="0" err="1">
                          <a:solidFill>
                            <a:srgbClr val="FFFFFF"/>
                          </a:solidFill>
                          <a:effectLst/>
                          <a:latin typeface="Arial"/>
                          <a:ea typeface="Times New Roman"/>
                          <a:cs typeface="Times New Roman"/>
                        </a:rPr>
                        <a:t>Stees</a:t>
                      </a:r>
                      <a:endParaRPr lang="en-GB" sz="900" dirty="0">
                        <a:effectLst/>
                        <a:latin typeface="Calibri"/>
                        <a:ea typeface="Calibri"/>
                        <a:cs typeface="Times New Roman"/>
                      </a:endParaRPr>
                    </a:p>
                  </a:txBody>
                  <a:tcPr marL="55520" marR="55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solidFill>
                            <a:srgbClr val="FFFFFF"/>
                          </a:solidFill>
                          <a:effectLst/>
                          <a:latin typeface="Calibri"/>
                          <a:ea typeface="Calibri"/>
                          <a:cs typeface="Times New Roman"/>
                        </a:rPr>
                        <a:t> </a:t>
                      </a:r>
                      <a:endParaRPr lang="en-GB" sz="900">
                        <a:effectLst/>
                        <a:latin typeface="Calibri"/>
                        <a:ea typeface="Calibri"/>
                        <a:cs typeface="Times New Roman"/>
                      </a:endParaRP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dirty="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dirty="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dirty="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dirty="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228089">
                <a:tc>
                  <a:txBody>
                    <a:bodyPr/>
                    <a:lstStyle/>
                    <a:p>
                      <a:pPr fontAlgn="ctr">
                        <a:spcAft>
                          <a:spcPts val="0"/>
                        </a:spcAft>
                      </a:pPr>
                      <a:r>
                        <a:rPr lang="en-GB" sz="1100" b="1" kern="1200">
                          <a:solidFill>
                            <a:srgbClr val="FFFFFF"/>
                          </a:solidFill>
                          <a:effectLst/>
                          <a:latin typeface="Arial"/>
                          <a:ea typeface="Times New Roman"/>
                          <a:cs typeface="Times New Roman"/>
                        </a:rPr>
                        <a:t>HRW</a:t>
                      </a:r>
                      <a:endParaRPr lang="en-GB" sz="900">
                        <a:effectLst/>
                        <a:latin typeface="Calibri"/>
                        <a:ea typeface="Calibri"/>
                        <a:cs typeface="Times New Roman"/>
                      </a:endParaRPr>
                    </a:p>
                  </a:txBody>
                  <a:tcPr marL="55520" marR="55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solidFill>
                            <a:srgbClr val="FFFFFF"/>
                          </a:solidFill>
                          <a:effectLst/>
                          <a:latin typeface="Calibri"/>
                          <a:ea typeface="Calibri"/>
                          <a:cs typeface="Times New Roman"/>
                        </a:rPr>
                        <a:t> </a:t>
                      </a:r>
                      <a:endParaRPr lang="en-GB" sz="900">
                        <a:effectLst/>
                        <a:latin typeface="Calibri"/>
                        <a:ea typeface="Calibri"/>
                        <a:cs typeface="Times New Roman"/>
                      </a:endParaRP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228089">
                <a:tc>
                  <a:txBody>
                    <a:bodyPr/>
                    <a:lstStyle/>
                    <a:p>
                      <a:pPr fontAlgn="ctr">
                        <a:spcAft>
                          <a:spcPts val="0"/>
                        </a:spcAft>
                      </a:pPr>
                      <a:r>
                        <a:rPr lang="en-GB" sz="1100" b="1" kern="1200">
                          <a:solidFill>
                            <a:srgbClr val="FFFFFF"/>
                          </a:solidFill>
                          <a:effectLst/>
                          <a:latin typeface="Arial"/>
                          <a:ea typeface="Times New Roman"/>
                          <a:cs typeface="Times New Roman"/>
                        </a:rPr>
                        <a:t>NewGates</a:t>
                      </a:r>
                      <a:endParaRPr lang="en-GB" sz="900">
                        <a:effectLst/>
                        <a:latin typeface="Calibri"/>
                        <a:ea typeface="Calibri"/>
                        <a:cs typeface="Times New Roman"/>
                      </a:endParaRPr>
                    </a:p>
                  </a:txBody>
                  <a:tcPr marL="55520" marR="55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solidFill>
                            <a:srgbClr val="FFFFFF"/>
                          </a:solidFill>
                          <a:effectLst/>
                          <a:latin typeface="Calibri"/>
                          <a:ea typeface="Calibri"/>
                          <a:cs typeface="Times New Roman"/>
                        </a:rPr>
                        <a:t> </a:t>
                      </a:r>
                      <a:endParaRPr lang="en-GB" sz="900">
                        <a:effectLst/>
                        <a:latin typeface="Calibri"/>
                        <a:ea typeface="Calibri"/>
                        <a:cs typeface="Times New Roman"/>
                      </a:endParaRP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285095">
                <a:tc>
                  <a:txBody>
                    <a:bodyPr/>
                    <a:lstStyle/>
                    <a:p>
                      <a:pPr fontAlgn="ctr">
                        <a:lnSpc>
                          <a:spcPts val="1695"/>
                        </a:lnSpc>
                        <a:spcAft>
                          <a:spcPts val="0"/>
                        </a:spcAft>
                      </a:pPr>
                      <a:r>
                        <a:rPr lang="en-GB" sz="1100" b="1" kern="1200">
                          <a:solidFill>
                            <a:srgbClr val="FFFFFF"/>
                          </a:solidFill>
                          <a:effectLst/>
                          <a:latin typeface="Arial"/>
                          <a:ea typeface="Times New Roman"/>
                          <a:cs typeface="Times New Roman"/>
                        </a:rPr>
                        <a:t>Sunderland</a:t>
                      </a:r>
                      <a:endParaRPr lang="en-GB" sz="900">
                        <a:effectLst/>
                        <a:latin typeface="Calibri"/>
                        <a:ea typeface="Calibri"/>
                        <a:cs typeface="Times New Roman"/>
                      </a:endParaRPr>
                    </a:p>
                  </a:txBody>
                  <a:tcPr marL="55520" marR="55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solidFill>
                            <a:srgbClr val="FFFFFF"/>
                          </a:solidFill>
                          <a:effectLst/>
                          <a:latin typeface="Calibri"/>
                          <a:ea typeface="Calibri"/>
                          <a:cs typeface="Times New Roman"/>
                        </a:rPr>
                        <a:t> </a:t>
                      </a:r>
                      <a:endParaRPr lang="en-GB" sz="900">
                        <a:effectLst/>
                        <a:latin typeface="Calibri"/>
                        <a:ea typeface="Calibri"/>
                        <a:cs typeface="Times New Roman"/>
                      </a:endParaRP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228089">
                <a:tc>
                  <a:txBody>
                    <a:bodyPr/>
                    <a:lstStyle/>
                    <a:p>
                      <a:pPr fontAlgn="ctr">
                        <a:spcAft>
                          <a:spcPts val="0"/>
                        </a:spcAft>
                      </a:pPr>
                      <a:r>
                        <a:rPr lang="en-GB" sz="1100" b="1" kern="1200">
                          <a:solidFill>
                            <a:srgbClr val="FFFFFF"/>
                          </a:solidFill>
                          <a:effectLst/>
                          <a:latin typeface="Arial"/>
                          <a:ea typeface="Times New Roman"/>
                          <a:cs typeface="Times New Roman"/>
                        </a:rPr>
                        <a:t>S Tyneside</a:t>
                      </a:r>
                      <a:endParaRPr lang="en-GB" sz="900">
                        <a:effectLst/>
                        <a:latin typeface="Calibri"/>
                        <a:ea typeface="Calibri"/>
                        <a:cs typeface="Times New Roman"/>
                      </a:endParaRPr>
                    </a:p>
                  </a:txBody>
                  <a:tcPr marL="55520" marR="55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solidFill>
                            <a:srgbClr val="FFFFFF"/>
                          </a:solidFill>
                          <a:effectLst/>
                          <a:latin typeface="Calibri"/>
                          <a:ea typeface="Calibri"/>
                          <a:cs typeface="Times New Roman"/>
                        </a:rPr>
                        <a:t> </a:t>
                      </a:r>
                      <a:endParaRPr lang="en-GB" sz="900">
                        <a:effectLst/>
                        <a:latin typeface="Calibri"/>
                        <a:ea typeface="Calibri"/>
                        <a:cs typeface="Times New Roman"/>
                      </a:endParaRP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dirty="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285095">
                <a:tc>
                  <a:txBody>
                    <a:bodyPr/>
                    <a:lstStyle/>
                    <a:p>
                      <a:pPr fontAlgn="ctr">
                        <a:lnSpc>
                          <a:spcPts val="1675"/>
                        </a:lnSpc>
                        <a:spcAft>
                          <a:spcPts val="0"/>
                        </a:spcAft>
                      </a:pPr>
                      <a:r>
                        <a:rPr lang="en-GB" sz="1100" b="1" kern="1200">
                          <a:solidFill>
                            <a:srgbClr val="FFFFFF"/>
                          </a:solidFill>
                          <a:effectLst/>
                          <a:latin typeface="Arial"/>
                          <a:ea typeface="Times New Roman"/>
                          <a:cs typeface="Times New Roman"/>
                        </a:rPr>
                        <a:t>N Tyneside</a:t>
                      </a:r>
                      <a:endParaRPr lang="en-GB" sz="900">
                        <a:effectLst/>
                        <a:latin typeface="Calibri"/>
                        <a:ea typeface="Calibri"/>
                        <a:cs typeface="Times New Roman"/>
                      </a:endParaRPr>
                    </a:p>
                  </a:txBody>
                  <a:tcPr marL="55520" marR="55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solidFill>
                            <a:srgbClr val="FFFFFF"/>
                          </a:solidFill>
                          <a:effectLst/>
                          <a:latin typeface="Calibri"/>
                          <a:ea typeface="Calibri"/>
                          <a:cs typeface="Times New Roman"/>
                        </a:rPr>
                        <a:t> </a:t>
                      </a:r>
                      <a:endParaRPr lang="en-GB" sz="900">
                        <a:effectLst/>
                        <a:latin typeface="Calibri"/>
                        <a:ea typeface="Calibri"/>
                        <a:cs typeface="Times New Roman"/>
                      </a:endParaRP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228089">
                <a:tc>
                  <a:txBody>
                    <a:bodyPr/>
                    <a:lstStyle/>
                    <a:p>
                      <a:pPr fontAlgn="ctr">
                        <a:spcAft>
                          <a:spcPts val="0"/>
                        </a:spcAft>
                      </a:pPr>
                      <a:r>
                        <a:rPr lang="en-GB" sz="1100" b="1" kern="1200">
                          <a:solidFill>
                            <a:srgbClr val="FFFFFF"/>
                          </a:solidFill>
                          <a:effectLst/>
                          <a:latin typeface="Arial"/>
                          <a:ea typeface="Times New Roman"/>
                          <a:cs typeface="Times New Roman"/>
                        </a:rPr>
                        <a:t>North’land</a:t>
                      </a:r>
                      <a:endParaRPr lang="en-GB" sz="900">
                        <a:effectLst/>
                        <a:latin typeface="Calibri"/>
                        <a:ea typeface="Calibri"/>
                        <a:cs typeface="Times New Roman"/>
                      </a:endParaRPr>
                    </a:p>
                  </a:txBody>
                  <a:tcPr marL="55520" marR="55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solidFill>
                            <a:srgbClr val="FFFFFF"/>
                          </a:solidFill>
                          <a:effectLst/>
                          <a:latin typeface="Calibri"/>
                          <a:ea typeface="Calibri"/>
                          <a:cs typeface="Times New Roman"/>
                        </a:rPr>
                        <a:t> </a:t>
                      </a:r>
                      <a:endParaRPr lang="en-GB" sz="900">
                        <a:effectLst/>
                        <a:latin typeface="Calibri"/>
                        <a:ea typeface="Calibri"/>
                        <a:cs typeface="Times New Roman"/>
                      </a:endParaRP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288505">
                <a:tc>
                  <a:txBody>
                    <a:bodyPr/>
                    <a:lstStyle/>
                    <a:p>
                      <a:pPr fontAlgn="ctr">
                        <a:lnSpc>
                          <a:spcPts val="1675"/>
                        </a:lnSpc>
                        <a:spcAft>
                          <a:spcPts val="0"/>
                        </a:spcAft>
                      </a:pPr>
                      <a:r>
                        <a:rPr lang="en-GB" sz="1100" b="1" kern="1200">
                          <a:solidFill>
                            <a:srgbClr val="FFFFFF"/>
                          </a:solidFill>
                          <a:effectLst/>
                          <a:latin typeface="Arial"/>
                          <a:ea typeface="Times New Roman"/>
                          <a:cs typeface="Times New Roman"/>
                        </a:rPr>
                        <a:t>N Cumbria</a:t>
                      </a:r>
                      <a:endParaRPr lang="en-GB" sz="900">
                        <a:effectLst/>
                        <a:latin typeface="Calibri"/>
                        <a:ea typeface="Calibri"/>
                        <a:cs typeface="Times New Roman"/>
                      </a:endParaRPr>
                    </a:p>
                  </a:txBody>
                  <a:tcPr marL="55520" marR="555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solidFill>
                            <a:srgbClr val="FFFFFF"/>
                          </a:solidFill>
                          <a:effectLst/>
                          <a:latin typeface="Calibri"/>
                          <a:ea typeface="Calibri"/>
                          <a:cs typeface="Times New Roman"/>
                        </a:rPr>
                        <a:t> </a:t>
                      </a:r>
                      <a:endParaRPr lang="en-GB" sz="900">
                        <a:effectLst/>
                        <a:latin typeface="Calibri"/>
                        <a:ea typeface="Calibri"/>
                        <a:cs typeface="Times New Roman"/>
                      </a:endParaRP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dirty="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457200">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900" dirty="0">
                          <a:effectLst/>
                          <a:latin typeface="Calibri"/>
                          <a:ea typeface="Calibri"/>
                          <a:cs typeface="Times New Roman"/>
                        </a:rPr>
                        <a:t> </a:t>
                      </a:r>
                    </a:p>
                  </a:txBody>
                  <a:tcPr marL="55520" marR="555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bl>
          </a:graphicData>
        </a:graphic>
      </p:graphicFrame>
      <p:sp>
        <p:nvSpPr>
          <p:cNvPr id="3" name="Slide Number Placeholder 2"/>
          <p:cNvSpPr>
            <a:spLocks noGrp="1"/>
          </p:cNvSpPr>
          <p:nvPr>
            <p:ph type="sldNum" sz="quarter" idx="4"/>
          </p:nvPr>
        </p:nvSpPr>
        <p:spPr/>
        <p:txBody>
          <a:bodyPr/>
          <a:lstStyle/>
          <a:p>
            <a:fld id="{902D5018-2030-2046-84FC-87E41EA86E42}" type="slidenum">
              <a:rPr lang="en-US" smtClean="0">
                <a:solidFill>
                  <a:srgbClr val="0072C6"/>
                </a:solidFill>
              </a:rPr>
              <a:pPr/>
              <a:t>24</a:t>
            </a:fld>
            <a:endParaRPr lang="en-US" dirty="0">
              <a:solidFill>
                <a:srgbClr val="0072C6"/>
              </a:solidFill>
            </a:endParaRPr>
          </a:p>
        </p:txBody>
      </p:sp>
      <p:sp>
        <p:nvSpPr>
          <p:cNvPr id="8" name="Flowchart: Connector 7"/>
          <p:cNvSpPr/>
          <p:nvPr/>
        </p:nvSpPr>
        <p:spPr>
          <a:xfrm>
            <a:off x="2085975" y="8510588"/>
            <a:ext cx="171450" cy="161925"/>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Flowchart: Connector 8"/>
          <p:cNvSpPr/>
          <p:nvPr/>
        </p:nvSpPr>
        <p:spPr>
          <a:xfrm>
            <a:off x="2076450" y="10958513"/>
            <a:ext cx="171450" cy="161925"/>
          </a:xfrm>
          <a:prstGeom prst="flowChartConnector">
            <a:avLst/>
          </a:prstGeom>
          <a:solidFill>
            <a:srgbClr val="92D05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Flowchart: Connector 9"/>
          <p:cNvSpPr/>
          <p:nvPr/>
        </p:nvSpPr>
        <p:spPr>
          <a:xfrm>
            <a:off x="2609850" y="8939213"/>
            <a:ext cx="171450" cy="161925"/>
          </a:xfrm>
          <a:prstGeom prst="flowChartConnector">
            <a:avLst/>
          </a:prstGeom>
          <a:solidFill>
            <a:srgbClr val="92D05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Flowchart: Connector 10"/>
          <p:cNvSpPr/>
          <p:nvPr/>
        </p:nvSpPr>
        <p:spPr>
          <a:xfrm>
            <a:off x="2609850" y="9405938"/>
            <a:ext cx="171450" cy="161925"/>
          </a:xfrm>
          <a:prstGeom prst="flowChartConnector">
            <a:avLst/>
          </a:prstGeom>
          <a:solidFill>
            <a:srgbClr val="92D05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Flowchart: Connector 11"/>
          <p:cNvSpPr/>
          <p:nvPr/>
        </p:nvSpPr>
        <p:spPr>
          <a:xfrm>
            <a:off x="2600325" y="9186863"/>
            <a:ext cx="171450" cy="161925"/>
          </a:xfrm>
          <a:prstGeom prst="flowChartConnector">
            <a:avLst/>
          </a:prstGeom>
          <a:solidFill>
            <a:srgbClr val="92D05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Flowchart: Connector 12"/>
          <p:cNvSpPr/>
          <p:nvPr/>
        </p:nvSpPr>
        <p:spPr>
          <a:xfrm>
            <a:off x="3790950" y="9386888"/>
            <a:ext cx="171450" cy="161925"/>
          </a:xfrm>
          <a:prstGeom prst="flowChartConnector">
            <a:avLst/>
          </a:prstGeom>
          <a:solidFill>
            <a:srgbClr val="92D05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Flowchart: Connector 13"/>
          <p:cNvSpPr/>
          <p:nvPr/>
        </p:nvSpPr>
        <p:spPr>
          <a:xfrm>
            <a:off x="3781425" y="10282238"/>
            <a:ext cx="171450" cy="161925"/>
          </a:xfrm>
          <a:prstGeom prst="flowChartConnector">
            <a:avLst/>
          </a:prstGeom>
          <a:solidFill>
            <a:srgbClr val="92D05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Flowchart: Connector 14"/>
          <p:cNvSpPr/>
          <p:nvPr/>
        </p:nvSpPr>
        <p:spPr>
          <a:xfrm>
            <a:off x="3800475" y="10501313"/>
            <a:ext cx="171450" cy="161925"/>
          </a:xfrm>
          <a:prstGeom prst="flowChartConnector">
            <a:avLst/>
          </a:prstGeom>
          <a:solidFill>
            <a:srgbClr val="92D05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Flowchart: Connector 15"/>
          <p:cNvSpPr/>
          <p:nvPr/>
        </p:nvSpPr>
        <p:spPr>
          <a:xfrm>
            <a:off x="3800475" y="11149013"/>
            <a:ext cx="171450" cy="161925"/>
          </a:xfrm>
          <a:prstGeom prst="flowChartConnector">
            <a:avLst/>
          </a:prstGeom>
          <a:solidFill>
            <a:srgbClr val="92D05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Flowchart: Connector 16"/>
          <p:cNvSpPr/>
          <p:nvPr/>
        </p:nvSpPr>
        <p:spPr>
          <a:xfrm>
            <a:off x="3790950" y="9186863"/>
            <a:ext cx="171450" cy="161925"/>
          </a:xfrm>
          <a:prstGeom prst="flowChartConnector">
            <a:avLst/>
          </a:prstGeom>
          <a:solidFill>
            <a:srgbClr val="92D05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 name="Flowchart: Connector 17"/>
          <p:cNvSpPr/>
          <p:nvPr/>
        </p:nvSpPr>
        <p:spPr>
          <a:xfrm>
            <a:off x="5591175" y="9605963"/>
            <a:ext cx="171450" cy="161925"/>
          </a:xfrm>
          <a:prstGeom prst="flowChartConnector">
            <a:avLst/>
          </a:prstGeom>
          <a:solidFill>
            <a:srgbClr val="92D05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Flowchart: Connector 18"/>
          <p:cNvSpPr/>
          <p:nvPr/>
        </p:nvSpPr>
        <p:spPr>
          <a:xfrm>
            <a:off x="6753225" y="9967913"/>
            <a:ext cx="171450" cy="161925"/>
          </a:xfrm>
          <a:prstGeom prst="flowChartConnector">
            <a:avLst/>
          </a:prstGeom>
          <a:solidFill>
            <a:srgbClr val="92D05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Flowchart: Connector 19"/>
          <p:cNvSpPr/>
          <p:nvPr/>
        </p:nvSpPr>
        <p:spPr>
          <a:xfrm>
            <a:off x="5591175" y="10282238"/>
            <a:ext cx="171450" cy="161925"/>
          </a:xfrm>
          <a:prstGeom prst="flowChartConnector">
            <a:avLst/>
          </a:prstGeom>
          <a:solidFill>
            <a:srgbClr val="92D05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Flowchart: Connector 20"/>
          <p:cNvSpPr/>
          <p:nvPr/>
        </p:nvSpPr>
        <p:spPr>
          <a:xfrm>
            <a:off x="5600700" y="10491788"/>
            <a:ext cx="171450" cy="161925"/>
          </a:xfrm>
          <a:prstGeom prst="flowChartConnector">
            <a:avLst/>
          </a:prstGeom>
          <a:solidFill>
            <a:srgbClr val="92D05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Flowchart: Connector 21"/>
          <p:cNvSpPr/>
          <p:nvPr/>
        </p:nvSpPr>
        <p:spPr>
          <a:xfrm>
            <a:off x="5600700" y="10710863"/>
            <a:ext cx="171450" cy="161925"/>
          </a:xfrm>
          <a:prstGeom prst="flowChartConnector">
            <a:avLst/>
          </a:prstGeom>
          <a:solidFill>
            <a:srgbClr val="92D05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Flowchart: Connector 22"/>
          <p:cNvSpPr/>
          <p:nvPr/>
        </p:nvSpPr>
        <p:spPr>
          <a:xfrm>
            <a:off x="5600700" y="10948988"/>
            <a:ext cx="171450" cy="161925"/>
          </a:xfrm>
          <a:prstGeom prst="flowChartConnector">
            <a:avLst/>
          </a:prstGeom>
          <a:solidFill>
            <a:srgbClr val="92D05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Flowchart: Connector 23"/>
          <p:cNvSpPr/>
          <p:nvPr/>
        </p:nvSpPr>
        <p:spPr>
          <a:xfrm>
            <a:off x="4352925" y="10291763"/>
            <a:ext cx="171450" cy="161925"/>
          </a:xfrm>
          <a:prstGeom prst="flowChartConnector">
            <a:avLst/>
          </a:prstGeom>
          <a:solidFill>
            <a:srgbClr val="92D05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Flowchart: Connector 24"/>
          <p:cNvSpPr/>
          <p:nvPr/>
        </p:nvSpPr>
        <p:spPr>
          <a:xfrm>
            <a:off x="4362450" y="10529888"/>
            <a:ext cx="171450" cy="161925"/>
          </a:xfrm>
          <a:prstGeom prst="flowChartConnector">
            <a:avLst/>
          </a:prstGeom>
          <a:solidFill>
            <a:srgbClr val="92D05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Flowchart: Connector 25"/>
          <p:cNvSpPr/>
          <p:nvPr/>
        </p:nvSpPr>
        <p:spPr>
          <a:xfrm>
            <a:off x="5019675" y="9186863"/>
            <a:ext cx="171450" cy="161925"/>
          </a:xfrm>
          <a:prstGeom prst="flowChartConnector">
            <a:avLst/>
          </a:prstGeom>
          <a:solidFill>
            <a:srgbClr val="92D05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Flowchart: Connector 26"/>
          <p:cNvSpPr/>
          <p:nvPr/>
        </p:nvSpPr>
        <p:spPr>
          <a:xfrm>
            <a:off x="5010150" y="9405938"/>
            <a:ext cx="171450" cy="161925"/>
          </a:xfrm>
          <a:prstGeom prst="flowChartConnector">
            <a:avLst/>
          </a:prstGeom>
          <a:solidFill>
            <a:srgbClr val="92D05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Flowchart: Connector 27"/>
          <p:cNvSpPr/>
          <p:nvPr/>
        </p:nvSpPr>
        <p:spPr>
          <a:xfrm>
            <a:off x="4991100" y="10729913"/>
            <a:ext cx="171450" cy="161925"/>
          </a:xfrm>
          <a:prstGeom prst="flowChartConnector">
            <a:avLst/>
          </a:prstGeom>
          <a:solidFill>
            <a:srgbClr val="92D05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Flowchart: Connector 28"/>
          <p:cNvSpPr/>
          <p:nvPr/>
        </p:nvSpPr>
        <p:spPr>
          <a:xfrm>
            <a:off x="6067425" y="8510588"/>
            <a:ext cx="171450" cy="161925"/>
          </a:xfrm>
          <a:prstGeom prst="flowChartConnector">
            <a:avLst/>
          </a:prstGeom>
          <a:solidFill>
            <a:srgbClr val="92D05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0" name="Flowchart: Connector 29"/>
          <p:cNvSpPr/>
          <p:nvPr/>
        </p:nvSpPr>
        <p:spPr>
          <a:xfrm>
            <a:off x="6086475" y="8729663"/>
            <a:ext cx="171450" cy="161925"/>
          </a:xfrm>
          <a:prstGeom prst="flowChartConnector">
            <a:avLst/>
          </a:prstGeom>
          <a:solidFill>
            <a:srgbClr val="92D05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 name="Flowchart: Connector 30"/>
          <p:cNvSpPr/>
          <p:nvPr/>
        </p:nvSpPr>
        <p:spPr>
          <a:xfrm>
            <a:off x="6096000" y="10272713"/>
            <a:ext cx="171450" cy="161925"/>
          </a:xfrm>
          <a:prstGeom prst="flowChartConnector">
            <a:avLst/>
          </a:prstGeom>
          <a:solidFill>
            <a:srgbClr val="92D05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 name="Flowchart: Connector 31"/>
          <p:cNvSpPr/>
          <p:nvPr/>
        </p:nvSpPr>
        <p:spPr>
          <a:xfrm>
            <a:off x="5591175" y="9396413"/>
            <a:ext cx="171450" cy="161925"/>
          </a:xfrm>
          <a:prstGeom prst="flowChartConnector">
            <a:avLst/>
          </a:prstGeom>
          <a:solidFill>
            <a:srgbClr val="92D05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3" name="Flowchart: Connector 32"/>
          <p:cNvSpPr/>
          <p:nvPr/>
        </p:nvSpPr>
        <p:spPr>
          <a:xfrm>
            <a:off x="7334250" y="8501063"/>
            <a:ext cx="171450" cy="161925"/>
          </a:xfrm>
          <a:prstGeom prst="flowChartConnector">
            <a:avLst/>
          </a:prstGeom>
          <a:solidFill>
            <a:srgbClr val="92D05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Rectangle 1"/>
          <p:cNvSpPr/>
          <p:nvPr/>
        </p:nvSpPr>
        <p:spPr>
          <a:xfrm>
            <a:off x="1561878" y="1818162"/>
            <a:ext cx="600297" cy="276447"/>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8156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2775" y="941244"/>
            <a:ext cx="7841707" cy="2963052"/>
          </a:xfrm>
        </p:spPr>
        <p:txBody>
          <a:bodyPr>
            <a:normAutofit fontScale="92500" lnSpcReduction="20000"/>
          </a:bodyPr>
          <a:lstStyle/>
          <a:p>
            <a:r>
              <a:rPr lang="en-GB" sz="2000" dirty="0">
                <a:solidFill>
                  <a:schemeClr val="tx2"/>
                </a:solidFill>
              </a:rPr>
              <a:t>Back Pain</a:t>
            </a:r>
          </a:p>
          <a:p>
            <a:r>
              <a:rPr lang="en-GB" sz="2000" dirty="0" smtClean="0">
                <a:solidFill>
                  <a:schemeClr val="tx2"/>
                </a:solidFill>
              </a:rPr>
              <a:t>Direct </a:t>
            </a:r>
            <a:r>
              <a:rPr lang="en-GB" sz="2000" dirty="0">
                <a:solidFill>
                  <a:schemeClr val="tx2"/>
                </a:solidFill>
              </a:rPr>
              <a:t>Access Physio</a:t>
            </a:r>
          </a:p>
          <a:p>
            <a:r>
              <a:rPr lang="en-GB" sz="2000" dirty="0">
                <a:solidFill>
                  <a:schemeClr val="tx2"/>
                </a:solidFill>
              </a:rPr>
              <a:t>MSK pathways </a:t>
            </a:r>
          </a:p>
          <a:p>
            <a:r>
              <a:rPr lang="en-GB" sz="2000" dirty="0" smtClean="0">
                <a:solidFill>
                  <a:schemeClr val="tx2"/>
                </a:solidFill>
              </a:rPr>
              <a:t>GP </a:t>
            </a:r>
            <a:r>
              <a:rPr lang="en-GB" sz="2000" dirty="0">
                <a:solidFill>
                  <a:schemeClr val="tx2"/>
                </a:solidFill>
              </a:rPr>
              <a:t>Practice </a:t>
            </a:r>
            <a:r>
              <a:rPr lang="en-GB" sz="2000" dirty="0" smtClean="0">
                <a:solidFill>
                  <a:schemeClr val="tx2"/>
                </a:solidFill>
              </a:rPr>
              <a:t>Contact practitioners</a:t>
            </a:r>
            <a:endParaRPr lang="en-GB" sz="2000" dirty="0">
              <a:solidFill>
                <a:schemeClr val="tx2"/>
              </a:solidFill>
            </a:endParaRPr>
          </a:p>
          <a:p>
            <a:endParaRPr lang="en-GB" sz="2000" dirty="0" smtClean="0">
              <a:solidFill>
                <a:schemeClr val="tx2"/>
              </a:solidFill>
            </a:endParaRPr>
          </a:p>
          <a:p>
            <a:endParaRPr lang="en-GB" sz="2000" dirty="0">
              <a:solidFill>
                <a:schemeClr val="tx2"/>
              </a:solidFill>
            </a:endParaRPr>
          </a:p>
          <a:p>
            <a:r>
              <a:rPr lang="en-GB" sz="2000" dirty="0" smtClean="0">
                <a:solidFill>
                  <a:schemeClr val="tx2"/>
                </a:solidFill>
              </a:rPr>
              <a:t>Long </a:t>
            </a:r>
            <a:r>
              <a:rPr lang="en-GB" sz="2000" dirty="0">
                <a:solidFill>
                  <a:schemeClr val="tx2"/>
                </a:solidFill>
              </a:rPr>
              <a:t>term conditions management </a:t>
            </a:r>
          </a:p>
          <a:p>
            <a:pPr lvl="1"/>
            <a:r>
              <a:rPr lang="en-GB" sz="2000" dirty="0" smtClean="0">
                <a:solidFill>
                  <a:schemeClr val="tx2"/>
                </a:solidFill>
              </a:rPr>
              <a:t>Pulmonary Rehab</a:t>
            </a:r>
          </a:p>
          <a:p>
            <a:pPr lvl="1"/>
            <a:r>
              <a:rPr lang="en-GB" sz="2000" dirty="0" smtClean="0">
                <a:solidFill>
                  <a:schemeClr val="tx2"/>
                </a:solidFill>
              </a:rPr>
              <a:t>Cardiac Rehab</a:t>
            </a:r>
          </a:p>
          <a:p>
            <a:pPr lvl="1"/>
            <a:r>
              <a:rPr lang="en-GB" sz="2000" dirty="0" smtClean="0">
                <a:solidFill>
                  <a:schemeClr val="tx2"/>
                </a:solidFill>
              </a:rPr>
              <a:t>Frailty programmes </a:t>
            </a:r>
            <a:endParaRPr lang="en-GB" sz="2000" dirty="0">
              <a:solidFill>
                <a:schemeClr val="tx2"/>
              </a:solidFill>
            </a:endParaRPr>
          </a:p>
          <a:p>
            <a:pPr marL="457200" lvl="1" indent="0">
              <a:buNone/>
            </a:pPr>
            <a:endParaRPr lang="en-GB" dirty="0" smtClean="0"/>
          </a:p>
        </p:txBody>
      </p:sp>
      <p:sp>
        <p:nvSpPr>
          <p:cNvPr id="4" name="Title 3"/>
          <p:cNvSpPr>
            <a:spLocks noGrp="1"/>
          </p:cNvSpPr>
          <p:nvPr>
            <p:ph type="title"/>
          </p:nvPr>
        </p:nvSpPr>
        <p:spPr/>
        <p:txBody>
          <a:bodyPr>
            <a:normAutofit fontScale="90000"/>
          </a:bodyPr>
          <a:lstStyle/>
          <a:p>
            <a:pPr algn="ctr"/>
            <a:r>
              <a:rPr lang="en-GB" dirty="0" smtClean="0"/>
              <a:t>Opportunities for the Physiotherapy workforce </a:t>
            </a:r>
            <a:endParaRPr lang="en-GB" dirty="0"/>
          </a:p>
        </p:txBody>
      </p:sp>
    </p:spTree>
    <p:extLst>
      <p:ext uri="{BB962C8B-B14F-4D97-AF65-F5344CB8AC3E}">
        <p14:creationId xmlns:p14="http://schemas.microsoft.com/office/powerpoint/2010/main" val="16825346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 </a:t>
            </a:r>
            <a:endParaRPr lang="en-GB" dirty="0"/>
          </a:p>
        </p:txBody>
      </p:sp>
      <p:sp>
        <p:nvSpPr>
          <p:cNvPr id="3" name="Content Placeholder 2"/>
          <p:cNvSpPr>
            <a:spLocks noGrp="1"/>
          </p:cNvSpPr>
          <p:nvPr>
            <p:ph idx="1"/>
          </p:nvPr>
        </p:nvSpPr>
        <p:spPr/>
        <p:txBody>
          <a:bodyPr>
            <a:normAutofit fontScale="85000" lnSpcReduction="20000"/>
          </a:bodyPr>
          <a:lstStyle/>
          <a:p>
            <a:pPr marL="342900" lvl="0" indent="-342900">
              <a:buClr>
                <a:srgbClr val="78BE20"/>
              </a:buClr>
              <a:buFont typeface="Arial" panose="020B0604020202020204" pitchFamily="34" charset="0"/>
              <a:buChar char="•"/>
            </a:pPr>
            <a:r>
              <a:rPr lang="en-GB" sz="2200" dirty="0" smtClean="0">
                <a:solidFill>
                  <a:srgbClr val="0070C0"/>
                </a:solidFill>
              </a:rPr>
              <a:t>Do you understand </a:t>
            </a:r>
            <a:r>
              <a:rPr lang="en-GB" sz="2200" dirty="0">
                <a:solidFill>
                  <a:srgbClr val="0070C0"/>
                </a:solidFill>
              </a:rPr>
              <a:t>the </a:t>
            </a:r>
            <a:r>
              <a:rPr lang="en-GB" sz="2200" dirty="0" err="1">
                <a:solidFill>
                  <a:srgbClr val="0070C0"/>
                </a:solidFill>
              </a:rPr>
              <a:t>RightCare</a:t>
            </a:r>
            <a:r>
              <a:rPr lang="en-GB" sz="2200" dirty="0">
                <a:solidFill>
                  <a:srgbClr val="0070C0"/>
                </a:solidFill>
              </a:rPr>
              <a:t> approach</a:t>
            </a:r>
          </a:p>
          <a:p>
            <a:pPr marL="342900" lvl="0" indent="-342900">
              <a:buClr>
                <a:srgbClr val="78BE20"/>
              </a:buClr>
              <a:buFont typeface="Arial" panose="020B0604020202020204" pitchFamily="34" charset="0"/>
              <a:buChar char="•"/>
            </a:pPr>
            <a:endParaRPr lang="en-GB" sz="2200" dirty="0" smtClean="0">
              <a:solidFill>
                <a:srgbClr val="0070C0"/>
              </a:solidFill>
            </a:endParaRPr>
          </a:p>
          <a:p>
            <a:pPr marL="342900" lvl="0" indent="-342900">
              <a:buClr>
                <a:srgbClr val="78BE20"/>
              </a:buClr>
              <a:buFont typeface="Arial" panose="020B0604020202020204" pitchFamily="34" charset="0"/>
              <a:buChar char="•"/>
            </a:pPr>
            <a:r>
              <a:rPr lang="en-GB" sz="2200" dirty="0" smtClean="0">
                <a:solidFill>
                  <a:srgbClr val="0070C0"/>
                </a:solidFill>
              </a:rPr>
              <a:t>What </a:t>
            </a:r>
            <a:r>
              <a:rPr lang="en-GB" sz="2200" dirty="0">
                <a:solidFill>
                  <a:srgbClr val="0070C0"/>
                </a:solidFill>
              </a:rPr>
              <a:t>are your reflections on Value ?</a:t>
            </a:r>
          </a:p>
          <a:p>
            <a:pPr marL="342900" lvl="0" indent="-342900">
              <a:buClr>
                <a:srgbClr val="78BE20"/>
              </a:buClr>
              <a:buFont typeface="Arial" panose="020B0604020202020204" pitchFamily="34" charset="0"/>
              <a:buChar char="•"/>
            </a:pPr>
            <a:endParaRPr lang="en-GB" sz="2200" dirty="0">
              <a:solidFill>
                <a:srgbClr val="0070C0"/>
              </a:solidFill>
            </a:endParaRPr>
          </a:p>
          <a:p>
            <a:pPr marL="342900" lvl="0" indent="-342900">
              <a:buClr>
                <a:srgbClr val="78BE20"/>
              </a:buClr>
              <a:buFont typeface="Arial" panose="020B0604020202020204" pitchFamily="34" charset="0"/>
              <a:buChar char="•"/>
            </a:pPr>
            <a:r>
              <a:rPr lang="en-GB" sz="2200" dirty="0">
                <a:solidFill>
                  <a:srgbClr val="0070C0"/>
                </a:solidFill>
              </a:rPr>
              <a:t>How can we improve on shared decision </a:t>
            </a:r>
            <a:r>
              <a:rPr lang="en-GB" sz="2200" dirty="0" smtClean="0">
                <a:solidFill>
                  <a:srgbClr val="0070C0"/>
                </a:solidFill>
              </a:rPr>
              <a:t>making</a:t>
            </a:r>
          </a:p>
          <a:p>
            <a:pPr marL="342900" lvl="0" indent="-342900">
              <a:buClr>
                <a:srgbClr val="78BE20"/>
              </a:buClr>
              <a:buFont typeface="Arial" panose="020B0604020202020204" pitchFamily="34" charset="0"/>
              <a:buChar char="•"/>
            </a:pPr>
            <a:endParaRPr lang="en-GB" sz="2200" dirty="0">
              <a:solidFill>
                <a:srgbClr val="0070C0"/>
              </a:solidFill>
            </a:endParaRPr>
          </a:p>
          <a:p>
            <a:pPr marL="342900" lvl="0" indent="-342900">
              <a:buClr>
                <a:srgbClr val="78BE20"/>
              </a:buClr>
              <a:buFont typeface="Arial" panose="020B0604020202020204" pitchFamily="34" charset="0"/>
              <a:buChar char="•"/>
            </a:pPr>
            <a:r>
              <a:rPr lang="en-GB" sz="2200" dirty="0" smtClean="0">
                <a:solidFill>
                  <a:srgbClr val="0070C0"/>
                </a:solidFill>
              </a:rPr>
              <a:t>How will you use data from your health economy to redesign  your service</a:t>
            </a:r>
          </a:p>
          <a:p>
            <a:pPr marL="342900" lvl="0" indent="-342900">
              <a:buClr>
                <a:srgbClr val="78BE20"/>
              </a:buClr>
              <a:buFont typeface="Arial" panose="020B0604020202020204" pitchFamily="34" charset="0"/>
              <a:buChar char="•"/>
            </a:pPr>
            <a:endParaRPr lang="en-GB" sz="2200" dirty="0" smtClean="0">
              <a:solidFill>
                <a:srgbClr val="0070C0"/>
              </a:solidFill>
            </a:endParaRPr>
          </a:p>
          <a:p>
            <a:pPr marL="342900" lvl="0" indent="-342900">
              <a:buClr>
                <a:srgbClr val="78BE20"/>
              </a:buClr>
              <a:buFont typeface="Arial" panose="020B0604020202020204" pitchFamily="34" charset="0"/>
              <a:buChar char="•"/>
            </a:pPr>
            <a:r>
              <a:rPr lang="en-GB" sz="2200" dirty="0" smtClean="0">
                <a:solidFill>
                  <a:srgbClr val="0070C0"/>
                </a:solidFill>
              </a:rPr>
              <a:t>How </a:t>
            </a:r>
            <a:r>
              <a:rPr lang="en-GB" sz="2200" dirty="0">
                <a:solidFill>
                  <a:srgbClr val="0070C0"/>
                </a:solidFill>
              </a:rPr>
              <a:t>you can contribute to a sustainable future in health care </a:t>
            </a:r>
          </a:p>
          <a:p>
            <a:endParaRPr lang="en-GB" dirty="0"/>
          </a:p>
        </p:txBody>
      </p:sp>
    </p:spTree>
    <p:extLst>
      <p:ext uri="{BB962C8B-B14F-4D97-AF65-F5344CB8AC3E}">
        <p14:creationId xmlns:p14="http://schemas.microsoft.com/office/powerpoint/2010/main" val="1797892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4692650"/>
            <a:ext cx="2133600" cy="274638"/>
          </a:xfrm>
        </p:spPr>
        <p:txBody>
          <a:bodyPr/>
          <a:lstStyle/>
          <a:p>
            <a:fld id="{61E112CC-F5C7-5E43-8EAA-F554FEB5E453}" type="slidenum">
              <a:rPr lang="en-US" smtClean="0"/>
              <a:pPr/>
              <a:t>27</a:t>
            </a:fld>
            <a:endParaRPr lang="en-US" dirty="0"/>
          </a:p>
        </p:txBody>
      </p:sp>
      <p:sp>
        <p:nvSpPr>
          <p:cNvPr id="2" name="TextBox 1"/>
          <p:cNvSpPr txBox="1"/>
          <p:nvPr/>
        </p:nvSpPr>
        <p:spPr>
          <a:xfrm>
            <a:off x="1484416" y="3009566"/>
            <a:ext cx="3859480" cy="1200329"/>
          </a:xfrm>
          <a:prstGeom prst="rect">
            <a:avLst/>
          </a:prstGeom>
          <a:noFill/>
        </p:spPr>
        <p:txBody>
          <a:bodyPr wrap="square" rtlCol="0">
            <a:spAutoFit/>
          </a:bodyPr>
          <a:lstStyle/>
          <a:p>
            <a:r>
              <a:rPr lang="en-GB" b="1" dirty="0" smtClean="0">
                <a:solidFill>
                  <a:schemeClr val="bg1"/>
                </a:solidFill>
              </a:rPr>
              <a:t>Fiona Ottewell </a:t>
            </a:r>
          </a:p>
          <a:p>
            <a:r>
              <a:rPr lang="en-GB" b="1" dirty="0" smtClean="0">
                <a:solidFill>
                  <a:schemeClr val="bg1"/>
                </a:solidFill>
              </a:rPr>
              <a:t>Delivery Partner </a:t>
            </a:r>
          </a:p>
          <a:p>
            <a:r>
              <a:rPr lang="en-GB" b="1" dirty="0" smtClean="0">
                <a:solidFill>
                  <a:schemeClr val="bg1"/>
                </a:solidFill>
              </a:rPr>
              <a:t>NHS </a:t>
            </a:r>
            <a:r>
              <a:rPr lang="en-GB" b="1" dirty="0" err="1" smtClean="0">
                <a:solidFill>
                  <a:schemeClr val="bg1"/>
                </a:solidFill>
              </a:rPr>
              <a:t>RightCare</a:t>
            </a:r>
            <a:endParaRPr lang="en-GB" b="1" dirty="0" smtClean="0">
              <a:solidFill>
                <a:schemeClr val="bg1"/>
              </a:solidFill>
            </a:endParaRPr>
          </a:p>
          <a:p>
            <a:r>
              <a:rPr lang="en-GB" b="1" dirty="0">
                <a:solidFill>
                  <a:schemeClr val="bg1"/>
                </a:solidFill>
              </a:rPr>
              <a:t>f</a:t>
            </a:r>
            <a:r>
              <a:rPr lang="en-GB" b="1" dirty="0" smtClean="0">
                <a:solidFill>
                  <a:schemeClr val="bg1"/>
                </a:solidFill>
              </a:rPr>
              <a:t>iona.ottewell@nhs.net </a:t>
            </a:r>
          </a:p>
        </p:txBody>
      </p:sp>
    </p:spTree>
    <p:extLst>
      <p:ext uri="{BB962C8B-B14F-4D97-AF65-F5344CB8AC3E}">
        <p14:creationId xmlns:p14="http://schemas.microsoft.com/office/powerpoint/2010/main" val="2369616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6553200" y="4767266"/>
            <a:ext cx="2133600" cy="273844"/>
          </a:xfrm>
          <a:prstGeom prst="rect">
            <a:avLst/>
          </a:prstGeom>
        </p:spPr>
        <p:txBody>
          <a:bodyPr/>
          <a:lstStyle/>
          <a:p>
            <a:fld id="{D66C4C68-9C76-5449-BBA0-107A51179E14}" type="slidenum">
              <a:rPr lang="en-US" smtClean="0">
                <a:solidFill>
                  <a:srgbClr val="0072C6"/>
                </a:solidFill>
              </a:rPr>
              <a:pPr/>
              <a:t>3</a:t>
            </a:fld>
            <a:endParaRPr lang="en-US" dirty="0">
              <a:solidFill>
                <a:srgbClr val="0072C6"/>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1" y="843558"/>
            <a:ext cx="8462891" cy="405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170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93701874"/>
              </p:ext>
            </p:extLst>
          </p:nvPr>
        </p:nvGraphicFramePr>
        <p:xfrm>
          <a:off x="457200" y="1260475"/>
          <a:ext cx="7842250" cy="2962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
          </p:nvPr>
        </p:nvSpPr>
        <p:spPr/>
        <p:txBody>
          <a:bodyPr/>
          <a:lstStyle/>
          <a:p>
            <a:fld id="{26976DD8-92BC-46A6-833A-A15F4EB7E37F}" type="slidenum">
              <a:rPr lang="en-GB" smtClean="0">
                <a:solidFill>
                  <a:prstClr val="black">
                    <a:tint val="75000"/>
                  </a:prstClr>
                </a:solidFill>
              </a:rPr>
              <a:pPr/>
              <a:t>4</a:t>
            </a:fld>
            <a:endParaRPr lang="en-GB">
              <a:solidFill>
                <a:prstClr val="black">
                  <a:tint val="75000"/>
                </a:prstClr>
              </a:solidFill>
            </a:endParaRPr>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67861" y="4608"/>
            <a:ext cx="3370002" cy="1134533"/>
          </a:xfrm>
          <a:prstGeom prst="rect">
            <a:avLst/>
          </a:prstGeom>
        </p:spPr>
      </p:pic>
      <p:sp>
        <p:nvSpPr>
          <p:cNvPr id="2" name="TextBox 1"/>
          <p:cNvSpPr txBox="1"/>
          <p:nvPr/>
        </p:nvSpPr>
        <p:spPr>
          <a:xfrm>
            <a:off x="2690263" y="2191425"/>
            <a:ext cx="3305175" cy="1846659"/>
          </a:xfrm>
          <a:prstGeom prst="rect">
            <a:avLst/>
          </a:prstGeom>
          <a:noFill/>
        </p:spPr>
        <p:txBody>
          <a:bodyPr wrap="square" rtlCol="0">
            <a:spAutoFit/>
          </a:bodyPr>
          <a:lstStyle/>
          <a:p>
            <a:pPr algn="ctr"/>
            <a:r>
              <a:rPr lang="en-GB" sz="1600" dirty="0" smtClean="0">
                <a:solidFill>
                  <a:srgbClr val="000000"/>
                </a:solidFill>
              </a:rPr>
              <a:t>Identify </a:t>
            </a:r>
          </a:p>
          <a:p>
            <a:pPr algn="ctr"/>
            <a:r>
              <a:rPr lang="en-GB" sz="1600" dirty="0" smtClean="0">
                <a:solidFill>
                  <a:srgbClr val="000000"/>
                </a:solidFill>
              </a:rPr>
              <a:t>improvement </a:t>
            </a:r>
          </a:p>
          <a:p>
            <a:pPr algn="ctr"/>
            <a:r>
              <a:rPr lang="en-GB" sz="1600" dirty="0" smtClean="0">
                <a:solidFill>
                  <a:srgbClr val="000000"/>
                </a:solidFill>
              </a:rPr>
              <a:t>opportunities </a:t>
            </a:r>
          </a:p>
          <a:p>
            <a:pPr algn="ctr"/>
            <a:r>
              <a:rPr lang="en-GB" sz="1600" dirty="0" smtClean="0">
                <a:solidFill>
                  <a:srgbClr val="000000"/>
                </a:solidFill>
              </a:rPr>
              <a:t>by addressing </a:t>
            </a:r>
          </a:p>
          <a:p>
            <a:pPr algn="ctr"/>
            <a:r>
              <a:rPr lang="en-GB" sz="1600" dirty="0" smtClean="0">
                <a:solidFill>
                  <a:srgbClr val="000000"/>
                </a:solidFill>
              </a:rPr>
              <a:t>unwarranted variation </a:t>
            </a:r>
          </a:p>
          <a:p>
            <a:pPr algn="ctr"/>
            <a:r>
              <a:rPr lang="en-GB" sz="1600" dirty="0" smtClean="0">
                <a:solidFill>
                  <a:srgbClr val="000000"/>
                </a:solidFill>
              </a:rPr>
              <a:t>to create </a:t>
            </a:r>
          </a:p>
          <a:p>
            <a:pPr algn="ctr"/>
            <a:r>
              <a:rPr lang="en-GB" sz="1600" dirty="0" smtClean="0">
                <a:solidFill>
                  <a:srgbClr val="000000"/>
                </a:solidFill>
              </a:rPr>
              <a:t>optimal valu</a:t>
            </a:r>
            <a:r>
              <a:rPr lang="en-GB" dirty="0" smtClean="0">
                <a:solidFill>
                  <a:srgbClr val="000000"/>
                </a:solidFill>
              </a:rPr>
              <a:t>e</a:t>
            </a:r>
            <a:endParaRPr lang="en-GB" dirty="0">
              <a:solidFill>
                <a:srgbClr val="000000"/>
              </a:solidFill>
            </a:endParaRPr>
          </a:p>
        </p:txBody>
      </p:sp>
      <p:sp>
        <p:nvSpPr>
          <p:cNvPr id="8" name="Title 2"/>
          <p:cNvSpPr txBox="1">
            <a:spLocks/>
          </p:cNvSpPr>
          <p:nvPr/>
        </p:nvSpPr>
        <p:spPr>
          <a:xfrm>
            <a:off x="457202" y="226683"/>
            <a:ext cx="7356815" cy="517351"/>
          </a:xfrm>
          <a:prstGeom prst="rect">
            <a:avLst/>
          </a:prstGeom>
        </p:spPr>
        <p:txBody>
          <a:bodyPr/>
          <a:lstStyle>
            <a:lvl1pPr algn="l" defTabSz="457200" rtl="0" eaLnBrk="1" latinLnBrk="0" hangingPunct="1">
              <a:spcBef>
                <a:spcPct val="0"/>
              </a:spcBef>
              <a:buNone/>
              <a:defRPr lang="en-GB" sz="3200" b="1" i="0" kern="1200" baseline="0" smtClean="0">
                <a:solidFill>
                  <a:schemeClr val="tx2"/>
                </a:solidFill>
                <a:latin typeface="Arial"/>
                <a:ea typeface="+mj-ea"/>
                <a:cs typeface="Arial"/>
              </a:defRPr>
            </a:lvl1pPr>
          </a:lstStyle>
          <a:p>
            <a:r>
              <a:rPr lang="en-GB" dirty="0">
                <a:solidFill>
                  <a:srgbClr val="0072C6"/>
                </a:solidFill>
              </a:rPr>
              <a:t>Triangulation of indicators</a:t>
            </a:r>
          </a:p>
          <a:p>
            <a:endParaRPr dirty="0" smtClean="0">
              <a:solidFill>
                <a:srgbClr val="0072C6"/>
              </a:solidFill>
            </a:endParaRPr>
          </a:p>
        </p:txBody>
      </p:sp>
    </p:spTree>
    <p:extLst>
      <p:ext uri="{BB962C8B-B14F-4D97-AF65-F5344CB8AC3E}">
        <p14:creationId xmlns:p14="http://schemas.microsoft.com/office/powerpoint/2010/main" val="2996402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28" y="113733"/>
            <a:ext cx="7678337" cy="1002233"/>
          </a:xfrm>
          <a:solidFill>
            <a:schemeClr val="bg1"/>
          </a:solidFill>
        </p:spPr>
        <p:txBody>
          <a:bodyPr wrap="square" lIns="173875" tIns="69550" rIns="69550" bIns="69550" rtlCol="0">
            <a:spAutoFit/>
          </a:bodyPr>
          <a:lstStyle/>
          <a:p>
            <a:pPr defTabSz="914400"/>
            <a:r>
              <a:rPr lang="en-GB" dirty="0">
                <a:latin typeface="+mn-lt"/>
                <a:ea typeface="+mn-ea"/>
                <a:cs typeface="Arial" panose="020B0604020202020204" pitchFamily="34" charset="0"/>
              </a:rPr>
              <a:t>Generics of improving population healthcare</a:t>
            </a:r>
          </a:p>
        </p:txBody>
      </p:sp>
      <p:sp>
        <p:nvSpPr>
          <p:cNvPr id="4" name="Rectangle 3"/>
          <p:cNvSpPr/>
          <p:nvPr/>
        </p:nvSpPr>
        <p:spPr bwMode="auto">
          <a:xfrm>
            <a:off x="2087724" y="2502901"/>
            <a:ext cx="6840760" cy="432048"/>
          </a:xfrm>
          <a:prstGeom prst="rect">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GB" sz="2000" spc="1000" dirty="0">
                <a:solidFill>
                  <a:srgbClr val="FFFFFF"/>
                </a:solidFill>
              </a:rPr>
              <a:t>Maximise Value</a:t>
            </a:r>
          </a:p>
        </p:txBody>
      </p:sp>
      <p:sp>
        <p:nvSpPr>
          <p:cNvPr id="5" name="Rectangle 4"/>
          <p:cNvSpPr/>
          <p:nvPr/>
        </p:nvSpPr>
        <p:spPr bwMode="auto">
          <a:xfrm>
            <a:off x="365876" y="2495240"/>
            <a:ext cx="1728192" cy="432048"/>
          </a:xfrm>
          <a:prstGeom prst="rect">
            <a:avLst/>
          </a:prstGeom>
          <a:solidFill>
            <a:schemeClr val="accent1">
              <a:lumMod val="9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GB" sz="2000" dirty="0">
                <a:solidFill>
                  <a:srgbClr val="000000"/>
                </a:solidFill>
              </a:rPr>
              <a:t>Objective</a:t>
            </a:r>
          </a:p>
        </p:txBody>
      </p:sp>
      <p:sp>
        <p:nvSpPr>
          <p:cNvPr id="6" name="Rectangle 5"/>
          <p:cNvSpPr/>
          <p:nvPr/>
        </p:nvSpPr>
        <p:spPr bwMode="auto">
          <a:xfrm>
            <a:off x="359532" y="1579322"/>
            <a:ext cx="1728192" cy="918660"/>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GB" sz="2000" dirty="0">
                <a:solidFill>
                  <a:srgbClr val="FFFFFF"/>
                </a:solidFill>
              </a:rPr>
              <a:t>Principles</a:t>
            </a:r>
          </a:p>
        </p:txBody>
      </p:sp>
      <p:sp>
        <p:nvSpPr>
          <p:cNvPr id="14" name="Rectangle 13"/>
          <p:cNvSpPr/>
          <p:nvPr/>
        </p:nvSpPr>
        <p:spPr bwMode="auto">
          <a:xfrm>
            <a:off x="2087724" y="1576580"/>
            <a:ext cx="2016224" cy="918660"/>
          </a:xfrm>
          <a:prstGeom prst="rect">
            <a:avLst/>
          </a:prstGeom>
          <a:solidFill>
            <a:schemeClr val="accent1">
              <a:lumMod val="9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GB" sz="2000" dirty="0">
                <a:solidFill>
                  <a:srgbClr val="000000"/>
                </a:solidFill>
              </a:rPr>
              <a:t>Get everyone talking about same stuff</a:t>
            </a:r>
          </a:p>
        </p:txBody>
      </p:sp>
      <p:sp>
        <p:nvSpPr>
          <p:cNvPr id="15" name="Rectangle 14"/>
          <p:cNvSpPr/>
          <p:nvPr/>
        </p:nvSpPr>
        <p:spPr bwMode="auto">
          <a:xfrm>
            <a:off x="4103948" y="1579880"/>
            <a:ext cx="1404156" cy="918660"/>
          </a:xfrm>
          <a:prstGeom prst="rect">
            <a:avLst/>
          </a:prstGeom>
          <a:solidFill>
            <a:schemeClr val="accent1">
              <a:lumMod val="9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GB" sz="2000" dirty="0">
                <a:solidFill>
                  <a:srgbClr val="000000"/>
                </a:solidFill>
              </a:rPr>
              <a:t>Talk about fix and future</a:t>
            </a:r>
          </a:p>
        </p:txBody>
      </p:sp>
      <p:sp>
        <p:nvSpPr>
          <p:cNvPr id="16" name="Rectangle 15"/>
          <p:cNvSpPr/>
          <p:nvPr/>
        </p:nvSpPr>
        <p:spPr bwMode="auto">
          <a:xfrm>
            <a:off x="5508104" y="1579880"/>
            <a:ext cx="1692188" cy="918660"/>
          </a:xfrm>
          <a:prstGeom prst="rect">
            <a:avLst/>
          </a:prstGeom>
          <a:solidFill>
            <a:schemeClr val="accent1">
              <a:lumMod val="9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GB" sz="2000" dirty="0">
                <a:solidFill>
                  <a:srgbClr val="000000"/>
                </a:solidFill>
              </a:rPr>
              <a:t>Demonstrate viability</a:t>
            </a:r>
          </a:p>
        </p:txBody>
      </p:sp>
      <p:sp>
        <p:nvSpPr>
          <p:cNvPr id="17" name="Rectangle 16"/>
          <p:cNvSpPr/>
          <p:nvPr/>
        </p:nvSpPr>
        <p:spPr bwMode="auto">
          <a:xfrm>
            <a:off x="7200292" y="1579880"/>
            <a:ext cx="1728192" cy="918660"/>
          </a:xfrm>
          <a:prstGeom prst="rect">
            <a:avLst/>
          </a:prstGeom>
          <a:solidFill>
            <a:schemeClr val="accent1">
              <a:lumMod val="9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GB" sz="2000" dirty="0">
                <a:solidFill>
                  <a:srgbClr val="000000"/>
                </a:solidFill>
              </a:rPr>
              <a:t>Isolate reasons for non-delivery</a:t>
            </a:r>
          </a:p>
        </p:txBody>
      </p:sp>
      <p:sp>
        <p:nvSpPr>
          <p:cNvPr id="21" name="Rectangle 20"/>
          <p:cNvSpPr/>
          <p:nvPr/>
        </p:nvSpPr>
        <p:spPr bwMode="auto">
          <a:xfrm>
            <a:off x="363011" y="1584241"/>
            <a:ext cx="1728192" cy="918660"/>
          </a:xfrm>
          <a:prstGeom prst="rect">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GB" sz="2000" dirty="0">
                <a:solidFill>
                  <a:srgbClr val="FFFFFF"/>
                </a:solidFill>
              </a:rPr>
              <a:t>Principles</a:t>
            </a:r>
          </a:p>
        </p:txBody>
      </p:sp>
    </p:spTree>
    <p:extLst>
      <p:ext uri="{BB962C8B-B14F-4D97-AF65-F5344CB8AC3E}">
        <p14:creationId xmlns:p14="http://schemas.microsoft.com/office/powerpoint/2010/main" val="1823992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Value </a:t>
            </a:r>
            <a:endParaRPr lang="en-GB" dirty="0"/>
          </a:p>
        </p:txBody>
      </p:sp>
      <p:pic>
        <p:nvPicPr>
          <p:cNvPr id="1026" name="Picture 2" descr="\\ims.gov.uk\data\Users\GBEXPVD\EXPHOME25\FOttewell\My Documents\My Pictures\journey.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7545" y="1167594"/>
            <a:ext cx="7416823"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588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070" y="941785"/>
            <a:ext cx="7120322" cy="373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3" y="200927"/>
            <a:ext cx="7356815" cy="500794"/>
          </a:xfrm>
        </p:spPr>
        <p:txBody>
          <a:bodyPr>
            <a:normAutofit fontScale="90000"/>
          </a:bodyPr>
          <a:lstStyle/>
          <a:p>
            <a:r>
              <a:rPr lang="en-GB" dirty="0" smtClean="0"/>
              <a:t>The beginning of the value journey:</a:t>
            </a:r>
            <a:br>
              <a:rPr lang="en-GB" dirty="0" smtClean="0"/>
            </a:br>
            <a:r>
              <a:rPr lang="en-GB" dirty="0" err="1" smtClean="0"/>
              <a:t>Donabedian’s</a:t>
            </a:r>
            <a:r>
              <a:rPr lang="en-GB" dirty="0" smtClean="0"/>
              <a:t> Point of Optimality</a:t>
            </a:r>
            <a:endParaRPr lang="en-GB" dirty="0"/>
          </a:p>
        </p:txBody>
      </p:sp>
      <p:sp>
        <p:nvSpPr>
          <p:cNvPr id="2" name="Content Placeholder 1"/>
          <p:cNvSpPr>
            <a:spLocks noGrp="1"/>
          </p:cNvSpPr>
          <p:nvPr>
            <p:ph idx="1"/>
          </p:nvPr>
        </p:nvSpPr>
        <p:spPr/>
        <p:txBody>
          <a:bodyPr/>
          <a:lstStyle/>
          <a:p>
            <a:endParaRPr lang="en-GB" dirty="0"/>
          </a:p>
        </p:txBody>
      </p:sp>
    </p:spTree>
    <p:extLst>
      <p:ext uri="{BB962C8B-B14F-4D97-AF65-F5344CB8AC3E}">
        <p14:creationId xmlns:p14="http://schemas.microsoft.com/office/powerpoint/2010/main" val="3769927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Autofit/>
          </a:bodyPr>
          <a:lstStyle/>
          <a:p>
            <a:pPr eaLnBrk="1" hangingPunct="1"/>
            <a:r>
              <a:rPr lang="en-US" dirty="0" smtClean="0"/>
              <a:t>So, where is the Point of Optimal Value?</a:t>
            </a:r>
            <a:endParaRPr lang="en-US" dirty="0"/>
          </a:p>
        </p:txBody>
      </p:sp>
      <p:sp>
        <p:nvSpPr>
          <p:cNvPr id="2" name="Content Placeholder 1"/>
          <p:cNvSpPr>
            <a:spLocks noGrp="1"/>
          </p:cNvSpPr>
          <p:nvPr>
            <p:ph idx="1"/>
          </p:nvPr>
        </p:nvSpPr>
        <p:spPr/>
        <p:txBody>
          <a:bodyPr/>
          <a:lstStyle/>
          <a:p>
            <a:endParaRPr lang="en-GB"/>
          </a:p>
        </p:txBody>
      </p:sp>
      <p:sp>
        <p:nvSpPr>
          <p:cNvPr id="21507" name="Line 5"/>
          <p:cNvSpPr>
            <a:spLocks noChangeShapeType="1"/>
          </p:cNvSpPr>
          <p:nvPr/>
        </p:nvSpPr>
        <p:spPr bwMode="auto">
          <a:xfrm flipV="1">
            <a:off x="1187587" y="1657350"/>
            <a:ext cx="0" cy="22860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solidFill>
                <a:srgbClr val="000000"/>
              </a:solidFill>
            </a:endParaRPr>
          </a:p>
        </p:txBody>
      </p:sp>
      <p:sp>
        <p:nvSpPr>
          <p:cNvPr id="21508" name="Line 6"/>
          <p:cNvSpPr>
            <a:spLocks noChangeShapeType="1"/>
          </p:cNvSpPr>
          <p:nvPr/>
        </p:nvSpPr>
        <p:spPr bwMode="auto">
          <a:xfrm>
            <a:off x="1187588" y="3943350"/>
            <a:ext cx="6399768" cy="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solidFill>
                <a:srgbClr val="000000"/>
              </a:solidFill>
            </a:endParaRPr>
          </a:p>
        </p:txBody>
      </p:sp>
      <p:sp>
        <p:nvSpPr>
          <p:cNvPr id="21511" name="Rectangle 9"/>
          <p:cNvSpPr>
            <a:spLocks noChangeArrowheads="1"/>
          </p:cNvSpPr>
          <p:nvPr/>
        </p:nvSpPr>
        <p:spPr bwMode="auto">
          <a:xfrm>
            <a:off x="1187587" y="4000501"/>
            <a:ext cx="7389610" cy="923330"/>
          </a:xfrm>
          <a:prstGeom prst="rect">
            <a:avLst/>
          </a:prstGeom>
          <a:noFill/>
          <a:ln w="9525">
            <a:noFill/>
            <a:miter lim="800000"/>
            <a:headEnd/>
            <a:tailEnd/>
          </a:ln>
        </p:spPr>
        <p:txBody>
          <a:bodyPr wrap="square">
            <a:prstTxWarp prst="textNoShape">
              <a:avLst/>
            </a:prstTxWarp>
            <a:spAutoFit/>
          </a:bodyPr>
          <a:lstStyle/>
          <a:p>
            <a:r>
              <a:rPr lang="en-US" dirty="0">
                <a:solidFill>
                  <a:srgbClr val="000000"/>
                </a:solidFill>
              </a:rPr>
              <a:t>Necessary         </a:t>
            </a:r>
            <a:r>
              <a:rPr lang="en-US" dirty="0" smtClean="0">
                <a:solidFill>
                  <a:srgbClr val="000000"/>
                </a:solidFill>
              </a:rPr>
              <a:t>Appropriate        </a:t>
            </a:r>
            <a:r>
              <a:rPr lang="en-US" dirty="0">
                <a:solidFill>
                  <a:srgbClr val="000000"/>
                </a:solidFill>
              </a:rPr>
              <a:t>	</a:t>
            </a:r>
            <a:r>
              <a:rPr lang="en-US" dirty="0" smtClean="0">
                <a:solidFill>
                  <a:srgbClr val="000000"/>
                </a:solidFill>
              </a:rPr>
              <a:t>Inappropriate               Futile</a:t>
            </a:r>
            <a:endParaRPr lang="en-US" dirty="0">
              <a:solidFill>
                <a:srgbClr val="000000"/>
              </a:solidFill>
            </a:endParaRPr>
          </a:p>
          <a:p>
            <a:endParaRPr lang="en-US" dirty="0">
              <a:solidFill>
                <a:srgbClr val="000000"/>
              </a:solidFill>
            </a:endParaRPr>
          </a:p>
          <a:p>
            <a:r>
              <a:rPr lang="en-US" dirty="0">
                <a:solidFill>
                  <a:srgbClr val="000000"/>
                </a:solidFill>
              </a:rPr>
              <a:t>     High                    Low                         Zero           	     Negative  </a:t>
            </a:r>
          </a:p>
        </p:txBody>
      </p:sp>
      <p:cxnSp>
        <p:nvCxnSpPr>
          <p:cNvPr id="15" name="Straight Connector 14"/>
          <p:cNvCxnSpPr/>
          <p:nvPr/>
        </p:nvCxnSpPr>
        <p:spPr>
          <a:xfrm>
            <a:off x="1187587" y="1828801"/>
            <a:ext cx="5334000" cy="1663868"/>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187587" y="3233937"/>
            <a:ext cx="5410200" cy="1191"/>
          </a:xfrm>
          <a:prstGeom prst="line">
            <a:avLst/>
          </a:prstGeom>
          <a:ln w="57150" cap="flat" cmpd="sng" algn="ctr">
            <a:solidFill>
              <a:schemeClr val="tx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316540" y="2127132"/>
            <a:ext cx="2013500" cy="1477328"/>
          </a:xfrm>
          <a:prstGeom prst="rect">
            <a:avLst/>
          </a:prstGeom>
          <a:noFill/>
        </p:spPr>
        <p:txBody>
          <a:bodyPr wrap="square" rtlCol="0">
            <a:spAutoFit/>
          </a:bodyPr>
          <a:lstStyle/>
          <a:p>
            <a:r>
              <a:rPr lang="en-US" dirty="0">
                <a:solidFill>
                  <a:srgbClr val="000000"/>
                </a:solidFill>
              </a:rPr>
              <a:t>BENEFIT</a:t>
            </a: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HARM</a:t>
            </a:r>
          </a:p>
        </p:txBody>
      </p:sp>
      <p:sp>
        <p:nvSpPr>
          <p:cNvPr id="9" name="TextBox 8"/>
          <p:cNvSpPr txBox="1"/>
          <p:nvPr/>
        </p:nvSpPr>
        <p:spPr>
          <a:xfrm>
            <a:off x="7662525" y="3804851"/>
            <a:ext cx="1481476" cy="369332"/>
          </a:xfrm>
          <a:prstGeom prst="rect">
            <a:avLst/>
          </a:prstGeom>
          <a:noFill/>
        </p:spPr>
        <p:txBody>
          <a:bodyPr wrap="square" rtlCol="0">
            <a:spAutoFit/>
          </a:bodyPr>
          <a:lstStyle/>
          <a:p>
            <a:r>
              <a:rPr lang="en-US" b="1" dirty="0">
                <a:solidFill>
                  <a:srgbClr val="000000"/>
                </a:solidFill>
              </a:rPr>
              <a:t>Resources</a:t>
            </a:r>
            <a:r>
              <a:rPr lang="en-US" dirty="0">
                <a:solidFill>
                  <a:srgbClr val="000000"/>
                </a:solidFill>
              </a:rPr>
              <a:t> </a:t>
            </a:r>
          </a:p>
        </p:txBody>
      </p:sp>
      <p:sp>
        <p:nvSpPr>
          <p:cNvPr id="10" name="TextBox 9"/>
          <p:cNvSpPr txBox="1"/>
          <p:nvPr/>
        </p:nvSpPr>
        <p:spPr>
          <a:xfrm>
            <a:off x="0" y="4000503"/>
            <a:ext cx="1584056" cy="1200329"/>
          </a:xfrm>
          <a:prstGeom prst="rect">
            <a:avLst/>
          </a:prstGeom>
          <a:noFill/>
        </p:spPr>
        <p:txBody>
          <a:bodyPr wrap="square" rtlCol="0">
            <a:spAutoFit/>
          </a:bodyPr>
          <a:lstStyle/>
          <a:p>
            <a:r>
              <a:rPr lang="en-US" dirty="0">
                <a:solidFill>
                  <a:srgbClr val="000000"/>
                </a:solidFill>
              </a:rPr>
              <a:t>CLINICAL</a:t>
            </a:r>
          </a:p>
          <a:p>
            <a:endParaRPr lang="en-US" dirty="0">
              <a:solidFill>
                <a:srgbClr val="000000"/>
              </a:solidFill>
            </a:endParaRPr>
          </a:p>
          <a:p>
            <a:r>
              <a:rPr lang="en-US" dirty="0">
                <a:solidFill>
                  <a:srgbClr val="000000"/>
                </a:solidFill>
              </a:rPr>
              <a:t>ECONOMIC</a:t>
            </a:r>
          </a:p>
          <a:p>
            <a:r>
              <a:rPr lang="en-US" dirty="0">
                <a:solidFill>
                  <a:srgbClr val="000000"/>
                </a:solidFill>
              </a:rPr>
              <a:t>VALUE</a:t>
            </a:r>
          </a:p>
        </p:txBody>
      </p:sp>
    </p:spTree>
    <p:extLst>
      <p:ext uri="{BB962C8B-B14F-4D97-AF65-F5344CB8AC3E}">
        <p14:creationId xmlns:p14="http://schemas.microsoft.com/office/powerpoint/2010/main" val="705729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blip>
          <a:srcRect/>
          <a:stretch>
            <a:fillRect/>
          </a:stretch>
        </p:blipFill>
        <p:spPr bwMode="auto">
          <a:xfrm rot="704132">
            <a:off x="4819904" y="409007"/>
            <a:ext cx="3816424" cy="4038153"/>
          </a:xfrm>
          <a:prstGeom prst="rect">
            <a:avLst/>
          </a:prstGeom>
          <a:noFill/>
          <a:ln>
            <a:noFill/>
          </a:ln>
          <a:effectLst>
            <a:glow rad="63500">
              <a:schemeClr val="accent1">
                <a:satMod val="175000"/>
                <a:alpha val="40000"/>
              </a:schemeClr>
            </a:glow>
            <a:outerShdw blurRad="76200" dist="114300" dir="2700000" algn="ctr" rotWithShape="0">
              <a:schemeClr val="bg1">
                <a:lumMod val="65000"/>
              </a:schemeClr>
            </a:outerShdw>
          </a:effectLst>
        </p:spPr>
      </p:pic>
      <p:sp>
        <p:nvSpPr>
          <p:cNvPr id="15365" name="TextBox 1"/>
          <p:cNvSpPr txBox="1">
            <a:spLocks noChangeArrowheads="1"/>
          </p:cNvSpPr>
          <p:nvPr/>
        </p:nvSpPr>
        <p:spPr bwMode="auto">
          <a:xfrm>
            <a:off x="323850" y="141685"/>
            <a:ext cx="73485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400" b="1" dirty="0" smtClean="0">
                <a:solidFill>
                  <a:schemeClr val="tx2"/>
                </a:solidFill>
                <a:latin typeface="Calibri" pitchFamily="34" charset="0"/>
              </a:rPr>
              <a:t>The 1</a:t>
            </a:r>
            <a:r>
              <a:rPr lang="en-GB" sz="2400" b="1" baseline="30000" dirty="0" smtClean="0">
                <a:solidFill>
                  <a:schemeClr val="tx2"/>
                </a:solidFill>
                <a:latin typeface="Calibri" pitchFamily="34" charset="0"/>
              </a:rPr>
              <a:t>st</a:t>
            </a:r>
            <a:r>
              <a:rPr lang="en-GB" sz="2400" b="1" dirty="0" smtClean="0">
                <a:solidFill>
                  <a:schemeClr val="tx2"/>
                </a:solidFill>
                <a:latin typeface="Calibri" pitchFamily="34" charset="0"/>
              </a:rPr>
              <a:t> principle of </a:t>
            </a:r>
          </a:p>
          <a:p>
            <a:pPr eaLnBrk="1" hangingPunct="1"/>
            <a:r>
              <a:rPr lang="en-GB" sz="2400" b="1" dirty="0" smtClean="0">
                <a:solidFill>
                  <a:schemeClr val="tx2"/>
                </a:solidFill>
                <a:latin typeface="Calibri" pitchFamily="34" charset="0"/>
              </a:rPr>
              <a:t>Population Healthcare Improvement</a:t>
            </a:r>
            <a:endParaRPr lang="en-GB" sz="2400" b="1" dirty="0">
              <a:solidFill>
                <a:schemeClr val="tx2"/>
              </a:solidFill>
              <a:latin typeface="Calibri" pitchFamily="34" charset="0"/>
            </a:endParaRPr>
          </a:p>
        </p:txBody>
      </p:sp>
      <p:sp>
        <p:nvSpPr>
          <p:cNvPr id="2" name="TextBox 1"/>
          <p:cNvSpPr txBox="1"/>
          <p:nvPr/>
        </p:nvSpPr>
        <p:spPr>
          <a:xfrm>
            <a:off x="323850" y="1486004"/>
            <a:ext cx="4176142" cy="3600986"/>
          </a:xfrm>
          <a:prstGeom prst="rect">
            <a:avLst/>
          </a:prstGeom>
          <a:noFill/>
        </p:spPr>
        <p:txBody>
          <a:bodyPr wrap="square" rtlCol="0">
            <a:spAutoFit/>
          </a:bodyPr>
          <a:lstStyle/>
          <a:p>
            <a:r>
              <a:rPr lang="en-GB" sz="2400" b="1" dirty="0">
                <a:solidFill>
                  <a:schemeClr val="tx2"/>
                </a:solidFill>
                <a:latin typeface="Calibri" panose="020F0502020204030204" pitchFamily="34" charset="0"/>
              </a:rPr>
              <a:t>Awareness is the first step towards improvement – </a:t>
            </a:r>
          </a:p>
          <a:p>
            <a:r>
              <a:rPr lang="en-GB" sz="2400" b="1" dirty="0" smtClean="0">
                <a:solidFill>
                  <a:schemeClr val="tx2"/>
                </a:solidFill>
                <a:latin typeface="Calibri" panose="020F0502020204030204" pitchFamily="34" charset="0"/>
              </a:rPr>
              <a:t>If </a:t>
            </a:r>
            <a:r>
              <a:rPr lang="en-GB" sz="2400" b="1" dirty="0">
                <a:solidFill>
                  <a:schemeClr val="tx2"/>
                </a:solidFill>
                <a:latin typeface="Calibri" panose="020F0502020204030204" pitchFamily="34" charset="0"/>
              </a:rPr>
              <a:t>the existence of clinical and financial variation is unknown, the debate about whether it is unwarranted cannot take </a:t>
            </a:r>
            <a:r>
              <a:rPr lang="en-GB" sz="2400" b="1" dirty="0"/>
              <a:t>place</a:t>
            </a:r>
          </a:p>
          <a:p>
            <a:endParaRPr lang="en-GB" sz="2400" b="1" dirty="0">
              <a:solidFill>
                <a:srgbClr val="C0504D">
                  <a:lumMod val="75000"/>
                </a:srgbClr>
              </a:solidFill>
            </a:endParaRPr>
          </a:p>
          <a:p>
            <a:endParaRPr lang="en-GB" dirty="0">
              <a:solidFill>
                <a:prstClr val="black"/>
              </a:solidFill>
            </a:endParaRPr>
          </a:p>
          <a:p>
            <a:endParaRPr lang="en-GB" dirty="0">
              <a:solidFill>
                <a:prstClr val="black"/>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380" y="3729237"/>
            <a:ext cx="4433083" cy="1414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025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NHS RightCare theme">
  <a:themeElements>
    <a:clrScheme name="NHS RightCare colour theme">
      <a:dk1>
        <a:srgbClr val="000000"/>
      </a:dk1>
      <a:lt1>
        <a:srgbClr val="FFFFFF"/>
      </a:lt1>
      <a:dk2>
        <a:srgbClr val="0072C6"/>
      </a:dk2>
      <a:lt2>
        <a:srgbClr val="78BE20"/>
      </a:lt2>
      <a:accent1>
        <a:srgbClr val="E8EDEE"/>
      </a:accent1>
      <a:accent2>
        <a:srgbClr val="768692"/>
      </a:accent2>
      <a:accent3>
        <a:srgbClr val="425563"/>
      </a:accent3>
      <a:accent4>
        <a:srgbClr val="003087"/>
      </a:accent4>
      <a:accent5>
        <a:srgbClr val="0072C6"/>
      </a:accent5>
      <a:accent6>
        <a:srgbClr val="00A9CE"/>
      </a:accent6>
      <a:hlink>
        <a:srgbClr val="005EB8"/>
      </a:hlink>
      <a:folHlink>
        <a:srgbClr val="42556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IPC Theme</Template>
  <TotalTime>3385</TotalTime>
  <Words>1703</Words>
  <Application>Microsoft Office PowerPoint</Application>
  <PresentationFormat>On-screen Show (16:9)</PresentationFormat>
  <Paragraphs>363</Paragraphs>
  <Slides>27</Slides>
  <Notes>16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NHS RightCare theme</vt:lpstr>
      <vt:lpstr>  The importance of utilising data in service design and development   CSP North East </vt:lpstr>
      <vt:lpstr>Overview </vt:lpstr>
      <vt:lpstr>PowerPoint Presentation</vt:lpstr>
      <vt:lpstr>PowerPoint Presentation</vt:lpstr>
      <vt:lpstr>Generics of improving population healthcare</vt:lpstr>
      <vt:lpstr>Value </vt:lpstr>
      <vt:lpstr>The beginning of the value journey: Donabedian’s Point of Optimality</vt:lpstr>
      <vt:lpstr>So, where is the Point of Optimal Value?</vt:lpstr>
      <vt:lpstr>PowerPoint Presentation</vt:lpstr>
      <vt:lpstr>PowerPoint Presentation</vt:lpstr>
      <vt:lpstr>Respiratory</vt:lpstr>
      <vt:lpstr>Cumbria and the Northeast CCGs are currently using over 85,000 more bed days for Respiratory than their lowest 5 peers</vt:lpstr>
      <vt:lpstr>MSK</vt:lpstr>
      <vt:lpstr>All CCGs have high rates of spend for spinal surgery by comparison to similar CCGs</vt:lpstr>
      <vt:lpstr>PowerPoint Presentation</vt:lpstr>
      <vt:lpstr>Shared Decision Making is…</vt:lpstr>
      <vt:lpstr>Shared Decision Making is…</vt:lpstr>
      <vt:lpstr>SDM embedded across the whole pathway</vt:lpstr>
      <vt:lpstr>Patient Awareness</vt:lpstr>
      <vt:lpstr>Population healthcare:  The variation between standard and optimal pathways</vt:lpstr>
      <vt:lpstr>Janet’s story: Journey 1</vt:lpstr>
      <vt:lpstr>Janet’s story: Journey 1</vt:lpstr>
      <vt:lpstr>Janet’s story: Journey 2</vt:lpstr>
      <vt:lpstr>CCG work summary</vt:lpstr>
      <vt:lpstr>Opportunities for the Physiotherapy workforce </vt:lpstr>
      <vt:lpstr>Conclusion </vt:lpstr>
      <vt:lpstr>PowerPoint Presentation</vt:lpstr>
    </vt:vector>
  </TitlesOfParts>
  <Company>Smith &amp; Milton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O'Brien</dc:creator>
  <cp:lastModifiedBy>Ottewell, Fiona</cp:lastModifiedBy>
  <cp:revision>247</cp:revision>
  <cp:lastPrinted>2018-10-02T14:28:25Z</cp:lastPrinted>
  <dcterms:created xsi:type="dcterms:W3CDTF">2014-04-08T10:27:44Z</dcterms:created>
  <dcterms:modified xsi:type="dcterms:W3CDTF">2018-11-13T22:34:51Z</dcterms:modified>
</cp:coreProperties>
</file>